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4" r:id="rId4"/>
    <p:sldId id="258" r:id="rId5"/>
    <p:sldId id="259" r:id="rId6"/>
    <p:sldId id="260" r:id="rId7"/>
    <p:sldId id="285" r:id="rId8"/>
    <p:sldId id="286" r:id="rId9"/>
    <p:sldId id="287" r:id="rId10"/>
    <p:sldId id="288" r:id="rId11"/>
    <p:sldId id="274" r:id="rId12"/>
    <p:sldId id="275" r:id="rId13"/>
    <p:sldId id="261" r:id="rId14"/>
    <p:sldId id="262" r:id="rId15"/>
    <p:sldId id="289" r:id="rId16"/>
    <p:sldId id="292" r:id="rId17"/>
    <p:sldId id="264" r:id="rId18"/>
    <p:sldId id="263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8" r:id="rId29"/>
    <p:sldId id="276" r:id="rId30"/>
    <p:sldId id="279" r:id="rId31"/>
    <p:sldId id="281" r:id="rId32"/>
    <p:sldId id="28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5385" autoAdjust="0"/>
  </p:normalViewPr>
  <p:slideViewPr>
    <p:cSldViewPr snapToGrid="0">
      <p:cViewPr>
        <p:scale>
          <a:sx n="80" d="100"/>
          <a:sy n="80" d="100"/>
        </p:scale>
        <p:origin x="-1362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27DE9-1A70-46EF-9E81-0B0EB2D77C6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055D6-8947-4729-A04F-379483979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5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D%D0%B8%D0%B6%D0%BA%D0%B0-%D1%80%D0%B0%D1%81%D0%BA%D1%80%D0%B0%D1%81%D0%BA%D0%B0" TargetMode="External"/><Relationship Id="rId3" Type="http://schemas.openxmlformats.org/officeDocument/2006/relationships/hyperlink" Target="https://ru.wikipedia.org/wiki/%D0%98%D0%B7%D0%B4%D0%B0%D0%BD%D0%B8%D0%B5" TargetMode="External"/><Relationship Id="rId7" Type="http://schemas.openxmlformats.org/officeDocument/2006/relationships/hyperlink" Target="https://ru.wikipedia.org/wiki/%D0%90%D0%BF%D0%BF%D0%BB%D0%B8%D0%BA%D0%B0%D1%86%D0%B8%D1%8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Pop-up_book" TargetMode="External"/><Relationship Id="rId5" Type="http://schemas.openxmlformats.org/officeDocument/2006/relationships/hyperlink" Target="https://ru.wikipedia.org/w/index.php?title=%D0%9A%D0%BD%D0%B8%D0%B6%D0%BA%D0%B0-%D0%BF%D0%B0%D0%BD%D0%BE%D1%80%D0%B0%D0%BC%D0%B0&amp;action=edit&amp;redlink=1" TargetMode="External"/><Relationship Id="rId4" Type="http://schemas.openxmlformats.org/officeDocument/2006/relationships/hyperlink" Target="https://ru.wikipedia.org/wiki/%D0%9C%D0%B5%D1%85%D0%B8_(%D1%82%D0%B5%D1%85%D0%BD%D0%B8%D0%BA%D0%B0)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8%D0%B3%D1%80%D0%B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малым формам фольклора относятся: </a:t>
            </a:r>
            <a:r>
              <a:rPr lang="ru-RU" dirty="0" err="1" smtClean="0"/>
              <a:t>потешки</a:t>
            </a:r>
            <a:r>
              <a:rPr lang="ru-RU" dirty="0" smtClean="0"/>
              <a:t> , </a:t>
            </a:r>
            <a:r>
              <a:rPr lang="ru-RU" dirty="0" err="1" smtClean="0"/>
              <a:t>пестушки</a:t>
            </a:r>
            <a:r>
              <a:rPr lang="ru-RU" dirty="0" smtClean="0"/>
              <a:t>, </a:t>
            </a:r>
            <a:r>
              <a:rPr lang="ru-RU" dirty="0" err="1" smtClean="0"/>
              <a:t>заклички</a:t>
            </a:r>
            <a:r>
              <a:rPr lang="ru-RU" dirty="0" smtClean="0"/>
              <a:t>, </a:t>
            </a:r>
            <a:r>
              <a:rPr lang="ru-RU" dirty="0" err="1" smtClean="0"/>
              <a:t>прибаутки,колыбельные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02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Ознакомление с поэзией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детском саду преследует важную цель – речевое развитие дошкольника.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Поэтическое слово занимает видное место в работе дошкольного учреждения, ведь поэзия пробуждает эмоционально-творческое настроение и эстетические чувства у детей.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Существует много видов поэзии - она может быть повествовательной, лирической или драматической.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повествовательном стихотворении рассказывается какая-то история.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Лирическое стихотворение передает мысли и чувства поэта.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драматической поэме есть действующие лица, и она похожа на театральную пьесу.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детском саду поэтические произведения: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читают детям для восприятия на слух и работы по их содержанию над выразительностью речи лирические занятия, учат стихи наизусть, драматизируют, инсценируют, разыгрывают их содержание (игры по сюжетам литературных произведений).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каждом из этих видов первостепенное место занимает восприятие поэтического произведения.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69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Детская проза – средство формирования духовных ценностей подрастающего поколения</a:t>
            </a:r>
          </a:p>
          <a:p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0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Детская проза – литературные произведения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рифмы в форме романа, рассказа, сказки, повести, доступные для понимания читателей юного возраста. Этот жанр является малоизученным. Он вызывает много споров в среде литературоведов.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В.Г. Белинский считал, что с детьми можно говорить лишь образами. Для этого писатель должен иметь простодушное, наивное, детское мироощущение и бесхитростный, честный взгляд на мир. Литературные произведения должны воздействовать на эмоции, чувства, а не на разум молодого читателя.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В.Г. Белинский был уверен, что детский писатель должен иметь талант, искреннюю любовь к детям, глубинные знания особенностей, потребностей, многочисленных нюансов юного возраста. Создатель произведений для молодого поколения должен тонко понимать психологию детей, уметь доносить до них идеи, нужные мысли при помощи особого языка.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Другие литературоведы являются противниками этого жанра. Они уверены, что детей нужно знакомить с лучшими художественными произведениями для взрослых. Но большинство педагогов, литературоведов обоснованно возражают, говоря, что детям доступны для восприятия далеко не все художественные произведения мировой литературы.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Современная детская проза выполняет следующие функции: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Познавательная. Дети-читатели знакомятся с окружающим миром явлений, людей.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Нравственная. Юные читатели приобщаются к высоким общечеловеческим моральным ценностям. У них происходит формирование жизненных идеалов, принципов.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Эстетическая. В процессе чтения молодой читатель испытывает особые эмоции. Он погружается в мир фантазий, удовольствия, переживаний воображаемым литературным героям.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проза имеет ограниченный круг тем. Сюжет такого художественного произведения должен быть однолинейным, насыщенным событиями, динамичным, содержащим метафоры, сравнения. Его герои – сверстники читателей, поскольку малыши, подростки мысленно принимают участие во всех событиях сюжета.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творчество имеет большое значение для формирования личности. Такие книги учат строить отношения с людьми, правильно относиться к миру и обществу.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761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Иллюстрация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вторичная информация об окружающем мире, в которой специально выделяются какие-то скрытые стороны реальных объектов.  Поэтому восприятие иллюстраций важный этап в обучении ребёнка, в расширении его знаний об окружающем мире. Обучение восприятию иллюстраций подготавливает ребёнка к восприятию живописи, которая передаёт идеи, сложные переживания человека, его внутренний мир.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восприятии иллюстраций дети осваивают новые понятия об окружающем мире, у них формируются представления о нравственных и эстетических эталонах прекрасного, безобразного, трагического и комического, а также о способах их художественного изображения, о правилах и приёмах их анализа.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4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 </a:t>
            </a:r>
            <a:r>
              <a:rPr lang="ru-RU" b="0" dirty="0" smtClean="0">
                <a:effectLst/>
              </a:rPr>
              <a:t>Предметные картинки </a:t>
            </a:r>
            <a:r>
              <a:rPr lang="ru-RU" dirty="0" smtClean="0">
                <a:effectLst/>
              </a:rPr>
              <a:t>- это изображение различных предметов быта, животных, игрушек, растений. Мы используем  их для расширения и углубления у детей эмоциональных представлений о предметах. (названия, внешние признаки, качества ,назначения и т. д). Используем картинки с изображением предметов разного размера, цвета, в различном состоянии, разнообразных действиях (спит, сидит, поёт, лает, грызёт и т. д). </a:t>
            </a:r>
          </a:p>
          <a:p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>Эти же картинки будут способствовать обогащению словаря малышей существительными (шкаф, ворона),   глаголами (летит, прыгает), прилагательными (пушистый, белый), а также формировать обобщающее значение слов : скачет(лошадь), летит (ворона, бабочка) и т. д.</a:t>
            </a:r>
          </a:p>
          <a:p>
            <a:r>
              <a:rPr lang="ru-RU" dirty="0" smtClean="0">
                <a:effectLst/>
              </a:rPr>
              <a:t>     Чтобы научить малышей  произносить доступные слова и звукосочетания мы показываем им картинки с изображением животных (утка крякает, петушок поёт и т. д).Дети с удовольствием и легко подражают этим животным.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0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 Некоторые картинки мы подбираем по определённым темам например: "Кто, что делает?".</a:t>
            </a:r>
          </a:p>
          <a:p>
            <a:r>
              <a:rPr lang="ru-RU" b="0" dirty="0" smtClean="0">
                <a:effectLst/>
              </a:rPr>
              <a:t> Сюжетные картинки </a:t>
            </a:r>
            <a:r>
              <a:rPr lang="ru-RU" dirty="0" smtClean="0">
                <a:effectLst/>
              </a:rPr>
              <a:t>используем с простым и более сложным содержанием. Простые картинки - это изображение людей, которые действуют т. е. бабушка - шьёт, мальчик играет с машиной, девочка - умывается. На более сложных изображены несколько предметов в разных взаимодействиях, взаимосвязях . Например: дети в лесу , праздник в детском саду, тру взрослых и детей. С помощью картинок у детей формируется связная речь , умение  строить предложения разного типа, различной сложности.</a:t>
            </a:r>
          </a:p>
          <a:p>
            <a:r>
              <a:rPr lang="ru-RU" dirty="0" smtClean="0">
                <a:effectLst/>
              </a:rPr>
              <a:t>   </a:t>
            </a: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41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</a:rPr>
              <a:t>  Картинки мы подбираем в зависимости от программных задач, возраста и уровня  развития ребёнка. Для младшего возраста используем предметные и сюжетные картинки. Одни используются на занятиях, другие в свободное время. Очень важно использовать картинки и в самостоятельной деятельности. Своим содержанием они должны способствовать освоению программных заданий из раздела." Расширение ориентировки в окружающей жизни и развитие речи".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</a:rPr>
              <a:t>Картинок не должно быть много , это рассеивает внимание малышей , не приучает их к сосредоточенному рассматриванию. Но прежде , чем давать картинки детям для свободного пользования , нужно научить их правильно пользоваться с ней , не играть как с игрушкой, не рвать, не сгибать, а рассматривать, узнавать и называть нарисованные на ней предметы, отвечать на вопросы, слушать объяснения взрослого.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392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альбомы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Несмотря на то, что сейчас огромное количество детских книг по всем областям знаний, делать тематические альбомы для  ребёнка не только интересно, но и крайне полезно. Это его самые первые книжки, простые и в то же время увлекательные и развивающие.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ними удобно «общаться», у них большой формат, а картинки можно подбирать на своё усмотрение – как правило, реалистичные и хорошего качества. Можно персонифицировать эти альбомы, подобрав материал по интересам и потребностям именно нашего ребёнка.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 мы расширяем словарный запас и развиваем память, когда занимаемся с малышами по этим альбомам.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964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Точнее, мы не развиваем память, а даём ей возможность быть в тонусе, потому что у деток память очень хорошо работает. Именно за счёт этого они быстро обучаются и запоминают слова, людей, предметы – в общем, абсолютно всё вокруг. Работа с альбомами станет ещё одной подпиткой для их памяти.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могут быть альбомы-книжки, альбомы как источники знаний совершенно на любую тему.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611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1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Кни́жка-игру́шка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 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Издание"/>
              </a:rPr>
              <a:t>издание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для детей, имеющее специальную форму, которая позволяет ребёнку не только рассматривать и читать его, но и играть с ним, раскладывать или раскрашивать его, делать поделки и т.п.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книжка для детей от 2-х до 5-ти лет. Она поможет в игре развить у ребёнка тактильное и пространственное восприятие, мелкую моторику, воображение и мышление, познакомит с различными видами </a:t>
            </a:r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застёжек: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кнопками, крючками, пуговицами, молнией, липучкой. 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Выделяют несколько разновидностей книжек-игрушек:</a:t>
            </a: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книжка-вертушка — состоит из нескольких круглых листов, которые можно поворачивать и рассматривать появляющиеся в вырезах картинки</a:t>
            </a: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книжка-гармошка — сложена наподобие 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Мехи (техника)"/>
              </a:rPr>
              <a:t>мехов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гармони, из-за чего читать и рассматривать её нужно, раскладывая и складывая страницы</a:t>
            </a: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книжка-затея (книжка-забава) — с вклеенными деталями, которые издают звук при прикосновении</a:t>
            </a: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Книжка-панорама (страница отсутствует)"/>
              </a:rPr>
              <a:t>книжка-панорама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n:Pop-up book"/>
              </a:rPr>
              <a:t>англ.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(книжка-раскладушка) — с фигурами, поднимающимися на странице при её раскрытии (благодаря имеющимся разрезам на бумаге)</a:t>
            </a: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книжка-поделка — с заготовками для 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Аппликация"/>
              </a:rPr>
              <a:t>аппликаций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бумажных игрушек, вырезок одежды для кукол и пр.</a:t>
            </a: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Книжка-раскраска"/>
              </a:rPr>
              <a:t>книжка-раскраска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с контурами фигур, предназначенными для закрашивания</a:t>
            </a: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книжка-фигура — имеет форму определённой фигуры (домика, машинки, птицы и т.п.)</a:t>
            </a: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книжка-ширмочка (книжка-ширма) — с листами из плотного картона, который могут быть поставлены наподобие ширмы и использоваться в игре как декорация</a:t>
            </a: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книжка с игровым замыслом.</a:t>
            </a:r>
          </a:p>
          <a:p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9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Колыбельные песни самые сладкие песни в мире, они удивительны, потому</a:t>
            </a:r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каждому напоминают о детстве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Колыбельная песня — песня, с помощью которой убаюкивают ребенка.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Поскольку песня сопровождалась мерным покачиванием ребёнка, в ней очень важен ритм.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161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этой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и с любой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развивающей игрушкой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 нужно оставлять ребёнка наедине, нужно обучать его выполнять различные действия, отвечать на вопросы взрослого, придумывать сюжет игры. И тогда она поможет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развить речь малыша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пополнить и расширить его словарь, закрепить правильное употребление предлогов и т. д.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много съёмных элементов, в том числе пальчиковые игрушки,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 можно использовать в других играх. Играя с этой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книжкой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ребёнок учится считать в пределах пяти, составлять простые задачки, сравнивать предметы. И ещё много-много интересного, если взрослый проявит фантазию!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99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Музыкальные книги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первые друзья для ребенка. Они привлекают внимание своими мелодиями, чем вызывают неподдельное внимание ребенка и приучают его к миру книг. Родители согласны на многое, лишь бы приучить ребенка к книгам, в том числе приобрести ему музыкальную книгу.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своего рода игрушка, которая знакомит ребенка с настоящими книгами, с которыми он будет сталкиваться всю жизнь.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Лучше начать это знакомство как можно раньше, тем более, что такие книги предназначены с самого раннего возраста.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44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инструментов развития осязания является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тактильная книга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Она предназначена для наглядно-практического восприятия ребенком предметов окружающего мира. При увеличении запаса представлений ребенок лучше понимает и значение слов.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нормализует недостаточность его психического развития.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 с помощью тактильной книги обогащается словарный запас ребенка. Его пальчики способны «увидеть» то, о чем говорится в книжке, а родители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смогут обсудить с ним прочитанное.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741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и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любое обучающее занятие, дидактическая игра имеет свою цель. Так как в возрасте уже после двух лет ребенок старается узнать, как можно больше об </a:t>
            </a:r>
            <a:r>
              <a:rPr lang="ru-RU" sz="1200" b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окружающем мире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то и игры направлены на это. С помощью дидактических игры у ребенка развиваются такие навыки как: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Внимательность; Логическое мышление; Память; Мелкая моторика; Аккуратность; Речь; Наблюдательность; Реакция.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Разнообразная деятельность во время игры позволяет понять и узнать много интересного, а также отточить навыки: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использования дидактической игры дети учатся сравнивать предметы по их размеру, получают знания и фиксируют понятие "мало-много", "больше-меньше".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Изучают животных, деревья, растения, птиц. Понимают, что у них есть детки, запоминают как зовут каждого.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0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Дидактические  игры «Расскажи сказку», «Ассоциации»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3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развивающей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предметно – пространственной среды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ДОУ с учетом требований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ФГОС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строится таким образом, чтобы дать возможность наиболее эффективно развивать индивидуальность каждого ребенка с учетом его склонностей, интересов, уровня активности.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«Центр приобщения к литературному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чтению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 этого центра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соответствует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возрастным особенностям детей, реализуемой в дошкольном учреждении образовательной программе. В нем находятся книги с художественными произведениями детских писателей, сказками и иные литературные формы по тематике недели.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935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«Центре развивающих игр»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находятся различные дидактические игры по развитию речи, серии картин и иллюстраций для установления последовательности событий, наборы парных картинок на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соотнесение,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разрезные сюжетные картинки.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«Где спрятался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смешарик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«Домик»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центре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«Мы играем в театр»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находятся различного рода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театры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кукольный, пальчиковый, на стаканчиках из – под йогурта. Много вязанных персонажей, маски, костюмы различных персонажей.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79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Родители играют огромную</a:t>
            </a:r>
            <a:r>
              <a:rPr lang="ru-RU" baseline="0" dirty="0" smtClean="0"/>
              <a:t> роль в приобщении детей к литературному чтению,</a:t>
            </a:r>
          </a:p>
          <a:p>
            <a:r>
              <a:rPr lang="ru-RU" baseline="0" dirty="0" smtClean="0"/>
              <a:t>Совместно с родителями была организована выставка рисунков «Нарисуем сказку» по </a:t>
            </a:r>
            <a:r>
              <a:rPr lang="ru-RU" baseline="0" smtClean="0"/>
              <a:t>прочитанным сказкам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06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Колыбельные песни  пели мамы свои детям 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058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Пестушка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— короткий стихотворный напев нянюшек и матерей, которые пестуют младенца.</a:t>
            </a:r>
          </a:p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Цель их - забавлять, потешать, успокаивать, отвлекать, ласкать ребенка, а нередко просто комментировать его движения и действия - </a:t>
            </a:r>
            <a:r>
              <a:rPr lang="ru-RU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агуканье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гуление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потягивание, первые шаги и т.д.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4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r>
              <a:rPr lang="ru-RU" baseline="0" dirty="0" smtClean="0"/>
              <a:t>Они помогают поддерживать у ребенка в период бодрствования хорошее настроение , удерживая его от слез и капризов.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012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песенки, сопровождающие несложные игры и забавы взрослого с ребенком. </a:t>
            </a:r>
          </a:p>
          <a:p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Дети, слушая песенки, которыми сопровождаются игры, вырабатывают основы ритмического слуха, запоминают интонации и мотивы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нередко затем сами повторяют их. </a:t>
            </a:r>
          </a:p>
          <a:p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Ценность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состоит еще в том, что они практически и психологически подготавливают детей к самостоятельному творчеству, к восприятию и исполнению произведений уже своего детского фольклорного репертуара, к участию в играх со сверстниками.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1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Потешка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элемент педагогики, песенка-приговорка, сопутствующая игре с пальцами, руками и ногами ребёнка.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Потешки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как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пестушки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сопровождают развитие детей. Небольшие стишки и песенки позволяют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игровой форме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побудить ребёнка к действию, одновременно производя массаж, физические упражнения, стимулируя моторные рефлексы.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этом жанре детского фольклора заложены стимулы к обыгрыванию сюжета с помощью пальцев (пальчиковые игры или Ладушки), рук, мимики.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Потешки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помогают привить ребёнку навыки гигиены, порядка, развить мелкую моторику и эмоциональную сферу.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36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ЗАКЛИ́ЧКИ - разновидность обрядового фольклора: обращения к явлениям природы, стихиям с приветствиями и призывами, имеющими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заклинательно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магический смысл ("Дождик, дождик, перестань!" и т. п.).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Заклички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сопровождались обрядовыми действиями, в напевах ощутимы интонации зова, клича. Особо популярны были заклинания весны ("Весна, весна красная, приди, весна, с радостью...", "Кулик, кулик, замыкай зиму, отпирай весну…").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из них сопровождаются игровыми действиями, имитирующими процесс крестьянского труда. Заклинательный характер, заговорные зачины, образы, закрепы в конце песни (например, "ключ и замок словам моим") связывают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заклички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заговорами и обрядовыми приговорами. Они придавали особую значимость обряду, исполнение которого должно было вызвать пробуждение земли и наступление тепла.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Небольшие песенки, предназначенные для распевания группой детей.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Многие из них сопровождаются игровыми действиями, имитирующими процесс крестьянского труда.</a:t>
            </a:r>
          </a:p>
          <a:p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391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Русские народные сказки – произведение</a:t>
            </a:r>
            <a:r>
              <a:rPr lang="ru-RU" baseline="0" dirty="0" smtClean="0"/>
              <a:t> устного творчества русского народа, один из видов фольклорной прозы.</a:t>
            </a:r>
          </a:p>
          <a:p>
            <a:r>
              <a:rPr lang="ru-RU" baseline="0" dirty="0" smtClean="0"/>
              <a:t>Сказка – это произведение, которое не сможет научить ребёнка, если с первых слов оно его не заинтересует.</a:t>
            </a:r>
          </a:p>
          <a:p>
            <a:r>
              <a:rPr lang="ru-RU" baseline="0" dirty="0" smtClean="0"/>
              <a:t>Сказка это отличный помощник для родителей.</a:t>
            </a:r>
          </a:p>
          <a:p>
            <a:r>
              <a:rPr lang="ru-RU" baseline="0" dirty="0" smtClean="0"/>
              <a:t>Русские народные сказки – это неоценимые помощники в формировании языковых и речевых навыков ребенка.</a:t>
            </a:r>
          </a:p>
          <a:p>
            <a:r>
              <a:rPr lang="ru-RU" baseline="0" dirty="0" smtClean="0"/>
              <a:t>Слова и выражения из сказок и их древним и глубоким смыслом закладываются в нашем сознании и живут в нас, независимо от того где находимся мы </a:t>
            </a:r>
            <a:r>
              <a:rPr lang="ru-RU" baseline="0" smtClean="0"/>
              <a:t>с вами.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55D6-8947-4729-A04F-3794839792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73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58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07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94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61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7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3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3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89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22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10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56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47B1A-022D-4A84-B1F9-A2CBF35798B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15726-593C-4A84-B451-3D411C7AA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0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1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folklor.igraemsdetmy.ru/?attachment_id=1786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jpg"/><Relationship Id="rId7" Type="http://schemas.openxmlformats.org/officeDocument/2006/relationships/hyperlink" Target="https://commons.wikimedia.org/wiki/File:Joao_V%C3%ADtor.jpg?uselang=r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40" y="3348"/>
            <a:ext cx="12260339" cy="68546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4208" y="1060704"/>
            <a:ext cx="926046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«Центр развития ребенка – д/с № 63»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Магнитогорска</a:t>
            </a:r>
          </a:p>
          <a:p>
            <a:pPr algn="ctr"/>
            <a:endParaRPr lang="ru-RU" sz="1400" dirty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  <a:p>
            <a:pPr algn="ctr"/>
            <a:r>
              <a:rPr lang="ru-RU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«Центр по приобщению к художественной литературе</a:t>
            </a:r>
          </a:p>
          <a:p>
            <a:pPr algn="ctr"/>
            <a:r>
              <a:rPr lang="ru-RU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группе раннего возраста»</a:t>
            </a:r>
          </a:p>
          <a:p>
            <a:pPr algn="ctr"/>
            <a:r>
              <a:rPr lang="ru-RU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                                       </a:t>
            </a:r>
          </a:p>
          <a:p>
            <a:r>
              <a:rPr lang="ru-RU" sz="1400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     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первой младшей группы – 1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М.В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Карпова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 2019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2019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033272"/>
            <a:ext cx="10515600" cy="65741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Сказки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327" y="1323475"/>
            <a:ext cx="5426242" cy="502919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900" dirty="0" smtClean="0">
                <a:solidFill>
                  <a:srgbClr val="C00000"/>
                </a:solidFill>
              </a:rPr>
              <a:t>                  </a:t>
            </a:r>
            <a:r>
              <a:rPr lang="ru-RU" sz="11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Русские </a:t>
            </a:r>
            <a:r>
              <a:rPr lang="ru-RU" sz="11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народные: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Золотое 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яичко»,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Колобок» (в обработке К. Ушинского),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Теремок» (в обработке М. Булатова),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коза избушку построила»,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Козлятки и волк» (в обработке </a:t>
            </a:r>
            <a:r>
              <a:rPr lang="ru-RU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К.Ушинского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Репка»,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Маша и медведь» (в обработке М. Булатова)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«Три медведя» 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(Л. Толстой)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«Козлятки 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волк», обр. К. Ушинского;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Теремок», обр. М. 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Булатова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Маша и медведь», обр. М. Булатова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6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6" y="2535534"/>
            <a:ext cx="3162364" cy="2610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72" y="936569"/>
            <a:ext cx="3005328" cy="2679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72" y="3786252"/>
            <a:ext cx="3035969" cy="28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Поэзия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5326" y="1431758"/>
            <a:ext cx="6785811" cy="506529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Александрова. «Прятки»;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«Бычок», «Мячик», «Слон»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(из цикла «Игрушки»);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Берестов. «Курица с цыплятами»;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Жуковский. «Птичка»;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Лагздынь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«Зайка, зайка, попляши!»;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Маршак. «Слон», «Тигренок», «Совята»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(из цикла «Детки в клетке»);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615994"/>
            <a:ext cx="3791552" cy="3036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8436" y="3307815"/>
            <a:ext cx="2965185" cy="39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0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Проза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09863" y="1503947"/>
            <a:ext cx="10643937" cy="46730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Александрова. «Хрюшка и Чушка» (в сокр.);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Пантелеев. «Как поросенок говорить научился»;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«Цыпленок и утенок»;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«Курочка» (из цикла «Большие и маленькие»);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Чуковский. «Цыпленок».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Толстой. «Спала кошка на крыше…», «Был у Пети и Миши конь…»;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Толстой. «Три медведя»;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«Кто сказал „мяу“?»;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Бианки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«Лис и мышонок»;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Балл. «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Желтячок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Павлова. «Земляничка».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09" y="3881140"/>
            <a:ext cx="3486591" cy="28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1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Иллюстрации к сказкам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696" y="1521434"/>
            <a:ext cx="4179145" cy="3886200"/>
          </a:xfrm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1597" y="1485900"/>
            <a:ext cx="4108079" cy="3886200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6" y="1374960"/>
            <a:ext cx="4026927" cy="41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Наборы предметных картинок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310" y="2024371"/>
            <a:ext cx="3854708" cy="3187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1396" y="2057629"/>
            <a:ext cx="3731343" cy="3244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7405" y="2239385"/>
            <a:ext cx="4281510" cy="31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9297" cy="6858000"/>
          </a:xfrm>
          <a:prstGeom prst="rect">
            <a:avLst/>
          </a:prstGeom>
        </p:spPr>
      </p:pic>
      <p:sp>
        <p:nvSpPr>
          <p:cNvPr id="36" name="Заголовок 35"/>
          <p:cNvSpPr>
            <a:spLocks noGrp="1"/>
          </p:cNvSpPr>
          <p:nvPr>
            <p:ph type="title"/>
          </p:nvPr>
        </p:nvSpPr>
        <p:spPr>
          <a:xfrm>
            <a:off x="1150374" y="365125"/>
            <a:ext cx="10203426" cy="102122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Наборы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сюжетных картинок 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04" y="1275414"/>
            <a:ext cx="1828452" cy="2437937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877" y="1156298"/>
            <a:ext cx="4807570" cy="360567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70605" y="1157396"/>
            <a:ext cx="4499374" cy="3374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2567" y="3713351"/>
            <a:ext cx="4139012" cy="31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3240"/>
            <a:ext cx="12192000" cy="696124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Наборы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сюжетных картинок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8212" y="1268359"/>
            <a:ext cx="3383356" cy="253751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08948" y="2193426"/>
            <a:ext cx="4299869" cy="322490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18581" y="1268359"/>
            <a:ext cx="3342967" cy="2507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52994" y="4024465"/>
            <a:ext cx="3308554" cy="24814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281" y="3562151"/>
            <a:ext cx="2532421" cy="33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7252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Тематические альбомы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747039" y="1325880"/>
            <a:ext cx="6644255" cy="485108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 сказкам «Колобок», «Три медведя», «Курочка Ряба»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3257">
            <a:off x="288794" y="2504684"/>
            <a:ext cx="3450309" cy="3279673"/>
          </a:xfrm>
        </p:spPr>
      </p:pic>
      <p:pic>
        <p:nvPicPr>
          <p:cNvPr id="8" name="Объект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42" y="2726658"/>
            <a:ext cx="3868993" cy="3275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494" y="1690688"/>
            <a:ext cx="3766765" cy="29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альбомы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344773" y="1407886"/>
            <a:ext cx="5954599" cy="4769077"/>
          </a:xfrm>
        </p:spPr>
        <p:txBody>
          <a:bodyPr/>
          <a:lstStyle/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бъект 2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397" y="2110073"/>
            <a:ext cx="3932194" cy="2949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8" y="2052465"/>
            <a:ext cx="4009004" cy="3006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13918" y="2205258"/>
            <a:ext cx="4116563" cy="308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Книги – ширмы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937" y="1760980"/>
            <a:ext cx="4866130" cy="42519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4166" y="2007080"/>
            <a:ext cx="4840730" cy="3734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401" y="2084384"/>
            <a:ext cx="4840732" cy="363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Малые формы фольклора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469008"/>
            <a:ext cx="10296207" cy="4871633"/>
          </a:xfrm>
        </p:spPr>
        <p:txBody>
          <a:bodyPr/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Фольклор развивает интерес и внимание к окружающему миру, народному слову и народным обычаям и воспитывает художественный вкус. А также многому учит. 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Русский детский фольклор характерен яркими, оригинальными, доступными по форме и содержанию произведениями, которые легко запоминаются.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Знакомство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ними поможет узнать ближе жизнь и творчество сельской детворы матушки Руси и даст возможность использовать этот материал в современных играх с детьми.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 descr="Фольклор для детей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8946" y="4501885"/>
            <a:ext cx="2578735" cy="1857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44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Книги - игрушки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3915" y="1972662"/>
            <a:ext cx="4808500" cy="3606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03" y="1371600"/>
            <a:ext cx="3268909" cy="24516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23" y="3938776"/>
            <a:ext cx="3238789" cy="2429092"/>
          </a:xfrm>
          <a:prstGeom prst="rect">
            <a:avLst/>
          </a:prstGeom>
        </p:spPr>
      </p:pic>
      <p:pic>
        <p:nvPicPr>
          <p:cNvPr id="10" name="Рисунок 9" descr="https://upload.wikimedia.org/wikipedia/commons/thumb/0/00/Joao_V%C3%ADtor.jpg/200px-Joao_V%C3%ADtor.jpg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92" y="1690688"/>
            <a:ext cx="3568208" cy="4489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Книги - игрушки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4020" y="1973909"/>
            <a:ext cx="5492234" cy="4119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0905" y="2705393"/>
            <a:ext cx="4127073" cy="309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4963" y="2036014"/>
            <a:ext cx="5438272" cy="407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Музыкальные книги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80" y="2290983"/>
            <a:ext cx="4802364" cy="3601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1191" y="2023071"/>
            <a:ext cx="5427931" cy="4070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8046" y="2117408"/>
            <a:ext cx="3657600" cy="274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81" y="2290983"/>
            <a:ext cx="4802364" cy="360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0311" y="240633"/>
            <a:ext cx="11712983" cy="14437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Книги с разным тактильным материалом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" y="1993390"/>
            <a:ext cx="4079976" cy="3059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8212" y="2045927"/>
            <a:ext cx="4468234" cy="3351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950" y="2054140"/>
            <a:ext cx="4255504" cy="319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7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860" y="3530449"/>
            <a:ext cx="3510280" cy="2632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1451725"/>
            <a:ext cx="4978849" cy="3734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" y="1576067"/>
            <a:ext cx="4663822" cy="34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4" y="1421530"/>
            <a:ext cx="5949216" cy="4461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7917" y="1954380"/>
            <a:ext cx="5433996" cy="40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Творческое преобразование среды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31" y="1903528"/>
            <a:ext cx="3064192" cy="2638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8928" y="2606054"/>
            <a:ext cx="3642568" cy="2943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7907" y="2085877"/>
            <a:ext cx="3382757" cy="2592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3843" y="2802054"/>
            <a:ext cx="3421345" cy="277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1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4" y="1672"/>
            <a:ext cx="12224084" cy="685632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Творческое преобразование среды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2054139"/>
            <a:ext cx="4039897" cy="3343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09" y="2054139"/>
            <a:ext cx="4039897" cy="3343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5804" y="2097890"/>
            <a:ext cx="3941064" cy="31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8"/>
            <a:ext cx="122682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5" y="1503386"/>
            <a:ext cx="3783673" cy="5044898"/>
          </a:xfr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293836" y="1224116"/>
            <a:ext cx="7517164" cy="532416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Организация выставки рисунков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 «Нарисуем сказку»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77" y="1828800"/>
            <a:ext cx="3655813" cy="48744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02" y="2586687"/>
            <a:ext cx="3762491" cy="28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324717"/>
            <a:ext cx="3770268" cy="5027025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914163" y="1267119"/>
            <a:ext cx="6872748" cy="49211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Выставка рекомендуемой литературы для чтения дома.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 Оформление стенгазеты «Читаем вместе».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29" y="2877254"/>
            <a:ext cx="4414684" cy="331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5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Колыбельные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9100" y="2794572"/>
            <a:ext cx="270911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Баю, баю,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баюшок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огороде петушок.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Петя громко поет,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Ване спать не дает.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ты, Ванечка, усни,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Крепкий сон к тебе приди.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Тебе спать - не гулять,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только глазки закрывать.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29932" y="1492549"/>
            <a:ext cx="2748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Ой, люли, люли, люли,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Прилетели журавли.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они летели -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на них глядели.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Журавли курлыкали,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Кисоньки мурлыкали.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99704" y="2671012"/>
            <a:ext cx="2868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Бай, бай, бай, бай,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ты, собаченька, не лай,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Петушок, не кричи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Ванюшу не буди.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Ванюша будет спать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 большой вырастать.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поспит подольше,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Вырастет побольше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Рисунок 11" descr="C:\Users\Admin\Desktop\IMG_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2486" y="3698774"/>
            <a:ext cx="2473960" cy="156454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470233" y="1492549"/>
            <a:ext cx="3066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избу Дрема пришла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по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зыбочке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брела,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Саше в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зыбочку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легла,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Сашу ручкой обняла.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Спи-ка Сашенька, усни,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Крепкий сон к тебе приди.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Ручки белые прижми,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Глазки милые сожми.</a:t>
            </a:r>
          </a:p>
        </p:txBody>
      </p:sp>
    </p:spTree>
    <p:extLst>
      <p:ext uri="{BB962C8B-B14F-4D97-AF65-F5344CB8AC3E}">
        <p14:creationId xmlns:p14="http://schemas.microsoft.com/office/powerpoint/2010/main" val="14025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327" y="2424510"/>
            <a:ext cx="4352925" cy="3264693"/>
          </a:xfrm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3337560" y="1303020"/>
            <a:ext cx="8854440" cy="512000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Пошив театрализованных костюмов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85" y="2647015"/>
            <a:ext cx="4337309" cy="3252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2085" y="2410546"/>
            <a:ext cx="4368884" cy="32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26020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0080" y="1"/>
            <a:ext cx="10713720" cy="16906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Наглядная информация для родителей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99060" y="1690688"/>
            <a:ext cx="5577840" cy="4890428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Консультации для родителей: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«Какую книжку купить ребенку»,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«Воспитание сказкой»,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Потешки</a:t>
            </a:r>
            <a:r>
              <a:rPr lang="ru-RU" dirty="0" smtClean="0">
                <a:solidFill>
                  <a:srgbClr val="002060"/>
                </a:solidFill>
              </a:rPr>
              <a:t> в помощь маме»,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«Как  читать сказки детям»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«Роль сказки в жизни ребенка»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03" y="1421471"/>
            <a:ext cx="6611237" cy="51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Наглядная информация для родителей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585669" y="1690687"/>
            <a:ext cx="5434131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Буклеты для родителей: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«Советы по привлечению детей к чтению»,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«Памятка для родителей о приобщению детей к чтению», </a:t>
            </a:r>
          </a:p>
          <a:p>
            <a:r>
              <a:rPr lang="ru-RU" sz="3200" dirty="0">
                <a:solidFill>
                  <a:srgbClr val="002060"/>
                </a:solidFill>
              </a:rPr>
              <a:t>С</a:t>
            </a:r>
            <a:r>
              <a:rPr lang="ru-RU" sz="3200" dirty="0" smtClean="0">
                <a:solidFill>
                  <a:srgbClr val="002060"/>
                </a:solidFill>
              </a:rPr>
              <a:t>оветы родителям «Зачем читать книги детям?»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27" y="1281173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26" y="4100932"/>
            <a:ext cx="3263503" cy="244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Колыбельные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2376" y="627529"/>
            <a:ext cx="36108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 ты,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котенька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серенький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хвосток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 приди к нам ночевать,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Вову в люлечке качать.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Уж как я тебе, коту,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работу заплачу: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Дам кусок пирога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кувшин молока,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Еще каши горшок,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Сладких пряников мешок.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72679" y="2705969"/>
            <a:ext cx="34328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баень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баень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горам идет олень.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рогах он Дрему носит,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каждый дом ее заносит,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люльку Дрему он кладет,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Тихо песенку поет.</a:t>
            </a:r>
          </a:p>
        </p:txBody>
      </p:sp>
      <p:pic>
        <p:nvPicPr>
          <p:cNvPr id="8" name="Рисунок 7" descr="C:\Users\Admin\Desktop\IMG_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1465" y="1457660"/>
            <a:ext cx="1677067" cy="117801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7833057" y="1021975"/>
            <a:ext cx="3770157" cy="2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Баю - баю -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баюшки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прискакали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заюшки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Люли - люли -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люлюшки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прилетели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гулюшки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Стали гули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гулевать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стал мой милый засыпать.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33057" y="4123765"/>
            <a:ext cx="55243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Ходит Сон по лавочке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красненькой рубашечке,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Сониха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другой -</a:t>
            </a:r>
          </a:p>
          <a:p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Сарафанец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голубой.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вместе идут,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Дрему Катеньке несут.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3" y="4396002"/>
            <a:ext cx="1986379" cy="23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Пестушки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37674" y="1624263"/>
            <a:ext cx="10716126" cy="4552700"/>
          </a:xfrm>
        </p:spPr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9744" y="1169233"/>
            <a:ext cx="34777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Большие ноги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Шли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дороге: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Топ, топ, топ,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Топ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топ, топ.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Маленькие  ножки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Бежали по дорожке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Топ, топ, топ, топ,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Топ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топ, топ, топ!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67463" y="2949826"/>
            <a:ext cx="40173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дыбок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дыбок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дыбок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Скоро Петеньке годок!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дыбок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дыбок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дыбок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Стоит Танечка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дыбок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Купим Танечке платок –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всю голову цветок!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60170" y="1213745"/>
            <a:ext cx="36005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гуся вода,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лебедя вода,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моего дитя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худоба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пустой лес,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большую воду,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 гнилую колоду!</a:t>
            </a:r>
          </a:p>
        </p:txBody>
      </p:sp>
      <p:pic>
        <p:nvPicPr>
          <p:cNvPr id="11" name="Рисунок 10" descr="C:\Users\Admin\Desktop\IMG_00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58547" y="4026422"/>
            <a:ext cx="1804441" cy="224823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8" y="4216221"/>
            <a:ext cx="1975664" cy="24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Пестушки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7875" y="2548328"/>
            <a:ext cx="40178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Ой, мой миленький,</a:t>
            </a:r>
          </a:p>
          <a:p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Ненаглядненький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 хорошенький,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пригоженький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 ты, мой сыночек,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Пшеничный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колосочек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Лазоревый цветочек,</a:t>
            </a:r>
          </a:p>
          <a:p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Сиреневенький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кусточек!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091" y="1481329"/>
            <a:ext cx="3350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 ты, моя  девочка,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Золотая белочка,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Сладкая конфеточка,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Сиреневая веточка.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55763" y="1690688"/>
            <a:ext cx="34953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-ту-ту,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-ту-ту,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зелёном на лугу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Стоит чашка творогу.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Прилетели две тетери,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Поклевали, улетели.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они летели,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на них глядели.</a:t>
            </a:r>
          </a:p>
          <a:p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188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Песенки -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631">
            <a:off x="9658922" y="3526076"/>
            <a:ext cx="2114728" cy="299067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3595">
            <a:off x="517428" y="659641"/>
            <a:ext cx="2322740" cy="2788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009">
            <a:off x="9675231" y="448475"/>
            <a:ext cx="2256769" cy="2713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15" y="1916201"/>
            <a:ext cx="2504411" cy="35559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767">
            <a:off x="350581" y="3729874"/>
            <a:ext cx="2519402" cy="24777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96" y="1916201"/>
            <a:ext cx="2835259" cy="35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530"/>
            <a:ext cx="12192000" cy="696053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Песенки -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853" y="584616"/>
            <a:ext cx="36733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Тяни холсты,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Потягивай!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коробочку</a:t>
            </a:r>
          </a:p>
          <a:p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Накладивай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мамин холст,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папин холст,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Вовочкин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холст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этот холст -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мышиный хвост!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2748" y="1379095"/>
            <a:ext cx="3784897" cy="389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Скок, скок, поскок,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Молодой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дроздок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водичку пошел,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Молодичку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нашел.</a:t>
            </a:r>
          </a:p>
          <a:p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Молодичка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Арина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водичку ходила,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Травку рвала,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Бычку давала.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тпруськи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бычок,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Задери  тебя волчок!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79502" y="584616"/>
            <a:ext cx="32794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Сорока - белобока,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была? - Далёко: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дедушки на точку,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бабушки в колпачку.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Кашку варила,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Деток кормила.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Дедушка ругает,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Бабушка шугает.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я не боюсь,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за горку схоронюсь!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3" y="4000936"/>
            <a:ext cx="2083379" cy="2719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18" y="4370267"/>
            <a:ext cx="2094271" cy="23503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86" y="3510115"/>
            <a:ext cx="2185179" cy="24198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81" y="1394022"/>
            <a:ext cx="1579281" cy="19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5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90" y="-9144"/>
            <a:ext cx="12349789" cy="686714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Заклички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9389" y="878305"/>
            <a:ext cx="3155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Солнышко, покажись!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Красное, снарядись!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Поскорей, не робей,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 ребят обогрей! </a:t>
            </a:r>
          </a:p>
        </p:txBody>
      </p:sp>
      <p:pic>
        <p:nvPicPr>
          <p:cNvPr id="7" name="Рисунок 6" descr="C:\Users\Admin\Desktop\oblako_i_dozhdi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726" y="3038909"/>
            <a:ext cx="3037974" cy="269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35532" y="1958607"/>
            <a:ext cx="2608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Туча, туча,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Дождь не прячь!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Лейся, дождик,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Дам калач!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35925" y="1471613"/>
            <a:ext cx="2622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Радуга-дуга,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давай дождя,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Давай солнышко,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 ведрышко. </a:t>
            </a:r>
          </a:p>
        </p:txBody>
      </p:sp>
      <p:pic>
        <p:nvPicPr>
          <p:cNvPr id="9" name="Рисунок 8" descr="C:\Users\Admin\Desktop\16786_html_m518b28c7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380" y="3264722"/>
            <a:ext cx="2463405" cy="271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367776" y="745957"/>
            <a:ext cx="3050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Божья коровка,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Лети на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небко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 твои детки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Кушают котлетки.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Всем по одной,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тебе ни одной.</a:t>
            </a:r>
          </a:p>
        </p:txBody>
      </p:sp>
      <p:pic>
        <p:nvPicPr>
          <p:cNvPr id="11" name="Рисунок 10" descr="C:\Users\Admin\Desktop\83444171_large_0_540b0_96cf235f_L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7775" y="3038909"/>
            <a:ext cx="3375045" cy="327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49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2777</Words>
  <Application>Microsoft Office PowerPoint</Application>
  <PresentationFormat>Произвольный</PresentationFormat>
  <Paragraphs>390</Paragraphs>
  <Slides>32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Малые формы фольклора </vt:lpstr>
      <vt:lpstr>Колыбельные</vt:lpstr>
      <vt:lpstr>Колыбельные</vt:lpstr>
      <vt:lpstr>Пестушки</vt:lpstr>
      <vt:lpstr>Пестушки</vt:lpstr>
      <vt:lpstr>Песенки - потешки</vt:lpstr>
      <vt:lpstr>Песенки - потешки</vt:lpstr>
      <vt:lpstr>Заклички</vt:lpstr>
      <vt:lpstr>Сказки </vt:lpstr>
      <vt:lpstr>Поэзия</vt:lpstr>
      <vt:lpstr>Проза</vt:lpstr>
      <vt:lpstr>Иллюстрации к сказкам</vt:lpstr>
      <vt:lpstr>Наборы предметных картинок </vt:lpstr>
      <vt:lpstr>Наборы  сюжетных картинок </vt:lpstr>
      <vt:lpstr>            Наборы  сюжетных картинок </vt:lpstr>
      <vt:lpstr>Тематические альбомы </vt:lpstr>
      <vt:lpstr>Тематические альбомы </vt:lpstr>
      <vt:lpstr>Книги – ширмы </vt:lpstr>
      <vt:lpstr>Книги - игрушки</vt:lpstr>
      <vt:lpstr>Книги - игрушки</vt:lpstr>
      <vt:lpstr>Музыкальные книги</vt:lpstr>
      <vt:lpstr>Книги с разным тактильным материалом </vt:lpstr>
      <vt:lpstr>Дидактические игры</vt:lpstr>
      <vt:lpstr>Дидактические игры</vt:lpstr>
      <vt:lpstr>Творческое преобразование среды</vt:lpstr>
      <vt:lpstr>Творческое преобразование среды</vt:lpstr>
      <vt:lpstr>Взаимодействие с родителями</vt:lpstr>
      <vt:lpstr>Взаимодействие с родителями </vt:lpstr>
      <vt:lpstr>Взаимодействие с родителями</vt:lpstr>
      <vt:lpstr>Наглядная информация для родителей</vt:lpstr>
      <vt:lpstr>Наглядная информация для родителей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gera tago</dc:creator>
  <cp:lastModifiedBy>PaulV</cp:lastModifiedBy>
  <cp:revision>64</cp:revision>
  <dcterms:created xsi:type="dcterms:W3CDTF">2019-02-16T13:35:41Z</dcterms:created>
  <dcterms:modified xsi:type="dcterms:W3CDTF">2019-10-18T14:41:34Z</dcterms:modified>
</cp:coreProperties>
</file>