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56"/>
  </p:notesMasterIdLst>
  <p:handoutMasterIdLst>
    <p:handoutMasterId r:id="rId57"/>
  </p:handoutMasterIdLst>
  <p:sldIdLst>
    <p:sldId id="293" r:id="rId2"/>
    <p:sldId id="323" r:id="rId3"/>
    <p:sldId id="294" r:id="rId4"/>
    <p:sldId id="276" r:id="rId5"/>
    <p:sldId id="277" r:id="rId6"/>
    <p:sldId id="278" r:id="rId7"/>
    <p:sldId id="282" r:id="rId8"/>
    <p:sldId id="256" r:id="rId9"/>
    <p:sldId id="290" r:id="rId10"/>
    <p:sldId id="257" r:id="rId11"/>
    <p:sldId id="258" r:id="rId12"/>
    <p:sldId id="259" r:id="rId13"/>
    <p:sldId id="295" r:id="rId14"/>
    <p:sldId id="296" r:id="rId15"/>
    <p:sldId id="268" r:id="rId16"/>
    <p:sldId id="260" r:id="rId17"/>
    <p:sldId id="270" r:id="rId18"/>
    <p:sldId id="261" r:id="rId19"/>
    <p:sldId id="262" r:id="rId20"/>
    <p:sldId id="298" r:id="rId21"/>
    <p:sldId id="299" r:id="rId22"/>
    <p:sldId id="300" r:id="rId23"/>
    <p:sldId id="263" r:id="rId24"/>
    <p:sldId id="302" r:id="rId25"/>
    <p:sldId id="322" r:id="rId26"/>
    <p:sldId id="303" r:id="rId27"/>
    <p:sldId id="304" r:id="rId28"/>
    <p:sldId id="305" r:id="rId29"/>
    <p:sldId id="306" r:id="rId30"/>
    <p:sldId id="307" r:id="rId31"/>
    <p:sldId id="308" r:id="rId32"/>
    <p:sldId id="280" r:id="rId33"/>
    <p:sldId id="310" r:id="rId34"/>
    <p:sldId id="311" r:id="rId35"/>
    <p:sldId id="312" r:id="rId36"/>
    <p:sldId id="313" r:id="rId37"/>
    <p:sldId id="314" r:id="rId38"/>
    <p:sldId id="315" r:id="rId39"/>
    <p:sldId id="316" r:id="rId40"/>
    <p:sldId id="317" r:id="rId41"/>
    <p:sldId id="318" r:id="rId42"/>
    <p:sldId id="319" r:id="rId43"/>
    <p:sldId id="301" r:id="rId44"/>
    <p:sldId id="264" r:id="rId45"/>
    <p:sldId id="269" r:id="rId46"/>
    <p:sldId id="271" r:id="rId47"/>
    <p:sldId id="272" r:id="rId48"/>
    <p:sldId id="273" r:id="rId49"/>
    <p:sldId id="274" r:id="rId50"/>
    <p:sldId id="275" r:id="rId51"/>
    <p:sldId id="281" r:id="rId52"/>
    <p:sldId id="288" r:id="rId53"/>
    <p:sldId id="320" r:id="rId54"/>
    <p:sldId id="321" r:id="rId5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2060"/>
    <a:srgbClr val="FF0066"/>
    <a:srgbClr val="0082DA"/>
    <a:srgbClr val="00558E"/>
    <a:srgbClr val="FF0000"/>
    <a:srgbClr val="FFFF00"/>
    <a:srgbClr val="0099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5775" autoAdjust="0"/>
  </p:normalViewPr>
  <p:slideViewPr>
    <p:cSldViewPr>
      <p:cViewPr>
        <p:scale>
          <a:sx n="68" d="100"/>
          <a:sy n="68" d="100"/>
        </p:scale>
        <p:origin x="-2862" y="-10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14"/>
    </p:cViewPr>
  </p:sorterViewPr>
  <p:notesViewPr>
    <p:cSldViewPr>
      <p:cViewPr varScale="1">
        <p:scale>
          <a:sx n="56" d="100"/>
          <a:sy n="56" d="100"/>
        </p:scale>
        <p:origin x="-186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4281A-B4EA-466D-99CB-645983030329}" type="doc">
      <dgm:prSet loTypeId="urn:microsoft.com/office/officeart/2005/8/layout/lProcess3" loCatId="process" qsTypeId="urn:microsoft.com/office/officeart/2005/8/quickstyle/3d1" qsCatId="3D" csTypeId="urn:microsoft.com/office/officeart/2005/8/colors/accent2_1" csCatId="accent2" phldr="1"/>
      <dgm:spPr/>
      <dgm:t>
        <a:bodyPr/>
        <a:lstStyle/>
        <a:p>
          <a:endParaRPr lang="ru-RU"/>
        </a:p>
      </dgm:t>
    </dgm:pt>
    <dgm:pt modelId="{3A37BDDC-AE9B-4435-B5C6-462DDC905AD5}">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b="1" cap="all" spc="0" baseline="0" dirty="0" smtClean="0">
              <a:ln w="9000" cmpd="sng">
                <a:prstDash val="solid"/>
              </a:ln>
              <a:effectLst>
                <a:outerShdw blurRad="38100" dist="38100" dir="2700000" algn="tl">
                  <a:srgbClr val="000000">
                    <a:alpha val="43137"/>
                  </a:srgbClr>
                </a:outerShdw>
                <a:reflection blurRad="12700" stA="28000" endPos="45000" dist="1000" dir="5400000" sy="-100000" algn="bl" rotWithShape="0"/>
              </a:effectLst>
            </a:rPr>
            <a:t>Проценты в школьной программе.</a:t>
          </a:r>
          <a:endParaRPr lang="ru-RU" sz="2800" b="1" cap="all" spc="0" dirty="0" smtClean="0">
            <a:ln w="9000" cmpd="sng">
              <a:prstDash val="solid"/>
            </a:ln>
            <a:effectLst>
              <a:outerShdw blurRad="38100" dist="38100" dir="2700000" algn="tl">
                <a:srgbClr val="000000">
                  <a:alpha val="43137"/>
                </a:srgbClr>
              </a:outerShdw>
              <a:reflection blurRad="12700" stA="28000" endPos="45000" dist="1000" dir="5400000" sy="-100000" algn="bl" rotWithShape="0"/>
            </a:effectLst>
          </a:endParaRPr>
        </a:p>
        <a:p>
          <a:pPr defTabSz="2889250" rtl="0">
            <a:lnSpc>
              <a:spcPct val="90000"/>
            </a:lnSpc>
            <a:spcBef>
              <a:spcPct val="0"/>
            </a:spcBef>
            <a:spcAft>
              <a:spcPct val="35000"/>
            </a:spcAft>
          </a:pPr>
          <a:endParaRPr lang="ru-RU" b="1" baseline="0" dirty="0"/>
        </a:p>
      </dgm:t>
    </dgm:pt>
    <dgm:pt modelId="{382A1594-F75D-42F7-9B9A-F49B0DE9A006}" type="parTrans" cxnId="{7137B77C-A425-4A70-9C3C-350560291DA0}">
      <dgm:prSet/>
      <dgm:spPr/>
      <dgm:t>
        <a:bodyPr/>
        <a:lstStyle/>
        <a:p>
          <a:endParaRPr lang="ru-RU"/>
        </a:p>
      </dgm:t>
    </dgm:pt>
    <dgm:pt modelId="{73A08F44-1D79-4355-86C3-2DF1F84B3DF9}" type="sibTrans" cxnId="{7137B77C-A425-4A70-9C3C-350560291DA0}">
      <dgm:prSet/>
      <dgm:spPr/>
      <dgm:t>
        <a:bodyPr/>
        <a:lstStyle/>
        <a:p>
          <a:endParaRPr lang="ru-RU"/>
        </a:p>
      </dgm:t>
    </dgm:pt>
    <dgm:pt modelId="{8624645D-39D9-4A30-81C5-7CA6223E5F8E}" type="pres">
      <dgm:prSet presAssocID="{9724281A-B4EA-466D-99CB-645983030329}" presName="Name0" presStyleCnt="0">
        <dgm:presLayoutVars>
          <dgm:chPref val="3"/>
          <dgm:dir/>
          <dgm:animLvl val="lvl"/>
          <dgm:resizeHandles/>
        </dgm:presLayoutVars>
      </dgm:prSet>
      <dgm:spPr/>
      <dgm:t>
        <a:bodyPr/>
        <a:lstStyle/>
        <a:p>
          <a:endParaRPr lang="ru-RU"/>
        </a:p>
      </dgm:t>
    </dgm:pt>
    <dgm:pt modelId="{06152117-DF51-4926-B0FC-7C1BDF9F8201}" type="pres">
      <dgm:prSet presAssocID="{3A37BDDC-AE9B-4435-B5C6-462DDC905AD5}" presName="horFlow" presStyleCnt="0"/>
      <dgm:spPr/>
      <dgm:t>
        <a:bodyPr/>
        <a:lstStyle/>
        <a:p>
          <a:endParaRPr lang="ru-RU"/>
        </a:p>
      </dgm:t>
    </dgm:pt>
    <dgm:pt modelId="{34752BD0-F10C-4F5F-8D1D-1919B815C320}" type="pres">
      <dgm:prSet presAssocID="{3A37BDDC-AE9B-4435-B5C6-462DDC905AD5}" presName="bigChev" presStyleLbl="node1" presStyleIdx="0" presStyleCnt="1" custLinFactY="-17986" custLinFactNeighborX="-32361" custLinFactNeighborY="-100000"/>
      <dgm:spPr/>
      <dgm:t>
        <a:bodyPr/>
        <a:lstStyle/>
        <a:p>
          <a:endParaRPr lang="ru-RU"/>
        </a:p>
      </dgm:t>
    </dgm:pt>
  </dgm:ptLst>
  <dgm:cxnLst>
    <dgm:cxn modelId="{7137B77C-A425-4A70-9C3C-350560291DA0}" srcId="{9724281A-B4EA-466D-99CB-645983030329}" destId="{3A37BDDC-AE9B-4435-B5C6-462DDC905AD5}" srcOrd="0" destOrd="0" parTransId="{382A1594-F75D-42F7-9B9A-F49B0DE9A006}" sibTransId="{73A08F44-1D79-4355-86C3-2DF1F84B3DF9}"/>
    <dgm:cxn modelId="{8A781509-824B-4FEF-87D5-B7B0C488086D}" type="presOf" srcId="{9724281A-B4EA-466D-99CB-645983030329}" destId="{8624645D-39D9-4A30-81C5-7CA6223E5F8E}" srcOrd="0" destOrd="0" presId="urn:microsoft.com/office/officeart/2005/8/layout/lProcess3"/>
    <dgm:cxn modelId="{B461734B-DCDF-43BB-9311-8FFC3F5C2A67}" type="presOf" srcId="{3A37BDDC-AE9B-4435-B5C6-462DDC905AD5}" destId="{34752BD0-F10C-4F5F-8D1D-1919B815C320}" srcOrd="0" destOrd="0" presId="urn:microsoft.com/office/officeart/2005/8/layout/lProcess3"/>
    <dgm:cxn modelId="{286C5E72-7678-4761-AFB0-3ADF60621721}" type="presParOf" srcId="{8624645D-39D9-4A30-81C5-7CA6223E5F8E}" destId="{06152117-DF51-4926-B0FC-7C1BDF9F8201}" srcOrd="0" destOrd="0" presId="urn:microsoft.com/office/officeart/2005/8/layout/lProcess3"/>
    <dgm:cxn modelId="{7524D117-891B-452A-A7B0-7C8BEEA384EF}" type="presParOf" srcId="{06152117-DF51-4926-B0FC-7C1BDF9F8201}" destId="{34752BD0-F10C-4F5F-8D1D-1919B815C320}"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52BD0-F10C-4F5F-8D1D-1919B815C320}">
      <dsp:nvSpPr>
        <dsp:cNvPr id="0" name=""/>
        <dsp:cNvSpPr/>
      </dsp:nvSpPr>
      <dsp:spPr>
        <a:xfrm>
          <a:off x="0" y="0"/>
          <a:ext cx="4731618" cy="1892647"/>
        </a:xfrm>
        <a:prstGeom prst="chevron">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800" b="1" kern="1200" cap="all" spc="0" baseline="0" dirty="0" smtClean="0">
              <a:ln w="9000" cmpd="sng">
                <a:prstDash val="solid"/>
              </a:ln>
              <a:effectLst>
                <a:outerShdw blurRad="38100" dist="38100" dir="2700000" algn="tl">
                  <a:srgbClr val="000000">
                    <a:alpha val="43137"/>
                  </a:srgbClr>
                </a:outerShdw>
                <a:reflection blurRad="12700" stA="28000" endPos="45000" dist="1000" dir="5400000" sy="-100000" algn="bl" rotWithShape="0"/>
              </a:effectLst>
            </a:rPr>
            <a:t>Проценты в школьной программе.</a:t>
          </a:r>
          <a:endParaRPr lang="ru-RU" sz="2800" b="1" kern="1200" cap="all" spc="0" dirty="0" smtClean="0">
            <a:ln w="9000" cmpd="sng">
              <a:prstDash val="solid"/>
            </a:ln>
            <a:effectLst>
              <a:outerShdw blurRad="38100" dist="38100" dir="2700000" algn="tl">
                <a:srgbClr val="000000">
                  <a:alpha val="43137"/>
                </a:srgbClr>
              </a:outerShdw>
              <a:reflection blurRad="12700" stA="28000" endPos="45000" dist="1000" dir="5400000" sy="-100000" algn="bl" rotWithShape="0"/>
            </a:effectLst>
          </a:endParaRPr>
        </a:p>
        <a:p>
          <a:pPr lvl="0" defTabSz="2889250" rtl="0">
            <a:lnSpc>
              <a:spcPct val="90000"/>
            </a:lnSpc>
            <a:spcBef>
              <a:spcPct val="0"/>
            </a:spcBef>
            <a:spcAft>
              <a:spcPct val="35000"/>
            </a:spcAft>
          </a:pPr>
          <a:endParaRPr lang="ru-RU" b="1" kern="1200" baseline="0" dirty="0"/>
        </a:p>
      </dsp:txBody>
      <dsp:txXfrm>
        <a:off x="946324" y="0"/>
        <a:ext cx="2838971" cy="189264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BAF48D-E1C7-41E5-B70F-748EBBBBEE79}" type="datetimeFigureOut">
              <a:rPr lang="ru-RU" smtClean="0"/>
              <a:pPr/>
              <a:t>02.11.2019</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BC2532-4AF7-4BE9-B5FF-DD9ABF1468A7}" type="slidenum">
              <a:rPr lang="ru-RU" smtClean="0"/>
              <a:pPr/>
              <a:t>‹#›</a:t>
            </a:fld>
            <a:endParaRPr lang="ru-RU"/>
          </a:p>
        </p:txBody>
      </p:sp>
    </p:spTree>
    <p:extLst>
      <p:ext uri="{BB962C8B-B14F-4D97-AF65-F5344CB8AC3E}">
        <p14:creationId xmlns:p14="http://schemas.microsoft.com/office/powerpoint/2010/main" val="105805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ADE32-C07C-4151-B58A-0AEF247080F8}" type="datetimeFigureOut">
              <a:rPr lang="ru-RU" smtClean="0"/>
              <a:pPr/>
              <a:t>02.11.2019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7FDE0-AADD-40A1-9D99-ABC8CD627834}" type="slidenum">
              <a:rPr lang="ru-RU" smtClean="0"/>
              <a:pPr/>
              <a:t>‹#›</a:t>
            </a:fld>
            <a:endParaRPr lang="ru-RU"/>
          </a:p>
        </p:txBody>
      </p:sp>
    </p:spTree>
    <p:extLst>
      <p:ext uri="{BB962C8B-B14F-4D97-AF65-F5344CB8AC3E}">
        <p14:creationId xmlns:p14="http://schemas.microsoft.com/office/powerpoint/2010/main" val="56511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177FDE0-AADD-40A1-9D99-ABC8CD627834}"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177FDE0-AADD-40A1-9D99-ABC8CD627834}" type="slidenum">
              <a:rPr lang="ru-RU" smtClean="0"/>
              <a:pPr/>
              <a:t>32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177FDE0-AADD-40A1-9D99-ABC8CD627834}" type="slidenum">
              <a:rPr lang="ru-RU" smtClean="0"/>
              <a:pPr/>
              <a:t>44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296B1573-197B-4B9D-B8DC-C12902D9554E}" type="datetimeFigureOut">
              <a:rPr lang="ru-RU" smtClean="0"/>
              <a:pPr>
                <a:defRPr/>
              </a:pPr>
              <a:t>02.11.2019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65E3870-4F9C-4486-9CBC-BECBBB2216F4}"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1B0F77E2-6BBC-4638-9DAB-63154B765FC8}" type="datetimeFigureOut">
              <a:rPr lang="ru-RU" smtClean="0"/>
              <a:pPr>
                <a:defRPr/>
              </a:pPr>
              <a:t>02.11.2019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6BD7E8B-E9DA-4E8F-9F4E-05B469CF67F1}"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D58E3020-CD71-4222-BBBA-420D9BE01E4A}" type="datetimeFigureOut">
              <a:rPr lang="ru-RU" smtClean="0"/>
              <a:pPr>
                <a:defRPr/>
              </a:pPr>
              <a:t>02.11.2019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EFBDC41-7F9F-4685-8AB4-487DACE584EA}" type="slidenum">
              <a:rPr lang="ru-RU" smtClean="0"/>
              <a:pPr>
                <a:defRPr/>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EB5A9A8A-112D-4807-B11C-98DFDC0F766D}" type="datetimeFigureOut">
              <a:rPr lang="ru-RU" smtClean="0"/>
              <a:pPr>
                <a:defRPr/>
              </a:pPr>
              <a:t>02.11.2019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DD6DBFE-86B4-4FD8-A1FE-1AB133972082}" type="slidenum">
              <a:rPr lang="ru-RU" smtClean="0"/>
              <a:pPr>
                <a:defRPr/>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D010E40A-0895-4B70-AAFD-F6A124AB0C61}" type="datetimeFigureOut">
              <a:rPr lang="ru-RU" smtClean="0"/>
              <a:pPr>
                <a:defRPr/>
              </a:pPr>
              <a:t>02.11.2019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43AF086-45DA-461A-BC5B-EBB590935CE0}"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FC8561B3-248A-47D1-AFDE-1685519AC2AA}" type="datetimeFigureOut">
              <a:rPr lang="ru-RU" smtClean="0"/>
              <a:pPr>
                <a:defRPr/>
              </a:pPr>
              <a:t>02.11.2019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3754B91-F6D8-4DD2-A7EF-22EBC26186B9}" type="slidenum">
              <a:rPr lang="ru-RU" smtClean="0"/>
              <a:pPr>
                <a:defRPr/>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DD848D7B-963B-442D-B2D6-898C45DE3A41}" type="datetimeFigureOut">
              <a:rPr lang="ru-RU" smtClean="0"/>
              <a:pPr>
                <a:defRPr/>
              </a:pPr>
              <a:t>02.11.2019</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41F47ED6-1BF9-4A44-9CDC-4ACD6DE8FBCD}"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ED9E0350-1B35-41FA-A430-E2531FA9604A}" type="datetimeFigureOut">
              <a:rPr lang="ru-RU" smtClean="0"/>
              <a:pPr>
                <a:defRPr/>
              </a:pPr>
              <a:t>02.11.2019</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B9055253-D3ED-47C5-8D29-6062C25563E8}"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628EA298-E6B6-4F69-8345-ED2C3D2C2C5B}" type="datetimeFigureOut">
              <a:rPr lang="ru-RU" smtClean="0"/>
              <a:pPr>
                <a:defRPr/>
              </a:pPr>
              <a:t>02.11.2019</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03E7C303-6465-422D-ACB3-551F97BD2E8E}"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C15608F7-5767-44FF-9D24-ED79FACBB143}" type="datetimeFigureOut">
              <a:rPr lang="ru-RU" smtClean="0"/>
              <a:pPr>
                <a:defRPr/>
              </a:pPr>
              <a:t>02.11.2019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97F76D0-A014-4477-BC82-9B9E24FEC6E0}" type="slidenum">
              <a:rPr lang="ru-RU" smtClean="0"/>
              <a:pPr>
                <a:defRPr/>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9F404595-2B76-4285-9F41-BC6CE89001D3}" type="datetimeFigureOut">
              <a:rPr lang="ru-RU" smtClean="0"/>
              <a:pPr>
                <a:defRPr/>
              </a:pPr>
              <a:t>02.11.2019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526A796-2E3B-4398-AD7E-4B5D289C7A6C}" type="slidenum">
              <a:rPr lang="ru-RU" smtClean="0"/>
              <a:pPr>
                <a:defRPr/>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87B6073A-6420-4E95-8A2A-0724E022BF38}" type="datetimeFigureOut">
              <a:rPr lang="ru-RU" smtClean="0"/>
              <a:pPr>
                <a:defRPr/>
              </a:pPr>
              <a:t>02.11.2019</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C4BCF381-2073-46E1-BB91-FD07988D833C}" type="slidenum">
              <a:rPr lang="ru-RU" smtClean="0"/>
              <a:pPr>
                <a:defRPr/>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0.wmf"/><Relationship Id="rId3" Type="http://schemas.openxmlformats.org/officeDocument/2006/relationships/image" Target="../media/image31.gif"/><Relationship Id="rId7" Type="http://schemas.openxmlformats.org/officeDocument/2006/relationships/image" Target="../media/image27.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8.wmf"/></Relationships>
</file>

<file path=ppt/slides/_rels/slide2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3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55.wmf"/><Relationship Id="rId3" Type="http://schemas.openxmlformats.org/officeDocument/2006/relationships/notesSlide" Target="../notesSlides/notesSlide3.xml"/><Relationship Id="rId7" Type="http://schemas.openxmlformats.org/officeDocument/2006/relationships/image" Target="../media/image52.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54.wmf"/><Relationship Id="rId5" Type="http://schemas.openxmlformats.org/officeDocument/2006/relationships/image" Target="../media/image57.gif"/><Relationship Id="rId15" Type="http://schemas.openxmlformats.org/officeDocument/2006/relationships/image" Target="../media/image56.wmf"/><Relationship Id="rId10" Type="http://schemas.openxmlformats.org/officeDocument/2006/relationships/oleObject" Target="../embeddings/oleObject8.bin"/><Relationship Id="rId4" Type="http://schemas.openxmlformats.org/officeDocument/2006/relationships/image" Target="../media/image2.gif"/><Relationship Id="rId9" Type="http://schemas.openxmlformats.org/officeDocument/2006/relationships/image" Target="../media/image53.wmf"/><Relationship Id="rId14" Type="http://schemas.openxmlformats.org/officeDocument/2006/relationships/oleObject" Target="../embeddings/oleObject10.bin"/></Relationships>
</file>

<file path=ppt/slides/_rels/slide45.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xml"/><Relationship Id="rId7" Type="http://schemas.openxmlformats.org/officeDocument/2006/relationships/image" Target="../media/image10.gi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2360978" y="4725144"/>
            <a:ext cx="6400800" cy="1473200"/>
          </a:xfrm>
        </p:spPr>
        <p:txBody>
          <a:bodyPr>
            <a:normAutofit/>
          </a:bodyPr>
          <a:lstStyle/>
          <a:p>
            <a:pPr algn="ctr"/>
            <a:r>
              <a:rPr lang="ru-RU" dirty="0" smtClean="0">
                <a:effectLst>
                  <a:outerShdw blurRad="38100" dist="38100" dir="2700000" algn="tl">
                    <a:srgbClr val="000000">
                      <a:alpha val="43137"/>
                    </a:srgbClr>
                  </a:outerShdw>
                </a:effectLst>
              </a:rPr>
              <a:t>                            </a:t>
            </a:r>
            <a:r>
              <a:rPr lang="ru-RU" dirty="0" err="1" smtClean="0">
                <a:solidFill>
                  <a:schemeClr val="tx1"/>
                </a:solidFill>
                <a:effectLst>
                  <a:outerShdw blurRad="38100" dist="38100" dir="2700000" algn="tl">
                    <a:srgbClr val="000000">
                      <a:alpha val="43137"/>
                    </a:srgbClr>
                  </a:outerShdw>
                </a:effectLst>
              </a:rPr>
              <a:t>Манеева</a:t>
            </a:r>
            <a:r>
              <a:rPr lang="ru-RU" dirty="0" smtClean="0">
                <a:solidFill>
                  <a:schemeClr val="tx1"/>
                </a:solidFill>
                <a:effectLst>
                  <a:outerShdw blurRad="38100" dist="38100" dir="2700000" algn="tl">
                    <a:srgbClr val="000000">
                      <a:alpha val="43137"/>
                    </a:srgbClr>
                  </a:outerShdw>
                </a:effectLst>
              </a:rPr>
              <a:t> Ирина Александровна</a:t>
            </a:r>
          </a:p>
          <a:p>
            <a:pPr algn="ctr"/>
            <a:r>
              <a:rPr lang="ru-RU" dirty="0" smtClean="0">
                <a:solidFill>
                  <a:schemeClr val="tx1"/>
                </a:solidFill>
                <a:effectLst>
                  <a:outerShdw blurRad="38100" dist="38100" dir="2700000" algn="tl">
                    <a:srgbClr val="000000">
                      <a:alpha val="43137"/>
                    </a:srgbClr>
                  </a:outerShdw>
                </a:effectLst>
              </a:rPr>
              <a:t>                        г. Вязьма </a:t>
            </a:r>
            <a:endParaRPr lang="ru-RU" dirty="0">
              <a:solidFill>
                <a:schemeClr val="tx1"/>
              </a:solidFill>
              <a:effectLst>
                <a:outerShdw blurRad="38100" dist="38100" dir="2700000" algn="tl">
                  <a:srgbClr val="000000">
                    <a:alpha val="43137"/>
                  </a:srgbClr>
                </a:outerShdw>
              </a:effectLst>
            </a:endParaRPr>
          </a:p>
        </p:txBody>
      </p:sp>
      <p:sp>
        <p:nvSpPr>
          <p:cNvPr id="4" name="Прямоугольник с двумя скругленными противолежащими углами 3"/>
          <p:cNvSpPr/>
          <p:nvPr/>
        </p:nvSpPr>
        <p:spPr>
          <a:xfrm>
            <a:off x="1728251" y="1988840"/>
            <a:ext cx="6215106" cy="2143140"/>
          </a:xfrm>
          <a:prstGeom prst="round2DiagRect">
            <a:avLst/>
          </a:prstGeo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5" name="Прямоугольник 4"/>
          <p:cNvSpPr/>
          <p:nvPr/>
        </p:nvSpPr>
        <p:spPr>
          <a:xfrm>
            <a:off x="3214678" y="2928934"/>
            <a:ext cx="4693401" cy="1015663"/>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Проценты</a:t>
            </a:r>
            <a:endParaRPr lang="ru-RU"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sp>
        <p:nvSpPr>
          <p:cNvPr id="8" name="Прямоугольник 7"/>
          <p:cNvSpPr/>
          <p:nvPr/>
        </p:nvSpPr>
        <p:spPr>
          <a:xfrm>
            <a:off x="1728251" y="264269"/>
            <a:ext cx="6143636" cy="707886"/>
          </a:xfrm>
          <a:prstGeom prst="rect">
            <a:avLst/>
          </a:prstGeom>
        </p:spPr>
        <p:txBody>
          <a:bodyPr wrap="square">
            <a:spAutoFit/>
          </a:bodyPr>
          <a:lstStyle/>
          <a:p>
            <a:pPr algn="ctr"/>
            <a:r>
              <a:rPr lang="ru-RU" sz="2000" dirty="0" smtClean="0">
                <a:effectLst>
                  <a:outerShdw blurRad="38100" dist="38100" dir="2700000" algn="tl">
                    <a:srgbClr val="000000">
                      <a:alpha val="43137"/>
                    </a:srgbClr>
                  </a:outerShdw>
                </a:effectLst>
              </a:rPr>
              <a:t>МБОУ СОШ№5</a:t>
            </a:r>
          </a:p>
          <a:p>
            <a:pPr algn="ctr"/>
            <a:r>
              <a:rPr lang="ru-RU" sz="2000" dirty="0" smtClean="0">
                <a:effectLst>
                  <a:outerShdw blurRad="38100" dist="38100" dir="2700000" algn="tl">
                    <a:srgbClr val="000000">
                      <a:alpha val="43137"/>
                    </a:srgbClr>
                  </a:outerShdw>
                </a:effectLst>
              </a:rPr>
              <a:t>Г. Вязьмы Смоленской обл.</a:t>
            </a:r>
            <a:endParaRPr lang="ru-RU" sz="2000" dirty="0">
              <a:effectLst>
                <a:outerShdw blurRad="38100" dist="38100" dir="2700000" algn="tl">
                  <a:srgbClr val="000000">
                    <a:alpha val="43137"/>
                  </a:srgbClr>
                </a:outerShdw>
              </a:effectLs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to="" calcmode="lin" valueType="num">
                                      <p:cBhvr>
                                        <p:cTn id="15" dur="1" fill="hold"/>
                                        <p:tgtEl>
                                          <p:spTgt spid="8">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to="" calcmode="lin" valueType="num">
                                      <p:cBhvr>
                                        <p:cTn id="18" dur="1" fill="hold"/>
                                        <p:tgtEl>
                                          <p:spTgt spid="8">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to="" calcmode="lin" valueType="num">
                                      <p:cBhvr>
                                        <p:cTn id="23" dur="1" fill="hold"/>
                                        <p:tgtEl>
                                          <p:spTgt spid="3">
                                            <p:txEl>
                                              <p:pRg st="0" end="0"/>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to="" calcmode="lin" valueType="num">
                                      <p:cBhvr>
                                        <p:cTn id="26"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marL="548640" indent="-411480" fontAlgn="auto">
              <a:spcAft>
                <a:spcPts val="0"/>
              </a:spcAft>
              <a:buClr>
                <a:schemeClr val="tx1">
                  <a:shade val="95000"/>
                </a:schemeClr>
              </a:buClr>
              <a:buBlip>
                <a:blip r:embed="rId2"/>
              </a:buBlip>
              <a:defRPr/>
            </a:pPr>
            <a:r>
              <a:rPr lang="ru-RU" dirty="0" smtClean="0">
                <a:solidFill>
                  <a:schemeClr val="accent2"/>
                </a:solidFill>
              </a:rPr>
              <a:t>В органах различных растений содержится неодинаковое количество воды, органических и минеральных веществ. Так, в листьях капусты </a:t>
            </a:r>
            <a:r>
              <a:rPr lang="ru-RU" dirty="0" smtClean="0">
                <a:solidFill>
                  <a:schemeClr val="bg1">
                    <a:lumMod val="50000"/>
                  </a:schemeClr>
                </a:solidFill>
              </a:rPr>
              <a:t>90% </a:t>
            </a:r>
            <a:r>
              <a:rPr lang="ru-RU" dirty="0" smtClean="0">
                <a:solidFill>
                  <a:schemeClr val="accent2"/>
                </a:solidFill>
              </a:rPr>
              <a:t>воды, в плодах огурцов ее еще больше – 96%, а в созревших семенах воды содержится всего </a:t>
            </a:r>
            <a:r>
              <a:rPr lang="ru-RU" dirty="0" smtClean="0">
                <a:solidFill>
                  <a:schemeClr val="bg1">
                    <a:lumMod val="50000"/>
                  </a:schemeClr>
                </a:solidFill>
              </a:rPr>
              <a:t>5 – 15%</a:t>
            </a:r>
            <a:r>
              <a:rPr lang="ru-RU" dirty="0" smtClean="0">
                <a:solidFill>
                  <a:schemeClr val="accent2"/>
                </a:solidFill>
              </a:rPr>
              <a:t> от общей массы. Молодые растущие органы содержат до </a:t>
            </a:r>
            <a:r>
              <a:rPr lang="ru-RU" dirty="0" smtClean="0">
                <a:solidFill>
                  <a:schemeClr val="bg1">
                    <a:lumMod val="50000"/>
                  </a:schemeClr>
                </a:solidFill>
              </a:rPr>
              <a:t>90 – 95%</a:t>
            </a:r>
            <a:r>
              <a:rPr lang="ru-RU" dirty="0" smtClean="0">
                <a:solidFill>
                  <a:schemeClr val="accent2"/>
                </a:solidFill>
              </a:rPr>
              <a:t>  воды, а одревесневшие всего около</a:t>
            </a:r>
            <a:r>
              <a:rPr lang="ru-RU" dirty="0" smtClean="0">
                <a:solidFill>
                  <a:schemeClr val="bg1">
                    <a:lumMod val="50000"/>
                  </a:schemeClr>
                </a:solidFill>
              </a:rPr>
              <a:t> 50%.</a:t>
            </a:r>
          </a:p>
          <a:p>
            <a:pPr marL="548640" indent="-411480" fontAlgn="auto">
              <a:spcAft>
                <a:spcPts val="0"/>
              </a:spcAft>
              <a:buClr>
                <a:schemeClr val="tx1">
                  <a:shade val="95000"/>
                </a:schemeClr>
              </a:buClr>
              <a:buBlip>
                <a:blip r:embed="rId2"/>
              </a:buBlip>
              <a:defRPr/>
            </a:pPr>
            <a:r>
              <a:rPr lang="ru-RU" dirty="0" smtClean="0">
                <a:solidFill>
                  <a:schemeClr val="accent2"/>
                </a:solidFill>
              </a:rPr>
              <a:t>В семенах минеральных солей содержится в среднем </a:t>
            </a:r>
            <a:r>
              <a:rPr lang="ru-RU" dirty="0" smtClean="0">
                <a:solidFill>
                  <a:schemeClr val="bg1">
                    <a:lumMod val="50000"/>
                  </a:schemeClr>
                </a:solidFill>
              </a:rPr>
              <a:t>3%</a:t>
            </a:r>
            <a:r>
              <a:rPr lang="ru-RU" dirty="0" smtClean="0">
                <a:solidFill>
                  <a:schemeClr val="accent2"/>
                </a:solidFill>
              </a:rPr>
              <a:t>, в корнях и стеблях – </a:t>
            </a:r>
            <a:r>
              <a:rPr lang="ru-RU" dirty="0" smtClean="0">
                <a:solidFill>
                  <a:schemeClr val="bg1">
                    <a:lumMod val="50000"/>
                  </a:schemeClr>
                </a:solidFill>
              </a:rPr>
              <a:t>4 – 5%</a:t>
            </a:r>
            <a:r>
              <a:rPr lang="ru-RU" dirty="0" smtClean="0">
                <a:solidFill>
                  <a:schemeClr val="accent2"/>
                </a:solidFill>
              </a:rPr>
              <a:t>, в листьях – </a:t>
            </a:r>
            <a:r>
              <a:rPr lang="ru-RU" dirty="0" smtClean="0">
                <a:solidFill>
                  <a:schemeClr val="bg1">
                    <a:lumMod val="50000"/>
                  </a:schemeClr>
                </a:solidFill>
              </a:rPr>
              <a:t>10 – 15% </a:t>
            </a:r>
            <a:r>
              <a:rPr lang="ru-RU" dirty="0" smtClean="0">
                <a:solidFill>
                  <a:schemeClr val="accent2"/>
                </a:solidFill>
              </a:rPr>
              <a:t>массы, остальное приходится на органические вещества.</a:t>
            </a:r>
          </a:p>
          <a:p>
            <a:pPr marL="548640" indent="-411480" fontAlgn="auto">
              <a:spcAft>
                <a:spcPts val="0"/>
              </a:spcAft>
              <a:buClr>
                <a:schemeClr val="tx1">
                  <a:shade val="95000"/>
                </a:schemeClr>
              </a:buClr>
              <a:buFont typeface="Wingdings 2"/>
              <a:buChar char=""/>
              <a:defRPr/>
            </a:pPr>
            <a:endParaRPr lang="ru-RU" dirty="0"/>
          </a:p>
        </p:txBody>
      </p:sp>
      <p:sp>
        <p:nvSpPr>
          <p:cNvPr id="2" name="Заголовок 1"/>
          <p:cNvSpPr>
            <a:spLocks noGrp="1"/>
          </p:cNvSpPr>
          <p:nvPr>
            <p:ph type="title"/>
          </p:nvPr>
        </p:nvSpPr>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Aft>
                <a:spcPts val="0"/>
              </a:spcAft>
              <a:defRPr/>
            </a:pPr>
            <a:r>
              <a:rPr lang="ru-RU" sz="4000" b="1" cap="none" dirty="0" smtClean="0">
                <a:ln w="50800"/>
                <a:solidFill>
                  <a:schemeClr val="bg1">
                    <a:shade val="50000"/>
                  </a:schemeClr>
                </a:solidFill>
                <a:effectLst>
                  <a:innerShdw blurRad="63500" dist="50800" dir="5400000">
                    <a:prstClr val="black">
                      <a:alpha val="50000"/>
                    </a:prstClr>
                  </a:innerShdw>
                  <a:reflection blurRad="6350" stA="55000" endA="300" endPos="45500" dir="5400000" sy="-100000" algn="bl" rotWithShape="0"/>
                </a:effectLst>
              </a:rPr>
              <a:t>Химический состав растений.</a:t>
            </a:r>
            <a:endParaRPr lang="ru-RU" sz="4000" b="1" cap="none" dirty="0">
              <a:ln w="50800"/>
              <a:solidFill>
                <a:schemeClr val="bg1">
                  <a:shade val="50000"/>
                </a:schemeClr>
              </a:solidFill>
              <a:effectLst>
                <a:innerShdw blurRad="63500" dist="50800" dir="5400000">
                  <a:prstClr val="black">
                    <a:alpha val="50000"/>
                  </a:prstClr>
                </a:innerShdw>
                <a:reflection blurRad="6350" stA="55000" endA="300" endPos="45500" dir="5400000" sy="-100000" algn="bl" rotWithShape="0"/>
              </a:effectLst>
            </a:endParaRPr>
          </a:p>
        </p:txBody>
      </p:sp>
      <p:pic>
        <p:nvPicPr>
          <p:cNvPr id="5" name="Рисунок 4" descr="аним7.gif"/>
          <p:cNvPicPr>
            <a:picLocks noChangeAspect="1"/>
          </p:cNvPicPr>
          <p:nvPr/>
        </p:nvPicPr>
        <p:blipFill>
          <a:blip r:embed="rId3"/>
          <a:stretch>
            <a:fillRect/>
          </a:stretch>
        </p:blipFill>
        <p:spPr>
          <a:xfrm>
            <a:off x="6858016" y="5072074"/>
            <a:ext cx="1428760" cy="157163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3">
                                            <p:txEl>
                                              <p:pRg st="0" end="0"/>
                                            </p:txEl>
                                          </p:spTgt>
                                        </p:tgtEl>
                                        <p:attrNameLst>
                                          <p:attrName>ppt_x</p:attrName>
                                        </p:attrNameLst>
                                      </p:cBhvr>
                                    </p:anim>
                                    <p:anim from="0" to="-1.0" calcmode="lin" valueType="num">
                                      <p:cBhvr>
                                        <p:cTn id="13" dur="200" decel="50000" autoRev="1" fill="hold">
                                          <p:stCondLst>
                                            <p:cond delay="600"/>
                                          </p:stCondLst>
                                        </p:cTn>
                                        <p:tgtEl>
                                          <p:spTgt spid="3">
                                            <p:txEl>
                                              <p:pRg st="0" end="0"/>
                                            </p:txEl>
                                          </p:spTgt>
                                        </p:tgtEl>
                                        <p:attrNameLst>
                                          <p:attrName>xshear</p:attrName>
                                        </p:attrNameLst>
                                      </p:cBhvr>
                                    </p:anim>
                                    <p:animScale>
                                      <p:cBhvr>
                                        <p:cTn id="14" dur="200" decel="100000" autoRev="1" fill="hold">
                                          <p:stCondLst>
                                            <p:cond delay="600"/>
                                          </p:stCondLst>
                                        </p:cTn>
                                        <p:tgtEl>
                                          <p:spTgt spid="3">
                                            <p:txEl>
                                              <p:pRg st="0" end="0"/>
                                            </p:txEl>
                                          </p:spTgt>
                                        </p:tgtEl>
                                      </p:cBhvr>
                                      <p:from x="100000" y="100000"/>
                                      <p:to x="80000" y="100000"/>
                                    </p:animScale>
                                    <p:anim by="(#ppt_h/3+#ppt_w*0.1)" calcmode="lin" valueType="num">
                                      <p:cBhvr additive="sum">
                                        <p:cTn id="15" dur="200" decel="100000" autoRev="1" fill="hold">
                                          <p:stCondLst>
                                            <p:cond delay="600"/>
                                          </p:stCondLst>
                                        </p:cTn>
                                        <p:tgtEl>
                                          <p:spTgt spid="3">
                                            <p:txEl>
                                              <p:pRg st="0" end="0"/>
                                            </p:txEl>
                                          </p:spTgt>
                                        </p:tgtEl>
                                        <p:attrNameLst>
                                          <p:attrName>ppt_x</p:attrName>
                                        </p:attrNameLst>
                                      </p:cBhvr>
                                    </p:anim>
                                  </p:childTnLst>
                                </p:cTn>
                              </p:par>
                              <p:par>
                                <p:cTn id="16" presetID="34"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from="(-#ppt_w/2)" to="(#ppt_x)" calcmode="lin" valueType="num">
                                      <p:cBhvr>
                                        <p:cTn id="18" dur="600" fill="hold">
                                          <p:stCondLst>
                                            <p:cond delay="0"/>
                                          </p:stCondLst>
                                        </p:cTn>
                                        <p:tgtEl>
                                          <p:spTgt spid="3">
                                            <p:txEl>
                                              <p:pRg st="1" end="1"/>
                                            </p:txEl>
                                          </p:spTgt>
                                        </p:tgtEl>
                                        <p:attrNameLst>
                                          <p:attrName>ppt_x</p:attrName>
                                        </p:attrNameLst>
                                      </p:cBhvr>
                                    </p:anim>
                                    <p:anim from="0" to="-1.0" calcmode="lin" valueType="num">
                                      <p:cBhvr>
                                        <p:cTn id="19" dur="200" decel="50000" autoRev="1" fill="hold">
                                          <p:stCondLst>
                                            <p:cond delay="600"/>
                                          </p:stCondLst>
                                        </p:cTn>
                                        <p:tgtEl>
                                          <p:spTgt spid="3">
                                            <p:txEl>
                                              <p:pRg st="1" end="1"/>
                                            </p:txEl>
                                          </p:spTgt>
                                        </p:tgtEl>
                                        <p:attrNameLst>
                                          <p:attrName>xshear</p:attrName>
                                        </p:attrNameLst>
                                      </p:cBhvr>
                                    </p:anim>
                                    <p:animScale>
                                      <p:cBhvr>
                                        <p:cTn id="20" dur="200" decel="100000" autoRev="1" fill="hold">
                                          <p:stCondLst>
                                            <p:cond delay="600"/>
                                          </p:stCondLst>
                                        </p:cTn>
                                        <p:tgtEl>
                                          <p:spTgt spid="3">
                                            <p:txEl>
                                              <p:pRg st="1" end="1"/>
                                            </p:txEl>
                                          </p:spTgt>
                                        </p:tgtEl>
                                      </p:cBhvr>
                                      <p:from x="100000" y="100000"/>
                                      <p:to x="80000" y="100000"/>
                                    </p:animScale>
                                    <p:anim by="(#ppt_h/3+#ppt_w*0.1)" calcmode="lin" valueType="num">
                                      <p:cBhvr additive="sum">
                                        <p:cTn id="21"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00034" y="1785926"/>
          <a:ext cx="7467600" cy="3730638"/>
        </p:xfrm>
        <a:graphic>
          <a:graphicData uri="http://schemas.openxmlformats.org/drawingml/2006/table">
            <a:tbl>
              <a:tblPr/>
              <a:tblGrid>
                <a:gridCol w="1866900"/>
                <a:gridCol w="1866900"/>
                <a:gridCol w="1866900"/>
                <a:gridCol w="1866900"/>
              </a:tblGrid>
              <a:tr h="6461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kern="1200" cap="none" normalizeH="0" baseline="0" dirty="0" smtClean="0">
                        <a:ln>
                          <a:noFill/>
                        </a:ln>
                        <a:solidFill>
                          <a:schemeClr val="tx1">
                            <a:lumMod val="50000"/>
                          </a:schemeClr>
                        </a:solidFill>
                        <a:effectLst/>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kern="1200" cap="none" normalizeH="0" baseline="0" dirty="0" smtClean="0">
                        <a:ln>
                          <a:noFill/>
                        </a:ln>
                        <a:solidFill>
                          <a:schemeClr val="tx1">
                            <a:lumMod val="50000"/>
                          </a:schemeClr>
                        </a:solidFill>
                        <a:effectLst/>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kern="1200" dirty="0" smtClean="0">
                          <a:solidFill>
                            <a:schemeClr val="bg1">
                              <a:lumMod val="75000"/>
                            </a:schemeClr>
                          </a:solidFill>
                          <a:latin typeface="+mn-lt"/>
                          <a:ea typeface="+mn-ea"/>
                          <a:cs typeface="+mn-cs"/>
                        </a:rPr>
                        <a:t>Семена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lumMod val="50000"/>
                          </a:schemeClr>
                        </a:solidFill>
                        <a:effectLst/>
                        <a:latin typeface="Times New Roman" pitchFamily="18" charset="0"/>
                      </a:endParaRPr>
                    </a:p>
                  </a:txBody>
                  <a:tcPr marL="82973" marR="829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kern="1200" dirty="0" smtClean="0">
                          <a:solidFill>
                            <a:schemeClr val="bg1">
                              <a:lumMod val="75000"/>
                            </a:schemeClr>
                          </a:solidFill>
                          <a:latin typeface="+mn-lt"/>
                          <a:ea typeface="+mn-ea"/>
                          <a:cs typeface="+mn-cs"/>
                        </a:rPr>
                        <a:t>Содержание веществ (%)</a:t>
                      </a:r>
                      <a:endParaRPr kumimoji="0" lang="ru-RU" sz="2400" b="1" i="0" u="none" strike="noStrike" cap="none" normalizeH="0" baseline="0" dirty="0" smtClean="0">
                        <a:ln>
                          <a:noFill/>
                        </a:ln>
                        <a:solidFill>
                          <a:schemeClr val="bg1">
                            <a:lumMod val="75000"/>
                          </a:schemeClr>
                        </a:solidFill>
                        <a:effectLst/>
                        <a:latin typeface="Times New Roman" pitchFamily="18" charset="0"/>
                      </a:endParaRPr>
                    </a:p>
                  </a:txBody>
                  <a:tcPr marL="82973" marR="829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r>
              <a:tr h="174466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lumMod val="50000"/>
                            </a:schemeClr>
                          </a:solidFill>
                          <a:effectLst/>
                          <a:latin typeface="Times New Roman" pitchFamily="18" charset="0"/>
                        </a:rPr>
                        <a:t> </a:t>
                      </a:r>
                      <a:r>
                        <a:rPr kumimoji="0" lang="ru-RU" sz="2400" b="0" i="0" u="none" strike="noStrike" cap="none" normalizeH="0" baseline="0" dirty="0" smtClean="0">
                          <a:ln>
                            <a:noFill/>
                          </a:ln>
                          <a:solidFill>
                            <a:schemeClr val="tx1">
                              <a:lumMod val="50000"/>
                            </a:schemeClr>
                          </a:solidFill>
                          <a:effectLst/>
                          <a:latin typeface="Times New Roman" pitchFamily="18" charset="0"/>
                        </a:rPr>
                        <a:t>Вода</a:t>
                      </a:r>
                    </a:p>
                  </a:txBody>
                  <a:tcPr marL="82973" marR="82973"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lumMod val="50000"/>
                          </a:schemeClr>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lumMod val="50000"/>
                            </a:schemeClr>
                          </a:solidFill>
                          <a:effectLst/>
                          <a:latin typeface="Times New Roman" pitchFamily="18" charset="0"/>
                        </a:rPr>
                        <a:t>Органические вещества</a:t>
                      </a:r>
                    </a:p>
                  </a:txBody>
                  <a:tcPr marL="82973" marR="829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lumMod val="50000"/>
                          </a:schemeClr>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lumMod val="50000"/>
                            </a:schemeClr>
                          </a:solidFill>
                          <a:effectLst/>
                          <a:latin typeface="Times New Roman" pitchFamily="18" charset="0"/>
                        </a:rPr>
                        <a:t>Минеральные вещества</a:t>
                      </a:r>
                    </a:p>
                  </a:txBody>
                  <a:tcPr marL="82973" marR="829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r>
              <a:tr h="6953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bg1">
                              <a:lumMod val="75000"/>
                            </a:schemeClr>
                          </a:solidFill>
                          <a:effectLst/>
                          <a:latin typeface="Calibri" pitchFamily="34" charset="0"/>
                          <a:ea typeface="Calibri" pitchFamily="34" charset="0"/>
                          <a:cs typeface="Times New Roman" pitchFamily="18" charset="0"/>
                        </a:rPr>
                        <a:t>Пшеница</a:t>
                      </a:r>
                    </a:p>
                  </a:txBody>
                  <a:tcPr marL="62230" marR="622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lumMod val="75000"/>
                            </a:schemeClr>
                          </a:solidFill>
                          <a:effectLst/>
                          <a:latin typeface="Times New Roman" pitchFamily="18" charset="0"/>
                        </a:rPr>
                        <a:t>13.4</a:t>
                      </a:r>
                    </a:p>
                  </a:txBody>
                  <a:tcPr marL="82973" marR="829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lumMod val="75000"/>
                            </a:schemeClr>
                          </a:solidFill>
                          <a:effectLst/>
                          <a:latin typeface="Times New Roman" pitchFamily="18" charset="0"/>
                        </a:rPr>
                        <a:t>84.7</a:t>
                      </a:r>
                    </a:p>
                  </a:txBody>
                  <a:tcPr marL="82973" marR="829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lumMod val="75000"/>
                            </a:schemeClr>
                          </a:solidFill>
                          <a:effectLst/>
                          <a:latin typeface="Times New Roman" pitchFamily="18" charset="0"/>
                        </a:rPr>
                        <a:t>1.9</a:t>
                      </a:r>
                    </a:p>
                  </a:txBody>
                  <a:tcPr marL="82973" marR="829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r h="64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lumMod val="50000"/>
                            </a:schemeClr>
                          </a:solidFill>
                          <a:effectLst/>
                          <a:latin typeface="Times New Roman" pitchFamily="18" charset="0"/>
                        </a:rPr>
                        <a:t>Подсолнечник</a:t>
                      </a:r>
                    </a:p>
                  </a:txBody>
                  <a:tcPr marL="82973" marR="829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lumMod val="50000"/>
                            </a:schemeClr>
                          </a:solidFill>
                          <a:effectLst/>
                          <a:latin typeface="Times New Roman" pitchFamily="18" charset="0"/>
                        </a:rPr>
                        <a:t>6.7</a:t>
                      </a:r>
                    </a:p>
                  </a:txBody>
                  <a:tcPr marL="82973" marR="829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lumMod val="50000"/>
                            </a:schemeClr>
                          </a:solidFill>
                          <a:effectLst/>
                          <a:latin typeface="Times New Roman" pitchFamily="18" charset="0"/>
                        </a:rPr>
                        <a:t>89.8</a:t>
                      </a:r>
                    </a:p>
                  </a:txBody>
                  <a:tcPr marL="82973" marR="829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lumMod val="50000"/>
                            </a:schemeClr>
                          </a:solidFill>
                          <a:effectLst/>
                          <a:latin typeface="Times New Roman" pitchFamily="18" charset="0"/>
                        </a:rPr>
                        <a:t>3.5</a:t>
                      </a:r>
                    </a:p>
                  </a:txBody>
                  <a:tcPr marL="82973" marR="829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r>
            </a:tbl>
          </a:graphicData>
        </a:graphic>
      </p:graphicFrame>
      <p:sp>
        <p:nvSpPr>
          <p:cNvPr id="2" name="Заголовок 1"/>
          <p:cNvSpPr>
            <a:spLocks noGrp="1"/>
          </p:cNvSpPr>
          <p:nvPr>
            <p:ph type="title"/>
          </p:nvPr>
        </p:nvSpPr>
        <p:spPr>
          <a:xfrm>
            <a:off x="428596" y="285728"/>
            <a:ext cx="7467600" cy="1143000"/>
          </a:xfrm>
        </p:spPr>
        <p:txBody>
          <a:bodyPr>
            <a:normAutofit fontScale="90000"/>
            <a:scene3d>
              <a:camera prst="orthographicFront"/>
              <a:lightRig rig="threePt" dir="t"/>
            </a:scene3d>
            <a:sp3d extrusionH="57150">
              <a:bevelT w="38100" h="38100" prst="angle"/>
            </a:sp3d>
          </a:bodyPr>
          <a:lstStyle/>
          <a:p>
            <a:pPr algn="ctr">
              <a:defRPr/>
            </a:pP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4800" b="1" cap="none" dirty="0" smtClean="0">
                <a:ln w="50800"/>
                <a:solidFill>
                  <a:schemeClr val="bg1">
                    <a:shade val="50000"/>
                  </a:schemeClr>
                </a:solidFill>
                <a:effectLst>
                  <a:innerShdw blurRad="63500" dist="50800" dir="5400000">
                    <a:prstClr val="black">
                      <a:alpha val="50000"/>
                    </a:prstClr>
                  </a:innerShdw>
                  <a:reflection blurRad="6350" stA="55000" endA="300" endPos="45500" dir="5400000" sy="-100000" algn="bl" rotWithShape="0"/>
                </a:effectLst>
              </a:rPr>
              <a:t>Например:</a:t>
            </a:r>
            <a:endParaRPr lang="ru-RU" sz="4800" dirty="0">
              <a:solidFill>
                <a:schemeClr val="bg1">
                  <a:lumMod val="50000"/>
                </a:schemeClr>
              </a:solidFill>
              <a:effectLst>
                <a:innerShdw blurRad="63500" dist="50800" dir="5400000">
                  <a:prstClr val="black">
                    <a:alpha val="50000"/>
                  </a:prstClr>
                </a:innerShdw>
                <a:reflection blurRad="6350" stA="55000" endA="300" endPos="45500" dir="5400000" sy="-100000" algn="bl" rotWithShape="0"/>
              </a:effectLst>
            </a:endParaRPr>
          </a:p>
        </p:txBody>
      </p:sp>
      <p:pic>
        <p:nvPicPr>
          <p:cNvPr id="6" name="Рисунок 5" descr="аним9.gif"/>
          <p:cNvPicPr>
            <a:picLocks noChangeAspect="1"/>
          </p:cNvPicPr>
          <p:nvPr/>
        </p:nvPicPr>
        <p:blipFill>
          <a:blip r:embed="rId2">
            <a:clrChange>
              <a:clrFrom>
                <a:srgbClr val="FEFEFE"/>
              </a:clrFrom>
              <a:clrTo>
                <a:srgbClr val="FEFEFE">
                  <a:alpha val="0"/>
                </a:srgbClr>
              </a:clrTo>
            </a:clrChange>
          </a:blip>
          <a:stretch>
            <a:fillRect/>
          </a:stretch>
        </p:blipFill>
        <p:spPr>
          <a:xfrm>
            <a:off x="7215206" y="214290"/>
            <a:ext cx="1285884" cy="1428755"/>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51787-1280x1024"/>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Прямоугольник 11"/>
          <p:cNvSpPr/>
          <p:nvPr/>
        </p:nvSpPr>
        <p:spPr>
          <a:xfrm>
            <a:off x="357158" y="785794"/>
            <a:ext cx="6072230" cy="5632311"/>
          </a:xfrm>
          <a:prstGeom prst="rect">
            <a:avLst/>
          </a:prstGeom>
        </p:spPr>
        <p:txBody>
          <a:bodyPr wrap="square">
            <a:spAutoFit/>
          </a:bodyPr>
          <a:lstStyle/>
          <a:p>
            <a:pPr>
              <a:buBlip>
                <a:blip r:embed="rId3"/>
              </a:buBlip>
            </a:pPr>
            <a:r>
              <a:rPr lang="ru-RU" sz="2400" b="1" dirty="0" smtClean="0">
                <a:solidFill>
                  <a:srgbClr val="0070C0"/>
                </a:solidFill>
              </a:rPr>
              <a:t>Так, в зерновках пшеницы </a:t>
            </a:r>
          </a:p>
          <a:p>
            <a:endParaRPr lang="en-US" sz="2400" b="1" dirty="0" smtClean="0">
              <a:solidFill>
                <a:srgbClr val="000000"/>
              </a:solidFill>
            </a:endParaRPr>
          </a:p>
          <a:p>
            <a:pPr>
              <a:buBlip>
                <a:blip r:embed="rId3"/>
              </a:buBlip>
            </a:pPr>
            <a:r>
              <a:rPr lang="ru-RU" sz="2400" b="1" dirty="0" smtClean="0">
                <a:solidFill>
                  <a:srgbClr val="0070C0"/>
                </a:solidFill>
              </a:rPr>
              <a:t>белков</a:t>
            </a:r>
            <a:r>
              <a:rPr lang="ru-RU" sz="2400" b="1" dirty="0" smtClean="0">
                <a:solidFill>
                  <a:srgbClr val="000000"/>
                </a:solidFill>
              </a:rPr>
              <a:t> </a:t>
            </a:r>
            <a:r>
              <a:rPr lang="ru-RU" sz="2400" b="1" dirty="0" smtClean="0">
                <a:solidFill>
                  <a:srgbClr val="FFFF00"/>
                </a:solidFill>
              </a:rPr>
              <a:t>13%,           </a:t>
            </a:r>
          </a:p>
          <a:p>
            <a:endParaRPr lang="en-US" sz="2400" b="1" dirty="0" smtClean="0">
              <a:solidFill>
                <a:srgbClr val="FFFF00"/>
              </a:solidFill>
            </a:endParaRPr>
          </a:p>
          <a:p>
            <a:pPr>
              <a:buBlip>
                <a:blip r:embed="rId3"/>
              </a:buBlip>
            </a:pPr>
            <a:r>
              <a:rPr lang="ru-RU" sz="2400" b="1" dirty="0" smtClean="0">
                <a:solidFill>
                  <a:srgbClr val="0B4365"/>
                </a:solidFill>
              </a:rPr>
              <a:t>углеводов</a:t>
            </a:r>
            <a:r>
              <a:rPr lang="ru-RU" sz="2400" b="1" dirty="0" smtClean="0">
                <a:solidFill>
                  <a:srgbClr val="000000"/>
                </a:solidFill>
              </a:rPr>
              <a:t> </a:t>
            </a:r>
            <a:r>
              <a:rPr lang="ru-RU" sz="2400" b="1" dirty="0" smtClean="0">
                <a:solidFill>
                  <a:srgbClr val="FFFF00"/>
                </a:solidFill>
              </a:rPr>
              <a:t>69%,                                        </a:t>
            </a:r>
          </a:p>
          <a:p>
            <a:pPr>
              <a:buBlip>
                <a:blip r:embed="rId3"/>
              </a:buBlip>
            </a:pPr>
            <a:endParaRPr lang="en-US" sz="2400" b="1" dirty="0" smtClean="0">
              <a:solidFill>
                <a:srgbClr val="000000"/>
              </a:solidFill>
            </a:endParaRPr>
          </a:p>
          <a:p>
            <a:pPr>
              <a:buBlip>
                <a:blip r:embed="rId3"/>
              </a:buBlip>
            </a:pPr>
            <a:r>
              <a:rPr lang="ru-RU" sz="2400" b="1" dirty="0" smtClean="0">
                <a:solidFill>
                  <a:srgbClr val="0B4365"/>
                </a:solidFill>
              </a:rPr>
              <a:t>жиров</a:t>
            </a:r>
            <a:r>
              <a:rPr lang="ru-RU" sz="2400" b="1" dirty="0" smtClean="0">
                <a:solidFill>
                  <a:srgbClr val="000000"/>
                </a:solidFill>
              </a:rPr>
              <a:t> </a:t>
            </a:r>
            <a:r>
              <a:rPr lang="ru-RU" sz="2400" b="1" dirty="0" smtClean="0">
                <a:solidFill>
                  <a:srgbClr val="FFFF00"/>
                </a:solidFill>
              </a:rPr>
              <a:t>2%,</a:t>
            </a:r>
          </a:p>
          <a:p>
            <a:pPr marL="457200" indent="-457200">
              <a:buBlip>
                <a:blip r:embed="rId3"/>
              </a:buBlip>
            </a:pPr>
            <a:endParaRPr lang="en-US" sz="2400" b="1" dirty="0" smtClean="0">
              <a:solidFill>
                <a:srgbClr val="000000"/>
              </a:solidFill>
            </a:endParaRPr>
          </a:p>
          <a:p>
            <a:pPr marL="457200" indent="-457200">
              <a:buBlip>
                <a:blip r:embed="rId3"/>
              </a:buBlip>
            </a:pPr>
            <a:r>
              <a:rPr lang="ru-RU" sz="2400" b="1" dirty="0" smtClean="0">
                <a:solidFill>
                  <a:srgbClr val="0B4365"/>
                </a:solidFill>
              </a:rPr>
              <a:t>а в семенах подсолнечника</a:t>
            </a:r>
          </a:p>
          <a:p>
            <a:pPr>
              <a:buBlip>
                <a:blip r:embed="rId3"/>
              </a:buBlip>
            </a:pPr>
            <a:endParaRPr lang="en-US" sz="2400" b="1" dirty="0" smtClean="0">
              <a:solidFill>
                <a:srgbClr val="000000"/>
              </a:solidFill>
            </a:endParaRPr>
          </a:p>
          <a:p>
            <a:pPr>
              <a:buBlip>
                <a:blip r:embed="rId3"/>
              </a:buBlip>
            </a:pPr>
            <a:r>
              <a:rPr lang="ru-RU" sz="2400" b="1" dirty="0" smtClean="0">
                <a:solidFill>
                  <a:srgbClr val="000000"/>
                </a:solidFill>
              </a:rPr>
              <a:t> белков </a:t>
            </a:r>
            <a:r>
              <a:rPr lang="ru-RU" sz="2400" b="1" dirty="0" smtClean="0">
                <a:solidFill>
                  <a:srgbClr val="FFFF00"/>
                </a:solidFill>
              </a:rPr>
              <a:t>26%, </a:t>
            </a:r>
          </a:p>
          <a:p>
            <a:pPr>
              <a:buBlip>
                <a:blip r:embed="rId3"/>
              </a:buBlip>
            </a:pPr>
            <a:endParaRPr lang="en-US" sz="2400" b="1" dirty="0" smtClean="0">
              <a:solidFill>
                <a:srgbClr val="000000"/>
              </a:solidFill>
            </a:endParaRPr>
          </a:p>
          <a:p>
            <a:pPr>
              <a:buBlip>
                <a:blip r:embed="rId3"/>
              </a:buBlip>
            </a:pPr>
            <a:r>
              <a:rPr lang="ru-RU" sz="2400" b="1" dirty="0" smtClean="0">
                <a:solidFill>
                  <a:srgbClr val="000000"/>
                </a:solidFill>
              </a:rPr>
              <a:t>углеводов </a:t>
            </a:r>
            <a:r>
              <a:rPr lang="ru-RU" sz="2400" b="1" dirty="0" smtClean="0">
                <a:solidFill>
                  <a:srgbClr val="FFFF00"/>
                </a:solidFill>
              </a:rPr>
              <a:t>16%</a:t>
            </a:r>
            <a:r>
              <a:rPr lang="ru-RU" sz="2400" b="1" dirty="0" smtClean="0">
                <a:solidFill>
                  <a:srgbClr val="000000"/>
                </a:solidFill>
              </a:rPr>
              <a:t>, </a:t>
            </a:r>
          </a:p>
          <a:p>
            <a:pPr>
              <a:buBlip>
                <a:blip r:embed="rId3"/>
              </a:buBlip>
            </a:pPr>
            <a:endParaRPr lang="en-US" sz="2400" b="1" dirty="0" smtClean="0">
              <a:solidFill>
                <a:srgbClr val="000000"/>
              </a:solidFill>
            </a:endParaRPr>
          </a:p>
          <a:p>
            <a:pPr>
              <a:buBlip>
                <a:blip r:embed="rId3"/>
              </a:buBlip>
            </a:pPr>
            <a:r>
              <a:rPr lang="ru-RU" sz="2400" b="1" dirty="0" smtClean="0">
                <a:solidFill>
                  <a:srgbClr val="000000"/>
                </a:solidFill>
              </a:rPr>
              <a:t>жиров </a:t>
            </a:r>
            <a:r>
              <a:rPr lang="ru-RU" sz="2400" b="1" dirty="0" smtClean="0">
                <a:solidFill>
                  <a:srgbClr val="FFFF00"/>
                </a:solidFill>
              </a:rPr>
              <a:t>44%.</a:t>
            </a:r>
          </a:p>
        </p:txBody>
      </p:sp>
      <p:sp>
        <p:nvSpPr>
          <p:cNvPr id="14" name="Выноска-облако 13"/>
          <p:cNvSpPr/>
          <p:nvPr/>
        </p:nvSpPr>
        <p:spPr>
          <a:xfrm>
            <a:off x="5000628" y="1000108"/>
            <a:ext cx="3786214" cy="2714644"/>
          </a:xfrm>
          <a:prstGeom prst="cloudCallout">
            <a:avLst/>
          </a:prstGeom>
          <a:ln>
            <a:solidFill>
              <a:srgbClr val="B9732D"/>
            </a:solidFill>
          </a:ln>
          <a:effectLst>
            <a:outerShdw blurRad="50800" dist="38100" dir="5400000" algn="t"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ln>
                <a:solidFill>
                  <a:schemeClr val="tx2"/>
                </a:solidFill>
              </a:ln>
            </a:endParaRPr>
          </a:p>
        </p:txBody>
      </p:sp>
      <p:pic>
        <p:nvPicPr>
          <p:cNvPr id="15" name="Рисунок 14" descr="Рисунок205.gif"/>
          <p:cNvPicPr>
            <a:picLocks noChangeAspect="1"/>
          </p:cNvPicPr>
          <p:nvPr/>
        </p:nvPicPr>
        <p:blipFill>
          <a:blip r:embed="rId4"/>
          <a:stretch>
            <a:fillRect/>
          </a:stretch>
        </p:blipFill>
        <p:spPr>
          <a:xfrm>
            <a:off x="6215074" y="1428736"/>
            <a:ext cx="1643074" cy="1857388"/>
          </a:xfrm>
          <a:prstGeom prst="rect">
            <a:avLst/>
          </a:prstGeom>
          <a:ln>
            <a:noFill/>
          </a:ln>
          <a:effectLst>
            <a:outerShdw blurRad="190500" dist="228600" dir="2700000" algn="ctr">
              <a:srgbClr val="000000">
                <a:alpha val="30000"/>
              </a:srgbClr>
            </a:outerShdw>
            <a:softEdge rad="317500"/>
          </a:effectLst>
          <a:scene3d>
            <a:camera prst="orthographicFront">
              <a:rot lat="0" lon="0" rev="0"/>
            </a:camera>
            <a:lightRig rig="glow" dir="t">
              <a:rot lat="0" lon="0" rev="4800000"/>
            </a:lightRig>
          </a:scene3d>
          <a:sp3d prstMaterial="matte">
            <a:bevelT w="127000" h="63500"/>
          </a:sp3d>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to="" calcmode="lin" valueType="num">
                                      <p:cBhvr>
                                        <p:cTn id="7" dur="1" fill="hold"/>
                                        <p:tgtEl>
                                          <p:spTgt spid="12">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 to="" calcmode="lin" valueType="num">
                                      <p:cBhvr>
                                        <p:cTn id="10" dur="1" fill="hold"/>
                                        <p:tgtEl>
                                          <p:spTgt spid="12">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 to="" calcmode="lin" valueType="num">
                                      <p:cBhvr>
                                        <p:cTn id="13" dur="1" fill="hold"/>
                                        <p:tgtEl>
                                          <p:spTgt spid="12">
                                            <p:txEl>
                                              <p:pRg st="4" end="4"/>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2">
                                            <p:txEl>
                                              <p:pRg st="6" end="6"/>
                                            </p:txEl>
                                          </p:spTgt>
                                        </p:tgtEl>
                                        <p:attrNameLst>
                                          <p:attrName>style.visibility</p:attrName>
                                        </p:attrNameLst>
                                      </p:cBhvr>
                                      <p:to>
                                        <p:strVal val="visible"/>
                                      </p:to>
                                    </p:set>
                                    <p:anim to="" calcmode="lin" valueType="num">
                                      <p:cBhvr>
                                        <p:cTn id="16" dur="1" fill="hold"/>
                                        <p:tgtEl>
                                          <p:spTgt spid="12">
                                            <p:txEl>
                                              <p:pRg st="6" end="6"/>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anim to="" calcmode="lin" valueType="num">
                                      <p:cBhvr>
                                        <p:cTn id="19" dur="1" fill="hold"/>
                                        <p:tgtEl>
                                          <p:spTgt spid="12">
                                            <p:txEl>
                                              <p:pRg st="8" end="8"/>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2">
                                            <p:txEl>
                                              <p:pRg st="10" end="10"/>
                                            </p:txEl>
                                          </p:spTgt>
                                        </p:tgtEl>
                                        <p:attrNameLst>
                                          <p:attrName>style.visibility</p:attrName>
                                        </p:attrNameLst>
                                      </p:cBhvr>
                                      <p:to>
                                        <p:strVal val="visible"/>
                                      </p:to>
                                    </p:set>
                                    <p:anim to="" calcmode="lin" valueType="num">
                                      <p:cBhvr>
                                        <p:cTn id="22" dur="1" fill="hold"/>
                                        <p:tgtEl>
                                          <p:spTgt spid="12">
                                            <p:txEl>
                                              <p:pRg st="10" end="10"/>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2">
                                            <p:txEl>
                                              <p:pRg st="12" end="12"/>
                                            </p:txEl>
                                          </p:spTgt>
                                        </p:tgtEl>
                                        <p:attrNameLst>
                                          <p:attrName>style.visibility</p:attrName>
                                        </p:attrNameLst>
                                      </p:cBhvr>
                                      <p:to>
                                        <p:strVal val="visible"/>
                                      </p:to>
                                    </p:set>
                                    <p:anim to="" calcmode="lin" valueType="num">
                                      <p:cBhvr>
                                        <p:cTn id="25" dur="1" fill="hold"/>
                                        <p:tgtEl>
                                          <p:spTgt spid="12">
                                            <p:txEl>
                                              <p:pRg st="12" end="12"/>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2">
                                            <p:txEl>
                                              <p:pRg st="14" end="14"/>
                                            </p:txEl>
                                          </p:spTgt>
                                        </p:tgtEl>
                                        <p:attrNameLst>
                                          <p:attrName>style.visibility</p:attrName>
                                        </p:attrNameLst>
                                      </p:cBhvr>
                                      <p:to>
                                        <p:strVal val="visible"/>
                                      </p:to>
                                    </p:set>
                                    <p:anim to="" calcmode="lin" valueType="num">
                                      <p:cBhvr>
                                        <p:cTn id="28" dur="1" fill="hold"/>
                                        <p:tgtEl>
                                          <p:spTgt spid="12">
                                            <p:txEl>
                                              <p:pRg st="14" end="1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strVal val="#ppt_w*0.05"/>
                                          </p:val>
                                        </p:tav>
                                        <p:tav tm="100000">
                                          <p:val>
                                            <p:strVal val="#ppt_w"/>
                                          </p:val>
                                        </p:tav>
                                      </p:tavLst>
                                    </p:anim>
                                    <p:anim calcmode="lin" valueType="num">
                                      <p:cBhvr>
                                        <p:cTn id="34" dur="500" fill="hold"/>
                                        <p:tgtEl>
                                          <p:spTgt spid="14"/>
                                        </p:tgtEl>
                                        <p:attrNameLst>
                                          <p:attrName>ppt_h</p:attrName>
                                        </p:attrNameLst>
                                      </p:cBhvr>
                                      <p:tavLst>
                                        <p:tav tm="0">
                                          <p:val>
                                            <p:strVal val="#ppt_h"/>
                                          </p:val>
                                        </p:tav>
                                        <p:tav tm="100000">
                                          <p:val>
                                            <p:strVal val="#ppt_h"/>
                                          </p:val>
                                        </p:tav>
                                      </p:tavLst>
                                    </p:anim>
                                    <p:anim calcmode="lin" valueType="num">
                                      <p:cBhvr>
                                        <p:cTn id="35" dur="500" fill="hold"/>
                                        <p:tgtEl>
                                          <p:spTgt spid="14"/>
                                        </p:tgtEl>
                                        <p:attrNameLst>
                                          <p:attrName>ppt_x</p:attrName>
                                        </p:attrNameLst>
                                      </p:cBhvr>
                                      <p:tavLst>
                                        <p:tav tm="0">
                                          <p:val>
                                            <p:strVal val="#ppt_x-.2"/>
                                          </p:val>
                                        </p:tav>
                                        <p:tav tm="100000">
                                          <p:val>
                                            <p:strVal val="#ppt_x"/>
                                          </p:val>
                                        </p:tav>
                                      </p:tavLst>
                                    </p:anim>
                                    <p:anim calcmode="lin" valueType="num">
                                      <p:cBhvr>
                                        <p:cTn id="36" dur="500" fill="hold"/>
                                        <p:tgtEl>
                                          <p:spTgt spid="14"/>
                                        </p:tgtEl>
                                        <p:attrNameLst>
                                          <p:attrName>ppt_y</p:attrName>
                                        </p:attrNameLst>
                                      </p:cBhvr>
                                      <p:tavLst>
                                        <p:tav tm="0">
                                          <p:val>
                                            <p:strVal val="#ppt_y"/>
                                          </p:val>
                                        </p:tav>
                                        <p:tav tm="100000">
                                          <p:val>
                                            <p:strVal val="#ppt_y"/>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357422" y="3143248"/>
            <a:ext cx="6172200" cy="1965800"/>
          </a:xfrm>
          <a:ln>
            <a:noFill/>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angle"/>
          </a:sp3d>
        </p:spPr>
        <p:style>
          <a:lnRef idx="2">
            <a:schemeClr val="accent4"/>
          </a:lnRef>
          <a:fillRef idx="1">
            <a:schemeClr val="lt1"/>
          </a:fillRef>
          <a:effectRef idx="0">
            <a:schemeClr val="accent4"/>
          </a:effectRef>
          <a:fontRef idx="minor">
            <a:schemeClr val="dk1"/>
          </a:fontRef>
        </p:style>
        <p:txBody>
          <a:bodyPr>
            <a:prstTxWarp prst="textStop">
              <a:avLst>
                <a:gd name="adj" fmla="val 14286"/>
              </a:avLst>
            </a:prstTxWarp>
            <a:normAutofit fontScale="90000"/>
            <a:sp3d extrusionH="57150">
              <a:bevelT w="38100" h="38100"/>
            </a:sp3d>
          </a:bodyPr>
          <a:lstStyle/>
          <a:p>
            <a:pPr algn="ctr"/>
            <a:r>
              <a:rPr lang="ru-RU" sz="6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12700" stA="28000" endPos="45000" dist="1000" dir="5400000" sy="-100000" algn="bl" rotWithShape="0"/>
                </a:effectLst>
              </a:rPr>
              <a:t/>
            </a:r>
            <a:br>
              <a:rPr lang="ru-RU" sz="6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12700" stA="28000" endPos="45000" dist="1000" dir="5400000" sy="-100000" algn="bl" rotWithShape="0"/>
                </a:effectLst>
              </a:rPr>
            </a:br>
            <a:r>
              <a:rPr lang="ru-RU" sz="6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12700" stA="28000" endPos="45000" dist="1000" dir="5400000" sy="-100000" algn="bl" rotWithShape="0"/>
                </a:effectLst>
              </a:rPr>
              <a:t>География.</a:t>
            </a:r>
            <a:br>
              <a:rPr lang="ru-RU" sz="6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12700" stA="28000" endPos="45000" dist="1000" dir="5400000" sy="-100000" algn="bl" rotWithShape="0"/>
                </a:effectLst>
              </a:rPr>
            </a:br>
            <a:endParaRPr lang="ru-RU" sz="6600" dirty="0">
              <a:effectLst>
                <a:outerShdw blurRad="50800" dist="38100" dir="5400000" algn="t" rotWithShape="0">
                  <a:prstClr val="black">
                    <a:alpha val="40000"/>
                  </a:prstClr>
                </a:outerShdw>
                <a:reflection blurRad="12700" stA="28000" endPos="45000" dist="1000" dir="5400000" sy="-100000" algn="bl" rotWithShape="0"/>
              </a:effectLst>
            </a:endParaRPr>
          </a:p>
        </p:txBody>
      </p:sp>
      <p:sp>
        <p:nvSpPr>
          <p:cNvPr id="5" name="Подзаголовок 4"/>
          <p:cNvSpPr>
            <a:spLocks noGrp="1"/>
          </p:cNvSpPr>
          <p:nvPr>
            <p:ph type="subTitle" idx="1"/>
          </p:nvPr>
        </p:nvSpPr>
        <p:spPr/>
        <p:txBody>
          <a:bodyPr/>
          <a:lstStyle/>
          <a:p>
            <a:endParaRPr lang="ru-RU"/>
          </a:p>
        </p:txBody>
      </p:sp>
      <p:sp>
        <p:nvSpPr>
          <p:cNvPr id="6" name="Прямоугольник 5"/>
          <p:cNvSpPr/>
          <p:nvPr/>
        </p:nvSpPr>
        <p:spPr>
          <a:xfrm>
            <a:off x="2254474" y="2967335"/>
            <a:ext cx="184730" cy="923330"/>
          </a:xfrm>
          <a:prstGeom prst="rect">
            <a:avLst/>
          </a:prstGeom>
          <a:noFill/>
        </p:spPr>
        <p:txBody>
          <a:bodyPr wrap="none" lIns="91440" tIns="45720" rIns="91440" bIns="45720">
            <a:spAutoFit/>
          </a:bodyPr>
          <a:lstStyle/>
          <a:p>
            <a:pPr algn="ct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C:\Documents and Settings\Admin\Рабочий стол\информатика\SP_A089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28596" y="285728"/>
            <a:ext cx="7467600" cy="1143000"/>
          </a:xfrm>
        </p:spPr>
        <p:txBody>
          <a:bodyPr>
            <a:normAutofit fontScale="90000"/>
            <a:scene3d>
              <a:camera prst="orthographicFront"/>
              <a:lightRig rig="threePt" dir="t"/>
            </a:scene3d>
            <a:sp3d extrusionH="57150">
              <a:bevelT w="38100" h="38100"/>
            </a:sp3d>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3600" dirty="0">
              <a:effectLst>
                <a:outerShdw blurRad="50800" dist="38100" dir="5400000" algn="t" rotWithShape="0">
                  <a:prstClr val="black">
                    <a:alpha val="40000"/>
                  </a:prstClr>
                </a:outerShdw>
                <a:reflection blurRad="6350" stA="55000" endA="300" endPos="45500" dir="5400000" sy="-100000" algn="bl" rotWithShape="0"/>
              </a:effectLst>
            </a:endParaRPr>
          </a:p>
        </p:txBody>
      </p:sp>
      <p:sp>
        <p:nvSpPr>
          <p:cNvPr id="4" name="Прямоугольник 3"/>
          <p:cNvSpPr/>
          <p:nvPr/>
        </p:nvSpPr>
        <p:spPr>
          <a:xfrm>
            <a:off x="-2553733" y="2967335"/>
            <a:ext cx="184730" cy="923330"/>
          </a:xfrm>
          <a:prstGeom prst="rect">
            <a:avLst/>
          </a:prstGeom>
          <a:noFill/>
        </p:spPr>
        <p:txBody>
          <a:bodyPr wrap="none" lIns="91440" tIns="45720" rIns="91440" bIns="45720">
            <a:spAutoFit/>
          </a:bodyPr>
          <a:lstStyle/>
          <a:p>
            <a:pPr algn="ct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Прямоугольник 17"/>
          <p:cNvSpPr/>
          <p:nvPr/>
        </p:nvSpPr>
        <p:spPr>
          <a:xfrm>
            <a:off x="2214546" y="214290"/>
            <a:ext cx="4572000" cy="954107"/>
          </a:xfrm>
          <a:prstGeom prst="rect">
            <a:avLst/>
          </a:prstGeom>
        </p:spPr>
        <p:txBody>
          <a:bodyPr>
            <a:spAutoFit/>
          </a:bodyPr>
          <a:lstStyle/>
          <a:p>
            <a:pPr algn="ctr"/>
            <a:r>
              <a:rPr lang="ru-RU" sz="2800" b="1" cap="all" dirty="0" smtClean="0">
                <a:ln w="9000" cmpd="sng">
                  <a:solidFill>
                    <a:srgbClr val="000000"/>
                  </a:solidFill>
                  <a:prstDash val="solid"/>
                </a:ln>
                <a:solidFill>
                  <a:srgbClr val="00558E"/>
                </a:solidFill>
                <a:effectLst>
                  <a:glow rad="101600">
                    <a:schemeClr val="tx2">
                      <a:alpha val="60000"/>
                    </a:schemeClr>
                  </a:glow>
                  <a:outerShdw blurRad="50800" dist="38100" dir="5400000" algn="t" rotWithShape="0">
                    <a:prstClr val="black">
                      <a:alpha val="40000"/>
                    </a:prstClr>
                  </a:outerShdw>
                  <a:reflection blurRad="6350" stA="55000" endA="300" endPos="45500" dir="5400000" sy="-100000" algn="bl" rotWithShape="0"/>
                </a:effectLst>
              </a:rPr>
              <a:t>Водяной пар в атмосфере. Облака</a:t>
            </a:r>
            <a:r>
              <a:rPr lang="ru-RU" b="1" cap="all" dirty="0" smtClean="0">
                <a:ln w="9000" cmpd="sng">
                  <a:solidFill>
                    <a:srgbClr val="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tx2">
                      <a:alpha val="60000"/>
                    </a:schemeClr>
                  </a:glow>
                  <a:outerShdw blurRad="50800" dist="38100" dir="5400000" algn="t" rotWithShape="0">
                    <a:prstClr val="black">
                      <a:alpha val="40000"/>
                    </a:prstClr>
                  </a:outerShdw>
                  <a:reflection blurRad="6350" stA="55000" endA="300" endPos="45500" dir="5400000" sy="-100000" algn="bl" rotWithShape="0"/>
                </a:effectLst>
              </a:rPr>
              <a:t>.</a:t>
            </a:r>
            <a:endParaRPr lang="ru-RU" dirty="0">
              <a:ln w="9000" cmpd="sng">
                <a:solidFill>
                  <a:srgbClr val="000000"/>
                </a:solidFill>
                <a:prstDash val="solid"/>
              </a:ln>
              <a:effectLst>
                <a:glow rad="101600">
                  <a:schemeClr val="tx2">
                    <a:alpha val="60000"/>
                  </a:schemeClr>
                </a:glow>
                <a:outerShdw blurRad="50800" dist="38100" dir="5400000" algn="t" rotWithShape="0">
                  <a:prstClr val="black">
                    <a:alpha val="40000"/>
                  </a:prstClr>
                </a:outerShdw>
                <a:reflection blurRad="6350" stA="55000" endA="300" endPos="45500" dir="5400000" sy="-100000" algn="bl" rotWithShape="0"/>
              </a:effectLst>
            </a:endParaRPr>
          </a:p>
        </p:txBody>
      </p:sp>
      <p:sp>
        <p:nvSpPr>
          <p:cNvPr id="19" name="Прямоугольник 18"/>
          <p:cNvSpPr/>
          <p:nvPr/>
        </p:nvSpPr>
        <p:spPr>
          <a:xfrm>
            <a:off x="500034" y="1443840"/>
            <a:ext cx="6357966" cy="52629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1">
            <a:schemeClr val="accent5"/>
          </a:lnRef>
          <a:fillRef idx="2">
            <a:schemeClr val="accent5"/>
          </a:fillRef>
          <a:effectRef idx="1">
            <a:schemeClr val="accent5"/>
          </a:effectRef>
          <a:fontRef idx="minor">
            <a:schemeClr val="dk1"/>
          </a:fontRef>
        </p:style>
        <p:txBody>
          <a:bodyPr wrap="square">
            <a:spAutoFit/>
          </a:bodyPr>
          <a:lstStyle/>
          <a:p>
            <a:pPr>
              <a:buBlip>
                <a:blip r:embed="rId3"/>
              </a:buBlip>
            </a:pPr>
            <a:r>
              <a:rPr lang="ru-RU" sz="2400" b="1" dirty="0" smtClean="0">
                <a:solidFill>
                  <a:srgbClr val="00558E"/>
                </a:solidFill>
                <a:effectLst>
                  <a:glow rad="101600">
                    <a:schemeClr val="tx2">
                      <a:alpha val="60000"/>
                    </a:schemeClr>
                  </a:glow>
                </a:effectLst>
              </a:rPr>
              <a:t>Относительная влажность насыщенного воздуха равна </a:t>
            </a:r>
            <a:r>
              <a:rPr lang="ru-RU" sz="2400" b="1" dirty="0" smtClean="0">
                <a:ln>
                  <a:solidFill>
                    <a:srgbClr val="000000"/>
                  </a:solidFill>
                </a:ln>
                <a:solidFill>
                  <a:srgbClr val="00558E"/>
                </a:solidFill>
                <a:effectLst>
                  <a:glow rad="101600">
                    <a:schemeClr val="tx2">
                      <a:alpha val="60000"/>
                    </a:schemeClr>
                  </a:glow>
                </a:effectLst>
              </a:rPr>
              <a:t>100%</a:t>
            </a:r>
            <a:r>
              <a:rPr lang="ru-RU" sz="2400" b="1" dirty="0" smtClean="0">
                <a:solidFill>
                  <a:srgbClr val="00558E"/>
                </a:solidFill>
                <a:effectLst>
                  <a:glow rad="101600">
                    <a:schemeClr val="tx2">
                      <a:alpha val="60000"/>
                    </a:schemeClr>
                  </a:glow>
                </a:effectLst>
              </a:rPr>
              <a:t>.</a:t>
            </a:r>
          </a:p>
          <a:p>
            <a:pPr>
              <a:buBlip>
                <a:blip r:embed="rId3"/>
              </a:buBlip>
            </a:pPr>
            <a:r>
              <a:rPr lang="ru-RU" sz="2400" b="1" dirty="0" smtClean="0">
                <a:solidFill>
                  <a:srgbClr val="00558E"/>
                </a:solidFill>
                <a:effectLst>
                  <a:glow rad="101600">
                    <a:schemeClr val="tx2">
                      <a:alpha val="60000"/>
                    </a:schemeClr>
                  </a:glow>
                </a:effectLst>
              </a:rPr>
              <a:t> Например, если при температуре +30С в 1 м3 воздуха содержится 15г водяного пара, а может содержаться 30г, то относительная влажность такого воздуха равна </a:t>
            </a:r>
            <a:r>
              <a:rPr lang="ru-RU" sz="2400" b="1" dirty="0" smtClean="0">
                <a:ln>
                  <a:solidFill>
                    <a:srgbClr val="000000"/>
                  </a:solidFill>
                </a:ln>
                <a:solidFill>
                  <a:srgbClr val="00558E"/>
                </a:solidFill>
                <a:effectLst>
                  <a:glow rad="101600">
                    <a:schemeClr val="tx2">
                      <a:alpha val="60000"/>
                    </a:schemeClr>
                  </a:glow>
                </a:effectLst>
              </a:rPr>
              <a:t>50%</a:t>
            </a:r>
          </a:p>
          <a:p>
            <a:pPr>
              <a:buBlip>
                <a:blip r:embed="rId3"/>
              </a:buBlip>
            </a:pPr>
            <a:r>
              <a:rPr lang="ru-RU" sz="2400" b="1" dirty="0" smtClean="0">
                <a:solidFill>
                  <a:srgbClr val="00558E"/>
                </a:solidFill>
                <a:effectLst>
                  <a:glow rad="101600">
                    <a:schemeClr val="tx2">
                      <a:alpha val="60000"/>
                    </a:schemeClr>
                  </a:glow>
                </a:effectLst>
              </a:rPr>
              <a:t>Нигде на земле не зарегистрирована относительная влажность </a:t>
            </a:r>
            <a:r>
              <a:rPr lang="ru-RU" sz="2400" b="1" dirty="0" smtClean="0">
                <a:ln>
                  <a:solidFill>
                    <a:srgbClr val="000000"/>
                  </a:solidFill>
                </a:ln>
                <a:solidFill>
                  <a:srgbClr val="00558E"/>
                </a:solidFill>
                <a:effectLst>
                  <a:glow rad="101600">
                    <a:schemeClr val="tx2">
                      <a:alpha val="60000"/>
                    </a:schemeClr>
                  </a:glow>
                </a:effectLst>
              </a:rPr>
              <a:t>0%</a:t>
            </a:r>
            <a:r>
              <a:rPr lang="ru-RU" sz="2400" b="1" dirty="0" smtClean="0">
                <a:solidFill>
                  <a:srgbClr val="00558E"/>
                </a:solidFill>
                <a:effectLst>
                  <a:glow rad="101600">
                    <a:schemeClr val="tx2">
                      <a:alpha val="60000"/>
                    </a:schemeClr>
                  </a:glow>
                </a:effectLst>
              </a:rPr>
              <a:t>. Даже над пустыней воздух содержит какое-то количество водяного пара.</a:t>
            </a:r>
          </a:p>
          <a:p>
            <a:pPr>
              <a:buBlip>
                <a:blip r:embed="rId3"/>
              </a:buBlip>
            </a:pPr>
            <a:r>
              <a:rPr lang="ru-RU" sz="2400" b="1" dirty="0" smtClean="0">
                <a:solidFill>
                  <a:srgbClr val="00558E"/>
                </a:solidFill>
                <a:effectLst>
                  <a:glow rad="101600">
                    <a:schemeClr val="tx2">
                      <a:alpha val="60000"/>
                    </a:schemeClr>
                  </a:glow>
                </a:effectLst>
              </a:rPr>
              <a:t>Так же солёность Мёртвого моря-озера, расположенного севернее Аравийского полуострова, около </a:t>
            </a:r>
            <a:r>
              <a:rPr lang="ru-RU" sz="2400" b="1" dirty="0" smtClean="0">
                <a:ln>
                  <a:solidFill>
                    <a:srgbClr val="000000"/>
                  </a:solidFill>
                </a:ln>
                <a:solidFill>
                  <a:srgbClr val="00558E"/>
                </a:solidFill>
                <a:effectLst>
                  <a:glow rad="101600">
                    <a:schemeClr val="tx2">
                      <a:alpha val="60000"/>
                    </a:schemeClr>
                  </a:glow>
                </a:effectLst>
              </a:rPr>
              <a:t>270%</a:t>
            </a:r>
            <a:r>
              <a:rPr lang="ru-RU" sz="2400" b="1" dirty="0" smtClean="0">
                <a:ln>
                  <a:solidFill>
                    <a:srgbClr val="000000"/>
                  </a:solidFill>
                </a:ln>
                <a:solidFill>
                  <a:srgbClr val="00558E"/>
                </a:solidFill>
                <a:effectLst>
                  <a:glow rad="101600">
                    <a:schemeClr val="tx2">
                      <a:alpha val="60000"/>
                    </a:schemeClr>
                  </a:glow>
                  <a:outerShdw blurRad="38100" dist="38100" dir="2700000" algn="tl">
                    <a:srgbClr val="000000">
                      <a:alpha val="43137"/>
                    </a:srgbClr>
                  </a:outerShdw>
                </a:effectLst>
              </a:rPr>
              <a:t>.</a:t>
            </a:r>
            <a:endParaRPr lang="ru-RU" sz="2400" b="1" dirty="0">
              <a:ln>
                <a:solidFill>
                  <a:srgbClr val="000000"/>
                </a:solidFill>
              </a:ln>
              <a:solidFill>
                <a:srgbClr val="00558E"/>
              </a:solidFill>
              <a:effectLst>
                <a:glow rad="101600">
                  <a:schemeClr val="tx2">
                    <a:alpha val="60000"/>
                  </a:schemeClr>
                </a:glow>
                <a:outerShdw blurRad="38100" dist="38100" dir="2700000" algn="tl">
                  <a:srgbClr val="000000">
                    <a:alpha val="43137"/>
                  </a:srgbClr>
                </a:outerShdw>
              </a:effectLst>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to="" calcmode="lin" valueType="num">
                                      <p:cBhvr>
                                        <p:cTn id="7" dur="1" fill="hold"/>
                                        <p:tgtEl>
                                          <p:spTgt spid="1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to="" calcmode="lin" valueType="num">
                                      <p:cBhvr>
                                        <p:cTn id="12" dur="1" fill="hold"/>
                                        <p:tgtEl>
                                          <p:spTgt spid="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prstTxWarp prst="textWave4">
              <a:avLst/>
            </a:prstTxWarp>
            <a:normAutofit fontScale="90000"/>
            <a:scene3d>
              <a:camera prst="orthographicFront"/>
              <a:lightRig rig="threePt" dir="t"/>
            </a:scene3d>
            <a:sp3d extrusionH="57150">
              <a:bevelT w="38100" h="38100" prst="angle"/>
            </a:sp3d>
          </a:bodyPr>
          <a:lstStyle/>
          <a:p>
            <a:r>
              <a:rPr lang="ru-RU" sz="9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60000" endA="900" endPos="58000" dir="5400000" sy="-100000" algn="bl" rotWithShape="0"/>
                </a:effectLst>
              </a:rPr>
              <a:t>химия</a:t>
            </a:r>
            <a:endParaRPr lang="ru-RU" sz="9600" dirty="0">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3" name="Текст 2"/>
          <p:cNvSpPr>
            <a:spLocks noGrp="1"/>
          </p:cNvSpPr>
          <p:nvPr>
            <p:ph type="body" idx="1"/>
          </p:nvPr>
        </p:nvSpPr>
        <p:spPr/>
        <p:txBody>
          <a:bodyPr/>
          <a:lstStyle/>
          <a:p>
            <a:endParaRPr lang="ru-RU" dirty="0"/>
          </a:p>
        </p:txBody>
      </p:sp>
      <p:sp>
        <p:nvSpPr>
          <p:cNvPr id="6" name="Прямоугольник 5"/>
          <p:cNvSpPr/>
          <p:nvPr/>
        </p:nvSpPr>
        <p:spPr>
          <a:xfrm>
            <a:off x="3212493" y="2967335"/>
            <a:ext cx="184730" cy="923330"/>
          </a:xfrm>
          <a:prstGeom prst="rect">
            <a:avLst/>
          </a:prstGeom>
          <a:noFill/>
        </p:spPr>
        <p:txBody>
          <a:bodyPr wrap="none" lIns="91440" tIns="45720" rIns="91440" bIns="45720">
            <a:spAutoFit/>
          </a:bodyPr>
          <a:lstStyle/>
          <a:p>
            <a:pPr algn="ct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pPr>
              <a:buBlip>
                <a:blip r:embed="rId3"/>
              </a:buBlip>
            </a:pPr>
            <a:r>
              <a:rPr lang="ru-RU" dirty="0" smtClean="0">
                <a:solidFill>
                  <a:srgbClr val="002060"/>
                </a:solidFill>
              </a:rPr>
              <a:t>Массовую долю обозначают греч. Буквой </a:t>
            </a:r>
            <a:r>
              <a:rPr lang="en-US" dirty="0" smtClean="0">
                <a:solidFill>
                  <a:srgbClr val="002060"/>
                </a:solidFill>
              </a:rPr>
              <a:t>w</a:t>
            </a:r>
            <a:r>
              <a:rPr lang="ru-RU" dirty="0" smtClean="0">
                <a:solidFill>
                  <a:srgbClr val="002060"/>
                </a:solidFill>
              </a:rPr>
              <a:t> («омега»)и выражаются в долях единицы или процентах:</a:t>
            </a:r>
            <a:r>
              <a:rPr lang="en-US" dirty="0" smtClean="0">
                <a:solidFill>
                  <a:srgbClr val="002060"/>
                </a:solidFill>
              </a:rPr>
              <a:t>w</a:t>
            </a:r>
            <a:r>
              <a:rPr lang="ru-RU" dirty="0" smtClean="0">
                <a:solidFill>
                  <a:srgbClr val="002060"/>
                </a:solidFill>
              </a:rPr>
              <a:t>(%)=</a:t>
            </a:r>
            <a:r>
              <a:rPr lang="en-US" dirty="0" smtClean="0">
                <a:solidFill>
                  <a:srgbClr val="002060"/>
                </a:solidFill>
              </a:rPr>
              <a:t>w</a:t>
            </a:r>
            <a:r>
              <a:rPr lang="ru-RU" dirty="0" smtClean="0">
                <a:solidFill>
                  <a:srgbClr val="002060"/>
                </a:solidFill>
              </a:rPr>
              <a:t>*100%</a:t>
            </a:r>
          </a:p>
          <a:p>
            <a:pPr>
              <a:buBlip>
                <a:blip r:embed="rId3"/>
              </a:buBlip>
            </a:pPr>
            <a:r>
              <a:rPr lang="ru-RU" dirty="0" smtClean="0">
                <a:solidFill>
                  <a:srgbClr val="002060"/>
                </a:solidFill>
              </a:rPr>
              <a:t>    Так массовая доля примесей в пресных водах составляет в пределах от 0.01 до 0.1%. морская же вода содержит около 3.5% растворённых солей. Рассмотрим, как производить расчёты с использованием понятия массовая доля.</a:t>
            </a:r>
          </a:p>
          <a:p>
            <a:pPr>
              <a:buBlip>
                <a:blip r:embed="rId3"/>
              </a:buBlip>
            </a:pPr>
            <a:r>
              <a:rPr lang="ru-RU" dirty="0" smtClean="0">
                <a:solidFill>
                  <a:srgbClr val="002060"/>
                </a:solidFill>
              </a:rPr>
              <a:t>В 150г воды растворили 50г фосфорной кислоты. Найдите массовую долю кислоты в полученном растворе. </a:t>
            </a:r>
          </a:p>
          <a:p>
            <a:pPr>
              <a:buBlip>
                <a:blip r:embed="rId3"/>
              </a:buBlip>
            </a:pPr>
            <a:r>
              <a:rPr lang="ru-RU" b="1" dirty="0" smtClean="0">
                <a:solidFill>
                  <a:srgbClr val="002060"/>
                </a:solidFill>
              </a:rPr>
              <a:t>Решение</a:t>
            </a:r>
            <a:r>
              <a:rPr lang="ru-RU" dirty="0" smtClean="0">
                <a:solidFill>
                  <a:srgbClr val="002060"/>
                </a:solidFill>
              </a:rPr>
              <a:t>. </a:t>
            </a:r>
            <a:r>
              <a:rPr lang="en-US" dirty="0" smtClean="0">
                <a:solidFill>
                  <a:srgbClr val="002060"/>
                </a:solidFill>
              </a:rPr>
              <a:t>m</a:t>
            </a:r>
            <a:r>
              <a:rPr lang="ru-RU" dirty="0" smtClean="0">
                <a:solidFill>
                  <a:srgbClr val="002060"/>
                </a:solidFill>
              </a:rPr>
              <a:t>(</a:t>
            </a:r>
            <a:r>
              <a:rPr lang="ru-RU" dirty="0" err="1" smtClean="0">
                <a:solidFill>
                  <a:srgbClr val="002060"/>
                </a:solidFill>
              </a:rPr>
              <a:t>р-ра</a:t>
            </a:r>
            <a:r>
              <a:rPr lang="ru-RU" dirty="0" smtClean="0">
                <a:solidFill>
                  <a:srgbClr val="002060"/>
                </a:solidFill>
              </a:rPr>
              <a:t>)=50г+150 г=200г</a:t>
            </a:r>
          </a:p>
          <a:p>
            <a:pPr>
              <a:buBlip>
                <a:blip r:embed="rId3"/>
              </a:buBlip>
            </a:pPr>
            <a:r>
              <a:rPr lang="ru-RU" dirty="0" smtClean="0">
                <a:solidFill>
                  <a:srgbClr val="002060"/>
                </a:solidFill>
              </a:rPr>
              <a:t>                    </a:t>
            </a:r>
            <a:r>
              <a:rPr lang="en-US" dirty="0" smtClean="0">
                <a:solidFill>
                  <a:srgbClr val="002060"/>
                </a:solidFill>
              </a:rPr>
              <a:t>W</a:t>
            </a:r>
            <a:r>
              <a:rPr lang="ru-RU" dirty="0" smtClean="0">
                <a:solidFill>
                  <a:srgbClr val="002060"/>
                </a:solidFill>
              </a:rPr>
              <a:t>=50г:200г=0.25,или 25%</a:t>
            </a:r>
          </a:p>
          <a:p>
            <a:pPr>
              <a:buBlip>
                <a:blip r:embed="rId3"/>
              </a:buBlip>
            </a:pPr>
            <a:r>
              <a:rPr lang="ru-RU" dirty="0" smtClean="0">
                <a:solidFill>
                  <a:srgbClr val="002060"/>
                </a:solidFill>
              </a:rPr>
              <a:t>   </a:t>
            </a:r>
            <a:r>
              <a:rPr lang="ru-RU" b="1" dirty="0" smtClean="0">
                <a:solidFill>
                  <a:srgbClr val="002060"/>
                </a:solidFill>
              </a:rPr>
              <a:t>Ответ:</a:t>
            </a:r>
            <a:r>
              <a:rPr lang="ru-RU" dirty="0" smtClean="0">
                <a:solidFill>
                  <a:srgbClr val="002060"/>
                </a:solidFill>
              </a:rPr>
              <a:t>25%</a:t>
            </a:r>
          </a:p>
          <a:p>
            <a:endParaRPr lang="ru-RU" dirty="0"/>
          </a:p>
        </p:txBody>
      </p:sp>
      <p:sp>
        <p:nvSpPr>
          <p:cNvPr id="2" name="Заголовок 1"/>
          <p:cNvSpPr>
            <a:spLocks noGrp="1"/>
          </p:cNvSpPr>
          <p:nvPr>
            <p:ph type="title"/>
          </p:nvPr>
        </p:nvSpPr>
        <p:spPr/>
        <p:txBody>
          <a:bodyPr>
            <a:normAutofit fontScale="90000"/>
          </a:bodyPr>
          <a:lstStyle/>
          <a:p>
            <a:pPr algn="ctr"/>
            <a:r>
              <a:rPr lang="ru-RU" sz="4000" b="1" cap="none" dirty="0" smtClean="0">
                <a:ln w="50800"/>
                <a:solidFill>
                  <a:schemeClr val="bg1">
                    <a:shade val="50000"/>
                  </a:schemeClr>
                </a:solidFill>
              </a:rPr>
              <a:t/>
            </a:r>
            <a:br>
              <a:rPr lang="ru-RU" sz="4000" b="1" cap="none" dirty="0" smtClean="0">
                <a:ln w="50800"/>
                <a:solidFill>
                  <a:schemeClr val="bg1">
                    <a:shade val="50000"/>
                  </a:schemeClr>
                </a:solidFill>
              </a:rPr>
            </a:br>
            <a:r>
              <a:rPr lang="ru-RU" sz="3600" b="1" cap="none" dirty="0" smtClean="0">
                <a:ln w="50800"/>
                <a:solidFill>
                  <a:schemeClr val="bg1">
                    <a:shade val="50000"/>
                  </a:schemeClr>
                </a:solidFill>
                <a:effectLst>
                  <a:innerShdw blurRad="63500" dist="50800" dir="5400000">
                    <a:prstClr val="black">
                      <a:alpha val="50000"/>
                    </a:prstClr>
                  </a:innerShdw>
                  <a:reflection blurRad="6350" stA="55000" endA="300" endPos="45500" dir="5400000" sy="-100000" algn="bl" rotWithShape="0"/>
                </a:effectLst>
              </a:rPr>
              <a:t>Массовая и объемная доли компонентов смеси (раствора).</a:t>
            </a:r>
            <a:endParaRPr lang="ru-RU" sz="3600" dirty="0">
              <a:solidFill>
                <a:schemeClr val="tx1">
                  <a:lumMod val="50000"/>
                </a:schemeClr>
              </a:solidFill>
              <a:effectLst>
                <a:innerShdw blurRad="63500" dist="50800" dir="5400000">
                  <a:prstClr val="black">
                    <a:alpha val="50000"/>
                  </a:prstClr>
                </a:innerShdw>
                <a:reflection blurRad="6350" stA="55000" endA="300" endPos="45500" dir="5400000" sy="-100000" algn="bl" rotWithShape="0"/>
              </a:effectLst>
            </a:endParaRPr>
          </a:p>
        </p:txBody>
      </p:sp>
      <p:pic>
        <p:nvPicPr>
          <p:cNvPr id="7" name="Рисунок 6" descr="аним_комп4.gif"/>
          <p:cNvPicPr>
            <a:picLocks noChangeAspect="1"/>
          </p:cNvPicPr>
          <p:nvPr/>
        </p:nvPicPr>
        <p:blipFill>
          <a:blip r:embed="rId4"/>
          <a:stretch>
            <a:fillRect/>
          </a:stretch>
        </p:blipFill>
        <p:spPr>
          <a:xfrm>
            <a:off x="6500826" y="4357694"/>
            <a:ext cx="1714512" cy="178594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from="(-#ppt_w/2)" to="(#ppt_x)" calcmode="lin" valueType="num">
                                      <p:cBhvr>
                                        <p:cTn id="19" dur="600" fill="hold">
                                          <p:stCondLst>
                                            <p:cond delay="0"/>
                                          </p:stCondLst>
                                        </p:cTn>
                                        <p:tgtEl>
                                          <p:spTgt spid="3">
                                            <p:txEl>
                                              <p:pRg st="1" end="1"/>
                                            </p:txEl>
                                          </p:spTgt>
                                        </p:tgtEl>
                                        <p:attrNameLst>
                                          <p:attrName>ppt_x</p:attrName>
                                        </p:attrNameLst>
                                      </p:cBhvr>
                                    </p:anim>
                                    <p:anim from="0" to="-1.0" calcmode="lin" valueType="num">
                                      <p:cBhvr>
                                        <p:cTn id="20" dur="200" decel="50000" autoRev="1" fill="hold">
                                          <p:stCondLst>
                                            <p:cond delay="600"/>
                                          </p:stCondLst>
                                        </p:cTn>
                                        <p:tgtEl>
                                          <p:spTgt spid="3">
                                            <p:txEl>
                                              <p:pRg st="1" end="1"/>
                                            </p:txEl>
                                          </p:spTgt>
                                        </p:tgtEl>
                                        <p:attrNameLst>
                                          <p:attrName>xshear</p:attrName>
                                        </p:attrNameLst>
                                      </p:cBhvr>
                                    </p:anim>
                                    <p:animScale>
                                      <p:cBhvr>
                                        <p:cTn id="21" dur="200" decel="100000" autoRev="1" fill="hold">
                                          <p:stCondLst>
                                            <p:cond delay="600"/>
                                          </p:stCondLst>
                                        </p:cTn>
                                        <p:tgtEl>
                                          <p:spTgt spid="3">
                                            <p:txEl>
                                              <p:pRg st="1" end="1"/>
                                            </p:txEl>
                                          </p:spTgt>
                                        </p:tgtEl>
                                      </p:cBhvr>
                                      <p:from x="100000" y="100000"/>
                                      <p:to x="80000" y="100000"/>
                                    </p:animScale>
                                    <p:anim by="(#ppt_h/3+#ppt_w*0.1)" calcmode="lin" valueType="num">
                                      <p:cBhvr additive="sum">
                                        <p:cTn id="22"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to="" calcmode="lin" valueType="num">
                                      <p:cBhvr>
                                        <p:cTn id="5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prstTxWarp prst="textChevronInverted">
              <a:avLst/>
            </a:prstTxWarp>
            <a:normAutofit/>
            <a:scene3d>
              <a:camera prst="orthographicFront"/>
              <a:lightRig rig="threePt" dir="t"/>
            </a:scene3d>
            <a:sp3d extrusionH="57150">
              <a:bevelT w="38100" h="38100"/>
            </a:sp3d>
          </a:bodyPr>
          <a:lstStyle/>
          <a:p>
            <a:pPr algn="ctr"/>
            <a:r>
              <a:rPr lang="ru-RU" sz="7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физика</a:t>
            </a:r>
            <a:endParaRPr lang="ru-RU" sz="7200" dirty="0">
              <a:effectLst>
                <a:outerShdw blurRad="50800" dist="38100" dir="5400000" algn="t" rotWithShape="0">
                  <a:prstClr val="black">
                    <a:alpha val="40000"/>
                  </a:prstClr>
                </a:outerShdw>
                <a:reflection blurRad="6350" stA="55000" endA="300" endPos="45500" dir="5400000" sy="-100000" algn="bl" rotWithShape="0"/>
              </a:effectLst>
            </a:endParaRPr>
          </a:p>
        </p:txBody>
      </p:sp>
      <p:sp>
        <p:nvSpPr>
          <p:cNvPr id="5" name="Текст 4"/>
          <p:cNvSpPr>
            <a:spLocks noGrp="1"/>
          </p:cNvSpPr>
          <p:nvPr>
            <p:ph type="body" idx="1"/>
          </p:nvPr>
        </p:nvSpPr>
        <p:spPr/>
        <p:txBody>
          <a:bodyPr/>
          <a:lstStyle/>
          <a:p>
            <a:endParaRPr lang="ru-RU"/>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dirty="0" smtClean="0">
                <a:solidFill>
                  <a:schemeClr val="tx2"/>
                </a:solidFill>
              </a:rPr>
              <a:t>	</a:t>
            </a:r>
            <a:endParaRPr lang="ru-RU" dirty="0" smtClean="0">
              <a:solidFill>
                <a:schemeClr val="tx1">
                  <a:lumMod val="50000"/>
                </a:schemeClr>
              </a:solidFill>
            </a:endParaRPr>
          </a:p>
        </p:txBody>
      </p:sp>
      <p:sp>
        <p:nvSpPr>
          <p:cNvPr id="2" name="Заголовок 1"/>
          <p:cNvSpPr>
            <a:spLocks noGrp="1"/>
          </p:cNvSpPr>
          <p:nvPr>
            <p:ph type="title"/>
          </p:nvPr>
        </p:nvSpPr>
        <p:spPr/>
        <p:txBody>
          <a:bodyPr>
            <a:noAutofit/>
          </a:bodyPr>
          <a:lstStyle/>
          <a:p>
            <a:pPr algn="ctr"/>
            <a:r>
              <a:rPr lang="ru-RU" sz="3600" b="1" cap="none" dirty="0" smtClean="0">
                <a:ln w="50800"/>
                <a:solidFill>
                  <a:schemeClr val="bg1">
                    <a:shade val="50000"/>
                  </a:schemeClr>
                </a:solidFill>
              </a:rPr>
              <a:t/>
            </a:r>
            <a:br>
              <a:rPr lang="ru-RU" sz="3600" b="1" cap="none" dirty="0" smtClean="0">
                <a:ln w="50800"/>
                <a:solidFill>
                  <a:schemeClr val="bg1">
                    <a:shade val="50000"/>
                  </a:schemeClr>
                </a:solidFill>
              </a:rPr>
            </a:br>
            <a:r>
              <a:rPr lang="ru-RU" sz="3600" b="1" cap="none" dirty="0" smtClean="0">
                <a:ln w="50800"/>
                <a:solidFill>
                  <a:schemeClr val="bg1">
                    <a:shade val="50000"/>
                  </a:schemeClr>
                </a:solidFill>
                <a:effectLst>
                  <a:innerShdw blurRad="63500" dist="50800" dir="5400000">
                    <a:prstClr val="black">
                      <a:alpha val="50000"/>
                    </a:prstClr>
                  </a:innerShdw>
                  <a:reflection blurRad="6350" stA="55000" endA="300" endPos="45500" dir="5400000" sy="-100000" algn="bl" rotWithShape="0"/>
                </a:effectLst>
              </a:rPr>
              <a:t>КПД теплового двигателя.</a:t>
            </a:r>
            <a:endParaRPr lang="ru-RU" sz="3600" dirty="0">
              <a:effectLst>
                <a:innerShdw blurRad="63500" dist="50800" dir="5400000">
                  <a:prstClr val="black">
                    <a:alpha val="50000"/>
                  </a:prstClr>
                </a:innerShdw>
                <a:reflection blurRad="6350" stA="55000" endA="300" endPos="45500" dir="5400000" sy="-100000" algn="bl" rotWithShape="0"/>
              </a:effectLst>
            </a:endParaRPr>
          </a:p>
        </p:txBody>
      </p:sp>
      <p:sp>
        <p:nvSpPr>
          <p:cNvPr id="20" name="Выноска-облако 19"/>
          <p:cNvSpPr/>
          <p:nvPr/>
        </p:nvSpPr>
        <p:spPr>
          <a:xfrm>
            <a:off x="2071670" y="1428736"/>
            <a:ext cx="5286412" cy="2357454"/>
          </a:xfrm>
          <a:prstGeom prst="cloudCallout">
            <a:avLst/>
          </a:prstGeom>
          <a:solidFill>
            <a:schemeClr val="bg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Определить КПД теплового двигателя можно по следующей формуле</a:t>
            </a:r>
            <a:endParaRPr lang="en-US" sz="1400" b="1" dirty="0" smtClean="0">
              <a:solidFill>
                <a:schemeClr val="tx2"/>
              </a:solidFill>
            </a:endParaRPr>
          </a:p>
          <a:p>
            <a:endParaRPr lang="en-US" sz="1400" b="1" dirty="0" smtClean="0">
              <a:solidFill>
                <a:schemeClr val="tx2"/>
              </a:solidFill>
            </a:endParaRPr>
          </a:p>
          <a:p>
            <a:r>
              <a:rPr lang="ru-RU" sz="1400" b="1" dirty="0" smtClean="0">
                <a:solidFill>
                  <a:schemeClr val="tx2"/>
                </a:solidFill>
              </a:rPr>
              <a:t>КПД = </a:t>
            </a:r>
            <a:r>
              <a:rPr lang="ru-RU" sz="1400" b="1" u="sng" dirty="0" smtClean="0">
                <a:solidFill>
                  <a:schemeClr val="tx2"/>
                </a:solidFill>
              </a:rPr>
              <a:t>А</a:t>
            </a:r>
            <a:r>
              <a:rPr lang="en-US" sz="1400" b="1" u="sng" dirty="0" smtClean="0">
                <a:solidFill>
                  <a:schemeClr val="tx2"/>
                </a:solidFill>
              </a:rPr>
              <a:t>II </a:t>
            </a:r>
            <a:r>
              <a:rPr lang="ru-RU" sz="1400" b="1" dirty="0" smtClean="0">
                <a:solidFill>
                  <a:schemeClr val="tx2"/>
                </a:solidFill>
              </a:rPr>
              <a:t>, или КПД = </a:t>
            </a:r>
            <a:r>
              <a:rPr lang="en-US" sz="1400" b="1" u="sng" dirty="0" smtClean="0">
                <a:solidFill>
                  <a:schemeClr val="tx2"/>
                </a:solidFill>
              </a:rPr>
              <a:t>Q</a:t>
            </a:r>
            <a:r>
              <a:rPr lang="ru-RU" sz="1400" b="1" u="sng" dirty="0" smtClean="0">
                <a:solidFill>
                  <a:schemeClr val="tx2"/>
                </a:solidFill>
              </a:rPr>
              <a:t>1 – </a:t>
            </a:r>
            <a:r>
              <a:rPr lang="en-US" sz="1400" b="1" u="sng" dirty="0" smtClean="0">
                <a:solidFill>
                  <a:schemeClr val="tx2"/>
                </a:solidFill>
              </a:rPr>
              <a:t>Q</a:t>
            </a:r>
            <a:r>
              <a:rPr lang="ru-RU" sz="1400" b="1" u="sng" dirty="0" smtClean="0">
                <a:solidFill>
                  <a:schemeClr val="tx2"/>
                </a:solidFill>
              </a:rPr>
              <a:t>2 </a:t>
            </a:r>
            <a:r>
              <a:rPr lang="ru-RU" sz="1400" b="1" dirty="0" smtClean="0">
                <a:solidFill>
                  <a:schemeClr val="tx2"/>
                </a:solidFill>
              </a:rPr>
              <a:t>* </a:t>
            </a:r>
            <a:r>
              <a:rPr lang="ru-RU" sz="1400" b="1" dirty="0" smtClean="0">
                <a:solidFill>
                  <a:srgbClr val="FF0066"/>
                </a:solidFill>
              </a:rPr>
              <a:t>100%,</a:t>
            </a:r>
            <a:endParaRPr lang="ru-RU" sz="1400" dirty="0" smtClean="0">
              <a:solidFill>
                <a:srgbClr val="FF0066"/>
              </a:solidFill>
            </a:endParaRPr>
          </a:p>
          <a:p>
            <a:pPr marL="457200" indent="-457200"/>
            <a:r>
              <a:rPr lang="ru-RU" sz="1400" b="1" dirty="0" smtClean="0">
                <a:solidFill>
                  <a:schemeClr val="tx2"/>
                </a:solidFill>
              </a:rPr>
              <a:t>	</a:t>
            </a:r>
            <a:r>
              <a:rPr lang="en-US" sz="1400" b="1" dirty="0" smtClean="0">
                <a:solidFill>
                  <a:schemeClr val="tx2"/>
                </a:solidFill>
              </a:rPr>
              <a:t>   Q1                           </a:t>
            </a:r>
            <a:r>
              <a:rPr lang="en-US" sz="1400" b="1" dirty="0" err="1" smtClean="0">
                <a:solidFill>
                  <a:schemeClr val="tx2"/>
                </a:solidFill>
              </a:rPr>
              <a:t>Q1</a:t>
            </a:r>
            <a:endParaRPr lang="ru-RU" sz="1400" dirty="0" smtClean="0">
              <a:solidFill>
                <a:schemeClr val="tx2"/>
              </a:solidFill>
            </a:endParaRPr>
          </a:p>
          <a:p>
            <a:pPr algn="ctr"/>
            <a:endParaRPr lang="ru-RU" sz="1400" dirty="0"/>
          </a:p>
        </p:txBody>
      </p:sp>
      <p:pic>
        <p:nvPicPr>
          <p:cNvPr id="21" name="Рисунок 20" descr="аним_учитель.gif"/>
          <p:cNvPicPr>
            <a:picLocks noChangeAspect="1"/>
          </p:cNvPicPr>
          <p:nvPr/>
        </p:nvPicPr>
        <p:blipFill>
          <a:blip r:embed="rId2">
            <a:clrChange>
              <a:clrFrom>
                <a:srgbClr val="FFFFFF"/>
              </a:clrFrom>
              <a:clrTo>
                <a:srgbClr val="FFFFFF">
                  <a:alpha val="0"/>
                </a:srgbClr>
              </a:clrTo>
            </a:clrChange>
          </a:blip>
          <a:stretch>
            <a:fillRect/>
          </a:stretch>
        </p:blipFill>
        <p:spPr>
          <a:xfrm>
            <a:off x="2714612" y="3571876"/>
            <a:ext cx="1857388" cy="2928958"/>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strVal val="#ppt_w*0.70"/>
                                          </p:val>
                                        </p:tav>
                                        <p:tav tm="100000">
                                          <p:val>
                                            <p:strVal val="#ppt_w"/>
                                          </p:val>
                                        </p:tav>
                                      </p:tavLst>
                                    </p:anim>
                                    <p:anim calcmode="lin" valueType="num">
                                      <p:cBhvr>
                                        <p:cTn id="18" dur="1000" fill="hold"/>
                                        <p:tgtEl>
                                          <p:spTgt spid="21"/>
                                        </p:tgtEl>
                                        <p:attrNameLst>
                                          <p:attrName>ppt_h</p:attrName>
                                        </p:attrNameLst>
                                      </p:cBhvr>
                                      <p:tavLst>
                                        <p:tav tm="0">
                                          <p:val>
                                            <p:strVal val="#ppt_h"/>
                                          </p:val>
                                        </p:tav>
                                        <p:tav tm="100000">
                                          <p:val>
                                            <p:strVal val="#ppt_h"/>
                                          </p:val>
                                        </p:tav>
                                      </p:tavLst>
                                    </p:anim>
                                    <p:animEffect transition="in" filter="fade">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strVal val="#ppt_w*0.70"/>
                                          </p:val>
                                        </p:tav>
                                        <p:tav tm="100000">
                                          <p:val>
                                            <p:strVal val="#ppt_w"/>
                                          </p:val>
                                        </p:tav>
                                      </p:tavLst>
                                    </p:anim>
                                    <p:anim calcmode="lin" valueType="num">
                                      <p:cBhvr>
                                        <p:cTn id="25" dur="1000" fill="hold"/>
                                        <p:tgtEl>
                                          <p:spTgt spid="20"/>
                                        </p:tgtEl>
                                        <p:attrNameLst>
                                          <p:attrName>ppt_h</p:attrName>
                                        </p:attrNameLst>
                                      </p:cBhvr>
                                      <p:tavLst>
                                        <p:tav tm="0">
                                          <p:val>
                                            <p:strVal val="#ppt_h"/>
                                          </p:val>
                                        </p:tav>
                                        <p:tav tm="100000">
                                          <p:val>
                                            <p:strVal val="#ppt_h"/>
                                          </p:val>
                                        </p:tav>
                                      </p:tavLst>
                                    </p:anim>
                                    <p:animEffect transition="in" filter="fade">
                                      <p:cBhvr>
                                        <p:cTn id="2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a:buBlip>
                <a:blip r:embed="rId2"/>
              </a:buBlip>
            </a:pPr>
            <a:r>
              <a:rPr lang="ru-RU" dirty="0" smtClean="0">
                <a:solidFill>
                  <a:schemeClr val="tx2"/>
                </a:solidFill>
              </a:rPr>
              <a:t>Где А</a:t>
            </a:r>
            <a:r>
              <a:rPr lang="en-US" dirty="0" smtClean="0">
                <a:solidFill>
                  <a:schemeClr val="tx2"/>
                </a:solidFill>
              </a:rPr>
              <a:t>II </a:t>
            </a:r>
            <a:r>
              <a:rPr lang="ru-RU" dirty="0" smtClean="0">
                <a:solidFill>
                  <a:schemeClr val="tx2"/>
                </a:solidFill>
              </a:rPr>
              <a:t>– полезная работа, </a:t>
            </a:r>
            <a:r>
              <a:rPr lang="en-US" dirty="0" smtClean="0">
                <a:solidFill>
                  <a:schemeClr val="tx2"/>
                </a:solidFill>
              </a:rPr>
              <a:t>Q</a:t>
            </a:r>
            <a:r>
              <a:rPr lang="ru-RU" dirty="0" smtClean="0">
                <a:solidFill>
                  <a:schemeClr val="tx2"/>
                </a:solidFill>
              </a:rPr>
              <a:t>1 – количество теплоты, полученное от нагревателя, </a:t>
            </a:r>
            <a:r>
              <a:rPr lang="en-US" dirty="0" smtClean="0">
                <a:solidFill>
                  <a:schemeClr val="tx2"/>
                </a:solidFill>
              </a:rPr>
              <a:t>Q</a:t>
            </a:r>
            <a:r>
              <a:rPr lang="ru-RU" dirty="0" smtClean="0">
                <a:solidFill>
                  <a:schemeClr val="tx2"/>
                </a:solidFill>
              </a:rPr>
              <a:t>2 – количество теплоты отданное холодильнику, </a:t>
            </a:r>
            <a:r>
              <a:rPr lang="en-US" dirty="0" smtClean="0">
                <a:solidFill>
                  <a:schemeClr val="tx2"/>
                </a:solidFill>
              </a:rPr>
              <a:t>Q</a:t>
            </a:r>
            <a:r>
              <a:rPr lang="ru-RU" dirty="0" smtClean="0">
                <a:solidFill>
                  <a:schemeClr val="tx2"/>
                </a:solidFill>
              </a:rPr>
              <a:t>1 – </a:t>
            </a:r>
            <a:r>
              <a:rPr lang="en-US" dirty="0" smtClean="0">
                <a:solidFill>
                  <a:schemeClr val="tx2"/>
                </a:solidFill>
              </a:rPr>
              <a:t>Q</a:t>
            </a:r>
            <a:r>
              <a:rPr lang="ru-RU" dirty="0" smtClean="0">
                <a:solidFill>
                  <a:schemeClr val="tx2"/>
                </a:solidFill>
              </a:rPr>
              <a:t>2 – количество теплоты, которое пошло на совершение работы. КПД выражается в процентах.</a:t>
            </a:r>
          </a:p>
          <a:p>
            <a:pPr>
              <a:buBlip>
                <a:blip r:embed="rId2"/>
              </a:buBlip>
            </a:pPr>
            <a:r>
              <a:rPr lang="ru-RU" dirty="0" smtClean="0">
                <a:solidFill>
                  <a:schemeClr val="tx2"/>
                </a:solidFill>
              </a:rPr>
              <a:t>Например, двигатель из всей энергии, выделившейся при сгорании топлива, расходует на совершение полезной работы только одну четвертую часть. Тогда коэффициент полезного двигателя равен </a:t>
            </a:r>
            <a:r>
              <a:rPr lang="ru-RU" u="sng" dirty="0" smtClean="0">
                <a:solidFill>
                  <a:schemeClr val="tx2"/>
                </a:solidFill>
              </a:rPr>
              <a:t>1</a:t>
            </a:r>
            <a:r>
              <a:rPr lang="ru-RU" dirty="0" smtClean="0">
                <a:solidFill>
                  <a:schemeClr val="tx2"/>
                </a:solidFill>
              </a:rPr>
              <a:t> , или </a:t>
            </a:r>
            <a:r>
              <a:rPr lang="ru-RU" dirty="0" smtClean="0">
                <a:solidFill>
                  <a:schemeClr val="tx1">
                    <a:lumMod val="50000"/>
                  </a:schemeClr>
                </a:solidFill>
              </a:rPr>
              <a:t>25%</a:t>
            </a:r>
            <a:r>
              <a:rPr lang="ru-RU" dirty="0" smtClean="0">
                <a:solidFill>
                  <a:schemeClr val="tx2"/>
                </a:solidFill>
              </a:rPr>
              <a:t>, так как КПД обычно выражаются </a:t>
            </a:r>
            <a:r>
              <a:rPr lang="en-US" dirty="0" smtClean="0">
                <a:solidFill>
                  <a:schemeClr val="tx2"/>
                </a:solidFill>
              </a:rPr>
              <a:t>      ‘          </a:t>
            </a:r>
            <a:r>
              <a:rPr lang="ru-RU" dirty="0" smtClean="0">
                <a:solidFill>
                  <a:schemeClr val="tx2"/>
                </a:solidFill>
              </a:rPr>
              <a:t>4</a:t>
            </a:r>
          </a:p>
          <a:p>
            <a:pPr>
              <a:buNone/>
            </a:pPr>
            <a:r>
              <a:rPr lang="ru-RU" dirty="0" smtClean="0">
                <a:solidFill>
                  <a:schemeClr val="tx2"/>
                </a:solidFill>
              </a:rPr>
              <a:t>    в</a:t>
            </a:r>
            <a:r>
              <a:rPr lang="en-US" dirty="0" smtClean="0">
                <a:solidFill>
                  <a:schemeClr val="tx2"/>
                </a:solidFill>
              </a:rPr>
              <a:t> </a:t>
            </a:r>
            <a:r>
              <a:rPr lang="ru-RU" dirty="0" smtClean="0">
                <a:solidFill>
                  <a:schemeClr val="tx2"/>
                </a:solidFill>
              </a:rPr>
              <a:t>процентах</a:t>
            </a:r>
            <a:r>
              <a:rPr lang="en-US" dirty="0" smtClean="0">
                <a:solidFill>
                  <a:schemeClr val="tx2"/>
                </a:solidFill>
              </a:rPr>
              <a:t>.</a:t>
            </a:r>
          </a:p>
          <a:p>
            <a:pPr>
              <a:buBlip>
                <a:blip r:embed="rId2"/>
              </a:buBlip>
            </a:pPr>
            <a:r>
              <a:rPr lang="ru-RU" dirty="0" smtClean="0">
                <a:solidFill>
                  <a:schemeClr val="tx2"/>
                </a:solidFill>
              </a:rPr>
              <a:t>КПД двигателя всегда меньше единицы, т.е. меньше 100%. Например, КПД двигателей внутреннего  сгорания </a:t>
            </a:r>
            <a:r>
              <a:rPr lang="ru-RU" dirty="0" smtClean="0">
                <a:solidFill>
                  <a:schemeClr val="tx1">
                    <a:lumMod val="50000"/>
                  </a:schemeClr>
                </a:solidFill>
              </a:rPr>
              <a:t>20 – 40%, </a:t>
            </a:r>
            <a:r>
              <a:rPr lang="ru-RU" dirty="0" smtClean="0">
                <a:solidFill>
                  <a:schemeClr val="tx2"/>
                </a:solidFill>
              </a:rPr>
              <a:t>паровых турбин – выше </a:t>
            </a:r>
            <a:r>
              <a:rPr lang="ru-RU" dirty="0" smtClean="0">
                <a:solidFill>
                  <a:schemeClr val="tx1">
                    <a:lumMod val="50000"/>
                  </a:schemeClr>
                </a:solidFill>
              </a:rPr>
              <a:t>30%.</a:t>
            </a:r>
          </a:p>
          <a:p>
            <a:endParaRPr lang="ru-RU" dirty="0"/>
          </a:p>
        </p:txBody>
      </p:sp>
      <p:sp>
        <p:nvSpPr>
          <p:cNvPr id="2" name="Заголовок 1"/>
          <p:cNvSpPr>
            <a:spLocks noGrp="1"/>
          </p:cNvSpPr>
          <p:nvPr>
            <p:ph type="title"/>
          </p:nvPr>
        </p:nvSpPr>
        <p:spPr/>
        <p:txBody>
          <a:bodyPr/>
          <a:lstStyle/>
          <a:p>
            <a:endParaRPr lang="ru-RU" dirty="0"/>
          </a:p>
        </p:txBody>
      </p:sp>
      <p:pic>
        <p:nvPicPr>
          <p:cNvPr id="4" name="Рисунок 3" descr="Рисунок188.gif"/>
          <p:cNvPicPr>
            <a:picLocks noChangeAspect="1"/>
          </p:cNvPicPr>
          <p:nvPr/>
        </p:nvPicPr>
        <p:blipFill>
          <a:blip r:embed="rId3"/>
          <a:stretch>
            <a:fillRect/>
          </a:stretch>
        </p:blipFill>
        <p:spPr>
          <a:xfrm>
            <a:off x="714348" y="214290"/>
            <a:ext cx="1333500" cy="1285875"/>
          </a:xfrm>
          <a:prstGeom prst="rect">
            <a:avLst/>
          </a:prstGeom>
        </p:spPr>
      </p:pic>
      <p:pic>
        <p:nvPicPr>
          <p:cNvPr id="5" name="Рисунок 4" descr="аним15.gif"/>
          <p:cNvPicPr>
            <a:picLocks noChangeAspect="1"/>
          </p:cNvPicPr>
          <p:nvPr/>
        </p:nvPicPr>
        <p:blipFill>
          <a:blip r:embed="rId4"/>
          <a:stretch>
            <a:fillRect/>
          </a:stretch>
        </p:blipFill>
        <p:spPr>
          <a:xfrm>
            <a:off x="7786710" y="4143380"/>
            <a:ext cx="790575" cy="1381125"/>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from="(-#ppt_w/2)" to="(#ppt_x)" calcmode="lin" valueType="num">
                                      <p:cBhvr>
                                        <p:cTn id="12" dur="600" fill="hold">
                                          <p:stCondLst>
                                            <p:cond delay="0"/>
                                          </p:stCondLst>
                                        </p:cTn>
                                        <p:tgtEl>
                                          <p:spTgt spid="3">
                                            <p:txEl>
                                              <p:pRg st="1" end="1"/>
                                            </p:txEl>
                                          </p:spTgt>
                                        </p:tgtEl>
                                        <p:attrNameLst>
                                          <p:attrName>ppt_x</p:attrName>
                                        </p:attrNameLst>
                                      </p:cBhvr>
                                    </p:anim>
                                    <p:anim from="0" to="-1.0" calcmode="lin" valueType="num">
                                      <p:cBhvr>
                                        <p:cTn id="13" dur="200" decel="50000" autoRev="1" fill="hold">
                                          <p:stCondLst>
                                            <p:cond delay="600"/>
                                          </p:stCondLst>
                                        </p:cTn>
                                        <p:tgtEl>
                                          <p:spTgt spid="3">
                                            <p:txEl>
                                              <p:pRg st="1" end="1"/>
                                            </p:txEl>
                                          </p:spTgt>
                                        </p:tgtEl>
                                        <p:attrNameLst>
                                          <p:attrName>xshear</p:attrName>
                                        </p:attrNameLst>
                                      </p:cBhvr>
                                    </p:anim>
                                    <p:animScale>
                                      <p:cBhvr>
                                        <p:cTn id="14" dur="200" decel="100000" autoRev="1" fill="hold">
                                          <p:stCondLst>
                                            <p:cond delay="600"/>
                                          </p:stCondLst>
                                        </p:cTn>
                                        <p:tgtEl>
                                          <p:spTgt spid="3">
                                            <p:txEl>
                                              <p:pRg st="1" end="1"/>
                                            </p:txEl>
                                          </p:spTgt>
                                        </p:tgtEl>
                                      </p:cBhvr>
                                      <p:from x="100000" y="100000"/>
                                      <p:to x="80000" y="100000"/>
                                    </p:animScale>
                                    <p:anim by="(#ppt_h/3+#ppt_w*0.1)" calcmode="lin" valueType="num">
                                      <p:cBhvr additive="sum">
                                        <p:cTn id="15" dur="200" decel="100000" autoRev="1" fill="hold">
                                          <p:stCondLst>
                                            <p:cond delay="600"/>
                                          </p:stCondLst>
                                        </p:cTn>
                                        <p:tgtEl>
                                          <p:spTgt spid="3">
                                            <p:txEl>
                                              <p:pRg st="1" end="1"/>
                                            </p:txEl>
                                          </p:spTgt>
                                        </p:tgtEl>
                                        <p:attrNameLst>
                                          <p:attrName>ppt_x</p:attrName>
                                        </p:attrNameLst>
                                      </p:cBhvr>
                                    </p:anim>
                                  </p:childTnLst>
                                </p:cTn>
                              </p:par>
                              <p:par>
                                <p:cTn id="16" presetID="34"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from="(-#ppt_w/2)" to="(#ppt_x)" calcmode="lin" valueType="num">
                                      <p:cBhvr>
                                        <p:cTn id="18" dur="600" fill="hold">
                                          <p:stCondLst>
                                            <p:cond delay="0"/>
                                          </p:stCondLst>
                                        </p:cTn>
                                        <p:tgtEl>
                                          <p:spTgt spid="3">
                                            <p:txEl>
                                              <p:pRg st="2" end="2"/>
                                            </p:txEl>
                                          </p:spTgt>
                                        </p:tgtEl>
                                        <p:attrNameLst>
                                          <p:attrName>ppt_x</p:attrName>
                                        </p:attrNameLst>
                                      </p:cBhvr>
                                    </p:anim>
                                    <p:anim from="0" to="-1.0" calcmode="lin" valueType="num">
                                      <p:cBhvr>
                                        <p:cTn id="19" dur="200" decel="50000" autoRev="1" fill="hold">
                                          <p:stCondLst>
                                            <p:cond delay="600"/>
                                          </p:stCondLst>
                                        </p:cTn>
                                        <p:tgtEl>
                                          <p:spTgt spid="3">
                                            <p:txEl>
                                              <p:pRg st="2" end="2"/>
                                            </p:txEl>
                                          </p:spTgt>
                                        </p:tgtEl>
                                        <p:attrNameLst>
                                          <p:attrName>xshear</p:attrName>
                                        </p:attrNameLst>
                                      </p:cBhvr>
                                    </p:anim>
                                    <p:animScale>
                                      <p:cBhvr>
                                        <p:cTn id="20" dur="200" decel="100000" autoRev="1" fill="hold">
                                          <p:stCondLst>
                                            <p:cond delay="600"/>
                                          </p:stCondLst>
                                        </p:cTn>
                                        <p:tgtEl>
                                          <p:spTgt spid="3">
                                            <p:txEl>
                                              <p:pRg st="2" end="2"/>
                                            </p:txEl>
                                          </p:spTgt>
                                        </p:tgtEl>
                                      </p:cBhvr>
                                      <p:from x="100000" y="100000"/>
                                      <p:to x="80000" y="100000"/>
                                    </p:animScale>
                                    <p:anim by="(#ppt_h/3+#ppt_w*0.1)" calcmode="lin" valueType="num">
                                      <p:cBhvr additive="sum">
                                        <p:cTn id="21"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571612"/>
            <a:ext cx="7467600" cy="4873752"/>
          </a:xfrm>
        </p:spPr>
        <p:txBody>
          <a:bodyPr>
            <a:normAutofit fontScale="92500" lnSpcReduction="20000"/>
          </a:bodyPr>
          <a:lstStyle/>
          <a:p>
            <a:pPr>
              <a:buBlip>
                <a:blip r:embed="rId2"/>
              </a:buBlip>
            </a:pPr>
            <a:r>
              <a:rPr lang="ru-RU" dirty="0" smtClean="0">
                <a:solidFill>
                  <a:schemeClr val="tx2"/>
                </a:solidFill>
              </a:rPr>
              <a:t>1. Зарождение и распространение понятия о процентах. </a:t>
            </a:r>
          </a:p>
          <a:p>
            <a:pPr>
              <a:buBlip>
                <a:blip r:embed="rId2"/>
              </a:buBlip>
            </a:pPr>
            <a:r>
              <a:rPr lang="ru-RU" dirty="0" smtClean="0">
                <a:solidFill>
                  <a:schemeClr val="tx2"/>
                </a:solidFill>
              </a:rPr>
              <a:t>2. Проценты в школьной программе.</a:t>
            </a:r>
          </a:p>
          <a:p>
            <a:pPr marL="457200" indent="-457200">
              <a:buFont typeface="+mj-lt"/>
              <a:buAutoNum type="alphaLcParenR"/>
            </a:pPr>
            <a:r>
              <a:rPr lang="ru-RU" dirty="0" smtClean="0">
                <a:solidFill>
                  <a:schemeClr val="tx2"/>
                </a:solidFill>
              </a:rPr>
              <a:t>Биология.</a:t>
            </a:r>
          </a:p>
          <a:p>
            <a:pPr marL="457200" indent="-457200">
              <a:buFont typeface="+mj-lt"/>
              <a:buAutoNum type="alphaLcParenR"/>
            </a:pPr>
            <a:r>
              <a:rPr lang="ru-RU" dirty="0" smtClean="0">
                <a:solidFill>
                  <a:schemeClr val="tx2"/>
                </a:solidFill>
              </a:rPr>
              <a:t>География.</a:t>
            </a:r>
          </a:p>
          <a:p>
            <a:pPr marL="457200" indent="-457200">
              <a:buFont typeface="+mj-lt"/>
              <a:buAutoNum type="alphaLcParenR"/>
            </a:pPr>
            <a:r>
              <a:rPr lang="ru-RU" dirty="0" smtClean="0">
                <a:solidFill>
                  <a:schemeClr val="tx2"/>
                </a:solidFill>
              </a:rPr>
              <a:t>Химия.</a:t>
            </a:r>
          </a:p>
          <a:p>
            <a:pPr marL="457200" indent="-457200">
              <a:buFont typeface="+mj-lt"/>
              <a:buAutoNum type="alphaLcParenR"/>
            </a:pPr>
            <a:r>
              <a:rPr lang="ru-RU" dirty="0" smtClean="0">
                <a:solidFill>
                  <a:schemeClr val="tx2"/>
                </a:solidFill>
              </a:rPr>
              <a:t>Физика.</a:t>
            </a:r>
          </a:p>
          <a:p>
            <a:pPr marL="457200" indent="-457200">
              <a:buBlip>
                <a:blip r:embed="rId2"/>
              </a:buBlip>
            </a:pPr>
            <a:r>
              <a:rPr lang="ru-RU" dirty="0" smtClean="0">
                <a:solidFill>
                  <a:schemeClr val="tx2"/>
                </a:solidFill>
              </a:rPr>
              <a:t>3. Банковские операции.</a:t>
            </a:r>
          </a:p>
          <a:p>
            <a:pPr marL="457200" indent="-457200">
              <a:buBlip>
                <a:blip r:embed="rId2"/>
              </a:buBlip>
            </a:pPr>
            <a:r>
              <a:rPr lang="ru-RU" dirty="0" smtClean="0">
                <a:solidFill>
                  <a:schemeClr val="tx2"/>
                </a:solidFill>
              </a:rPr>
              <a:t>4. Задачи на проценты.</a:t>
            </a:r>
          </a:p>
          <a:p>
            <a:pPr marL="457200" indent="-457200">
              <a:buFont typeface="+mj-lt"/>
              <a:buAutoNum type="alphaLcParenR"/>
            </a:pPr>
            <a:r>
              <a:rPr lang="ru-RU" dirty="0" smtClean="0">
                <a:solidFill>
                  <a:schemeClr val="tx2"/>
                </a:solidFill>
              </a:rPr>
              <a:t>Задачи на процентные изменения.</a:t>
            </a:r>
          </a:p>
          <a:p>
            <a:pPr marL="457200" indent="-457200">
              <a:buFont typeface="+mj-lt"/>
              <a:buAutoNum type="alphaLcParenR"/>
            </a:pPr>
            <a:r>
              <a:rPr lang="ru-RU" dirty="0" smtClean="0">
                <a:solidFill>
                  <a:schemeClr val="tx2"/>
                </a:solidFill>
              </a:rPr>
              <a:t>Задачи на производительность и содержание влаги.</a:t>
            </a:r>
          </a:p>
          <a:p>
            <a:pPr marL="457200" indent="-457200">
              <a:buFont typeface="+mj-lt"/>
              <a:buAutoNum type="alphaLcParenR"/>
            </a:pPr>
            <a:r>
              <a:rPr lang="ru-RU" dirty="0" smtClean="0">
                <a:solidFill>
                  <a:schemeClr val="tx2"/>
                </a:solidFill>
              </a:rPr>
              <a:t>Процентные вычисления на каждый день.</a:t>
            </a:r>
          </a:p>
          <a:p>
            <a:pPr marL="457200" indent="-457200">
              <a:buFont typeface="+mj-lt"/>
              <a:buAutoNum type="alphaLcParenR"/>
            </a:pPr>
            <a:r>
              <a:rPr lang="ru-RU" dirty="0" smtClean="0">
                <a:solidFill>
                  <a:schemeClr val="tx2"/>
                </a:solidFill>
              </a:rPr>
              <a:t>Задачи ЕГЭ.</a:t>
            </a:r>
          </a:p>
          <a:p>
            <a:pPr marL="457200" indent="-457200">
              <a:buBlip>
                <a:blip r:embed="rId2"/>
              </a:buBlip>
            </a:pPr>
            <a:r>
              <a:rPr lang="ru-RU" dirty="0" smtClean="0">
                <a:solidFill>
                  <a:schemeClr val="tx2"/>
                </a:solidFill>
              </a:rPr>
              <a:t>Проценты вокруг нас.</a:t>
            </a:r>
          </a:p>
          <a:p>
            <a:pPr marL="457200" indent="-457200">
              <a:buBlip>
                <a:blip r:embed="rId2"/>
              </a:buBlip>
            </a:pPr>
            <a:r>
              <a:rPr lang="ru-RU" dirty="0" smtClean="0">
                <a:solidFill>
                  <a:schemeClr val="tx2"/>
                </a:solidFill>
              </a:rPr>
              <a:t>Список литературы.</a:t>
            </a:r>
          </a:p>
        </p:txBody>
      </p:sp>
      <p:sp>
        <p:nvSpPr>
          <p:cNvPr id="2" name="Заголовок 1"/>
          <p:cNvSpPr>
            <a:spLocks noGrp="1"/>
          </p:cNvSpPr>
          <p:nvPr>
            <p:ph type="title"/>
          </p:nvPr>
        </p:nvSpPr>
        <p:spPr/>
        <p:txBody>
          <a:bodyPr>
            <a:normAutofit fontScale="90000"/>
            <a:scene3d>
              <a:camera prst="orthographicFront"/>
              <a:lightRig rig="threePt" dir="t"/>
            </a:scene3d>
            <a:sp3d extrusionH="57150">
              <a:bevelT w="38100" h="38100"/>
            </a:sp3d>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Содержание.</a:t>
            </a:r>
            <a:endParaRPr lang="ru-RU" sz="4800" dirty="0">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дядя.gif"/>
          <p:cNvPicPr>
            <a:picLocks noChangeAspect="1"/>
          </p:cNvPicPr>
          <p:nvPr/>
        </p:nvPicPr>
        <p:blipFill>
          <a:blip r:embed="rId3"/>
          <a:stretch>
            <a:fillRect/>
          </a:stretch>
        </p:blipFill>
        <p:spPr>
          <a:xfrm>
            <a:off x="6215074" y="2214554"/>
            <a:ext cx="1857383" cy="181452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to="" calcmode="lin" valueType="num">
                                      <p:cBhvr>
                                        <p:cTn id="42" dur="1" fill="hold"/>
                                        <p:tgtEl>
                                          <p:spTgt spid="3">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to="" calcmode="lin" valueType="num">
                                      <p:cBhvr>
                                        <p:cTn id="47" dur="1" fill="hold"/>
                                        <p:tgtEl>
                                          <p:spTgt spid="3">
                                            <p:txEl>
                                              <p:pRg st="7" end="7"/>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to="" calcmode="lin" valueType="num">
                                      <p:cBhvr>
                                        <p:cTn id="52" dur="1" fill="hold"/>
                                        <p:tgtEl>
                                          <p:spTgt spid="3">
                                            <p:txEl>
                                              <p:pRg st="8" end="8"/>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to="" calcmode="lin" valueType="num">
                                      <p:cBhvr>
                                        <p:cTn id="57" dur="1" fill="hold"/>
                                        <p:tgtEl>
                                          <p:spTgt spid="3">
                                            <p:txEl>
                                              <p:pRg st="9" end="9"/>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to="" calcmode="lin" valueType="num">
                                      <p:cBhvr>
                                        <p:cTn id="62" dur="1" fill="hold"/>
                                        <p:tgtEl>
                                          <p:spTgt spid="3">
                                            <p:txEl>
                                              <p:pRg st="10" end="10"/>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to="" calcmode="lin" valueType="num">
                                      <p:cBhvr>
                                        <p:cTn id="67" dur="1" fill="hold"/>
                                        <p:tgtEl>
                                          <p:spTgt spid="3">
                                            <p:txEl>
                                              <p:pRg st="11" end="11"/>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 to="" calcmode="lin" valueType="num">
                                      <p:cBhvr>
                                        <p:cTn id="72" dur="1" fill="hold"/>
                                        <p:tgtEl>
                                          <p:spTgt spid="3">
                                            <p:txEl>
                                              <p:pRg st="12" end="12"/>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 to="" calcmode="lin" valueType="num">
                                      <p:cBhvr>
                                        <p:cTn id="77" dur="1" fill="hold"/>
                                        <p:tgtEl>
                                          <p:spTgt spid="3">
                                            <p:txEl>
                                              <p:pRg st="13" end="13"/>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 to="" calcmode="lin" valueType="num">
                                      <p:cBhvr>
                                        <p:cTn id="8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5984" y="3143248"/>
            <a:ext cx="6172200" cy="1894362"/>
          </a:xfrm>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60165" y="2967335"/>
            <a:ext cx="184731" cy="923330"/>
          </a:xfrm>
          <a:prstGeom prst="rect">
            <a:avLst/>
          </a:prstGeom>
          <a:noFill/>
        </p:spPr>
        <p:txBody>
          <a:bodyPr wrap="none" lIns="91440" tIns="45720" rIns="91440" bIns="45720">
            <a:spAutoFit/>
          </a:bodyPr>
          <a:lstStyle/>
          <a:p>
            <a:pPr algn="ct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Стрелка вправо с вырезом 4"/>
          <p:cNvSpPr/>
          <p:nvPr/>
        </p:nvSpPr>
        <p:spPr>
          <a:xfrm>
            <a:off x="2428860" y="2143116"/>
            <a:ext cx="6072230" cy="4000528"/>
          </a:xfrm>
          <a:prstGeom prst="notchedRightArrow">
            <a:avLst/>
          </a:prstGeom>
          <a:ln>
            <a:noFill/>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angle"/>
          </a:sp3d>
        </p:spPr>
        <p:style>
          <a:lnRef idx="2">
            <a:schemeClr val="dk1"/>
          </a:lnRef>
          <a:fillRef idx="1">
            <a:schemeClr val="lt1"/>
          </a:fillRef>
          <a:effectRef idx="0">
            <a:schemeClr val="dk1"/>
          </a:effectRef>
          <a:fontRef idx="minor">
            <a:schemeClr val="dk1"/>
          </a:fontRef>
        </p:style>
        <p:txBody>
          <a:bodyPr rtlCol="0" anchor="ctr">
            <a:sp3d extrusionH="57150">
              <a:bevelT w="38100" h="38100"/>
            </a:sp3d>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Банковские операции.</a:t>
            </a:r>
          </a:p>
          <a:p>
            <a:pPr algn="ctr"/>
            <a:endParaRPr lang="ru-RU" dirty="0">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6" name="Рисунок 5" descr="Рисунок175.gif"/>
          <p:cNvPicPr>
            <a:picLocks noChangeAspect="1"/>
          </p:cNvPicPr>
          <p:nvPr/>
        </p:nvPicPr>
        <p:blipFill>
          <a:blip r:embed="rId2">
            <a:clrChange>
              <a:clrFrom>
                <a:srgbClr val="000000"/>
              </a:clrFrom>
              <a:clrTo>
                <a:srgbClr val="000000">
                  <a:alpha val="0"/>
                </a:srgbClr>
              </a:clrTo>
            </a:clrChange>
            <a:duotone>
              <a:schemeClr val="bg2">
                <a:shade val="45000"/>
                <a:satMod val="135000"/>
              </a:schemeClr>
              <a:prstClr val="white"/>
            </a:duotone>
          </a:blip>
          <a:stretch>
            <a:fillRect/>
          </a:stretch>
        </p:blipFill>
        <p:spPr>
          <a:xfrm>
            <a:off x="1714480" y="714356"/>
            <a:ext cx="1733550" cy="1905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Rectangle 8"/>
          <p:cNvSpPr>
            <a:spLocks noChangeArrowheads="1"/>
          </p:cNvSpPr>
          <p:nvPr/>
        </p:nvSpPr>
        <p:spPr bwMode="auto">
          <a:xfrm>
            <a:off x="428596" y="285728"/>
            <a:ext cx="721520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Blip>
                <a:blip r:embed="rId2"/>
              </a:buBlip>
              <a:tabLst/>
            </a:pPr>
            <a:r>
              <a:rPr kumimoji="0" lang="ru-RU" sz="1600" b="0" i="0" u="none" strike="noStrike" cap="none" normalizeH="0" baseline="0" dirty="0" smtClean="0">
                <a:ln>
                  <a:noFill/>
                </a:ln>
                <a:solidFill>
                  <a:schemeClr val="tx2"/>
                </a:solidFill>
                <a:effectLst/>
                <a:latin typeface="Arial" pitchFamily="34" charset="0"/>
                <a:ea typeface="Times New Roman" pitchFamily="18" charset="0"/>
              </a:rPr>
              <a:t>Уже в далекой древности широко было распространено ростовщичество – выдача денег под проценты. Разность между той суммой, которую возвращали ростовщику, и той, которую первоначально взяли у него, называлась лихвой. Так, в Древнем Вавилоне она составляла </a:t>
            </a:r>
            <a:r>
              <a:rPr kumimoji="0" lang="ru-RU" sz="1600" b="0" i="0" u="none" strike="noStrike" cap="none" normalizeH="0" baseline="0" dirty="0" smtClean="0">
                <a:ln>
                  <a:noFill/>
                </a:ln>
                <a:solidFill>
                  <a:schemeClr val="tx1">
                    <a:lumMod val="50000"/>
                  </a:schemeClr>
                </a:solidFill>
                <a:effectLst/>
                <a:latin typeface="Arial" pitchFamily="34" charset="0"/>
                <a:ea typeface="Times New Roman" pitchFamily="18" charset="0"/>
              </a:rPr>
              <a:t>20 %</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 и более! Это означало, что ремесленник, взявший у ростовщика 1000 денежных единиц сроком на год, возвращал ему по прошествии года не менее 1200 этих же единиц.</a:t>
            </a:r>
            <a:endParaRPr kumimoji="0" lang="ru-RU" sz="1600" b="0" i="0" u="none" strike="noStrike" cap="none" normalizeH="0" baseline="0" dirty="0" smtClean="0">
              <a:ln>
                <a:noFill/>
              </a:ln>
              <a:solidFill>
                <a:schemeClr val="tx2"/>
              </a:solidFill>
              <a:effectLst/>
              <a:latin typeface="Arial" pitchFamily="34" charset="0"/>
            </a:endParaRPr>
          </a:p>
          <a:p>
            <a:pPr marL="0" marR="0" lvl="0" indent="228600" algn="just" defTabSz="914400" rtl="0" eaLnBrk="0" fontAlgn="base" latinLnBrk="0" hangingPunct="0">
              <a:lnSpc>
                <a:spcPct val="100000"/>
              </a:lnSpc>
              <a:spcBef>
                <a:spcPct val="0"/>
              </a:spcBef>
              <a:spcAft>
                <a:spcPct val="0"/>
              </a:spcAft>
              <a:buClrTx/>
              <a:buSzTx/>
              <a:buBlip>
                <a:blip r:embed="rId2"/>
              </a:buBlip>
              <a:tabLst/>
            </a:pPr>
            <a:r>
              <a:rPr kumimoji="0" lang="ru-RU" sz="1600" b="0" i="0" u="none" strike="noStrike" cap="none" normalizeH="0" baseline="0" dirty="0" smtClean="0">
                <a:ln>
                  <a:noFill/>
                </a:ln>
                <a:solidFill>
                  <a:schemeClr val="tx2"/>
                </a:solidFill>
                <a:effectLst/>
                <a:latin typeface="Arial" pitchFamily="34" charset="0"/>
                <a:ea typeface="Times New Roman" pitchFamily="18" charset="0"/>
              </a:rPr>
              <a:t>Известно, что в XIV–XV вв. в Западной Европе широко распространились банки – учреждения, которые давали деньги в долг князьям, купцам, ремесленникам, финансировали дальние путешествия, завоевательные походы и т. д. Конечно, банки давали деньги не бескорыстно: за пользование предоставленными деньгами они брали плату, как и ростовщики древности. Эта плата выражалась обычно в виде процентов к величине выданных в долг денег.</a:t>
            </a:r>
            <a:endParaRPr kumimoji="0" lang="ru-RU" sz="1600" b="0" i="0" u="none" strike="noStrike" cap="none" normalizeH="0" baseline="0" dirty="0" smtClean="0">
              <a:ln>
                <a:noFill/>
              </a:ln>
              <a:solidFill>
                <a:schemeClr val="tx2"/>
              </a:solidFill>
              <a:effectLst/>
              <a:latin typeface="Arial" pitchFamily="34" charset="0"/>
            </a:endParaRPr>
          </a:p>
          <a:p>
            <a:pPr marL="0" marR="0" lvl="0" indent="228600" algn="just" defTabSz="914400" rtl="0" eaLnBrk="0" fontAlgn="base" latinLnBrk="0" hangingPunct="0">
              <a:lnSpc>
                <a:spcPct val="100000"/>
              </a:lnSpc>
              <a:spcBef>
                <a:spcPct val="0"/>
              </a:spcBef>
              <a:spcAft>
                <a:spcPct val="0"/>
              </a:spcAft>
              <a:buClrTx/>
              <a:buSzTx/>
              <a:buBlip>
                <a:blip r:embed="rId2"/>
              </a:buBlip>
              <a:tabLst/>
            </a:pPr>
            <a:r>
              <a:rPr kumimoji="0" lang="ru-RU" sz="1600" b="0" i="0" u="none" strike="noStrike" cap="none" normalizeH="0" baseline="0" dirty="0" smtClean="0">
                <a:ln>
                  <a:noFill/>
                </a:ln>
                <a:solidFill>
                  <a:schemeClr val="tx2"/>
                </a:solidFill>
                <a:effectLst/>
                <a:latin typeface="Arial" pitchFamily="34" charset="0"/>
                <a:ea typeface="Times New Roman" pitchFamily="18" charset="0"/>
              </a:rPr>
              <a:t>Одним из самых распространенных способов привлечения в банк сбережений граждан, фирм и т. д. является открытие вкладчиком сберегательного счета: вкладчик может вносить на свой счет дополнительные суммы денег, может снимать со счета определенную сумму, может закрыть счет, полностью изъяв деньги, на нем хранящиеся. При этом вкладчик получает от банка плату в виде процентов за использование его денег для выдачи кредитов предпринимателям, фирмам, государству, другим банкам и т. д.</a:t>
            </a:r>
          </a:p>
          <a:p>
            <a:pPr marL="0" marR="0" lvl="0" indent="228600" algn="just" defTabSz="914400" rtl="0" eaLnBrk="0" fontAlgn="base" latinLnBrk="0" hangingPunct="0">
              <a:lnSpc>
                <a:spcPct val="100000"/>
              </a:lnSpc>
              <a:spcBef>
                <a:spcPct val="0"/>
              </a:spcBef>
              <a:spcAft>
                <a:spcPct val="0"/>
              </a:spcAft>
              <a:buClrTx/>
              <a:buSzTx/>
              <a:buBlip>
                <a:blip r:embed="rId2"/>
              </a:buBlip>
              <a:tabLst/>
            </a:pPr>
            <a:r>
              <a:rPr kumimoji="0" lang="ru-RU" sz="1600" b="0" i="0" u="none" strike="noStrike" cap="none" normalizeH="0" baseline="0" dirty="0" smtClean="0">
                <a:ln>
                  <a:noFill/>
                </a:ln>
                <a:solidFill>
                  <a:schemeClr val="tx2"/>
                </a:solidFill>
                <a:effectLst/>
                <a:latin typeface="Arial" pitchFamily="34" charset="0"/>
                <a:ea typeface="Times New Roman" pitchFamily="18" charset="0"/>
              </a:rPr>
              <a:t>Рассмотрим схемы расчета банка с вкладчиками. В зависимости от способа начисления проценты делятся </a:t>
            </a:r>
            <a:r>
              <a:rPr kumimoji="0" lang="ru-RU" sz="1600" b="0" i="0" u="none" strike="noStrike" cap="none" normalizeH="0" baseline="0" dirty="0" smtClean="0">
                <a:ln>
                  <a:noFill/>
                </a:ln>
                <a:solidFill>
                  <a:schemeClr val="tx1">
                    <a:lumMod val="50000"/>
                  </a:schemeClr>
                </a:solidFill>
                <a:effectLst/>
                <a:latin typeface="Arial" pitchFamily="34" charset="0"/>
                <a:ea typeface="Times New Roman" pitchFamily="18" charset="0"/>
              </a:rPr>
              <a:t>на </a:t>
            </a:r>
            <a:r>
              <a:rPr kumimoji="0" lang="ru-RU" sz="1600" b="0" i="1" u="none" strike="noStrike" cap="none" normalizeH="0" baseline="0" dirty="0" smtClean="0">
                <a:ln>
                  <a:noFill/>
                </a:ln>
                <a:solidFill>
                  <a:schemeClr val="tx1">
                    <a:lumMod val="50000"/>
                  </a:schemeClr>
                </a:solidFill>
                <a:effectLst/>
                <a:latin typeface="Arial" pitchFamily="34" charset="0"/>
                <a:ea typeface="Times New Roman" pitchFamily="18" charset="0"/>
              </a:rPr>
              <a:t>простые </a:t>
            </a:r>
            <a:r>
              <a:rPr kumimoji="0" lang="ru-RU" sz="1600" b="0" i="0" u="none" strike="noStrike" cap="none" normalizeH="0" baseline="0" dirty="0" smtClean="0">
                <a:ln>
                  <a:noFill/>
                </a:ln>
                <a:solidFill>
                  <a:schemeClr val="tx1">
                    <a:lumMod val="50000"/>
                  </a:schemeClr>
                </a:solidFill>
                <a:effectLst/>
                <a:latin typeface="Arial" pitchFamily="34" charset="0"/>
                <a:ea typeface="Times New Roman" pitchFamily="18" charset="0"/>
              </a:rPr>
              <a:t>и </a:t>
            </a:r>
            <a:r>
              <a:rPr kumimoji="0" lang="ru-RU" sz="1600" b="0" i="1" u="none" strike="noStrike" cap="none" normalizeH="0" baseline="0" dirty="0" smtClean="0">
                <a:ln>
                  <a:noFill/>
                </a:ln>
                <a:solidFill>
                  <a:schemeClr val="tx1">
                    <a:lumMod val="50000"/>
                  </a:schemeClr>
                </a:solidFill>
                <a:effectLst/>
                <a:latin typeface="Arial" pitchFamily="34" charset="0"/>
                <a:ea typeface="Times New Roman" pitchFamily="18" charset="0"/>
              </a:rPr>
              <a:t>сложные.</a:t>
            </a:r>
            <a:r>
              <a:rPr kumimoji="0" lang="ru-RU" sz="1600" b="0" i="0" u="none" strike="noStrike" cap="none" normalizeH="0" baseline="0" dirty="0" smtClean="0">
                <a:ln>
                  <a:noFill/>
                </a:ln>
                <a:solidFill>
                  <a:schemeClr val="tx1">
                    <a:lumMod val="50000"/>
                  </a:schemeClr>
                </a:solidFill>
                <a:effectLst/>
                <a:latin typeface="Arial" pitchFamily="34" charset="0"/>
              </a:rPr>
              <a:t> </a:t>
            </a:r>
          </a:p>
        </p:txBody>
      </p:sp>
      <p:pic>
        <p:nvPicPr>
          <p:cNvPr id="12" name="Рисунок 11" descr="Рисунок203.gif"/>
          <p:cNvPicPr>
            <a:picLocks noChangeAspect="1"/>
          </p:cNvPicPr>
          <p:nvPr/>
        </p:nvPicPr>
        <p:blipFill>
          <a:blip r:embed="rId3"/>
          <a:stretch>
            <a:fillRect/>
          </a:stretch>
        </p:blipFill>
        <p:spPr>
          <a:xfrm>
            <a:off x="6643702" y="6094010"/>
            <a:ext cx="1643074" cy="76399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68">
                                            <p:txEl>
                                              <p:pRg st="0" end="0"/>
                                            </p:txEl>
                                          </p:spTgt>
                                        </p:tgtEl>
                                        <p:attrNameLst>
                                          <p:attrName>style.visibility</p:attrName>
                                        </p:attrNameLst>
                                      </p:cBhvr>
                                      <p:to>
                                        <p:strVal val="visible"/>
                                      </p:to>
                                    </p:set>
                                    <p:anim to="" calcmode="lin" valueType="num">
                                      <p:cBhvr>
                                        <p:cTn id="7" dur="1" fill="hold"/>
                                        <p:tgtEl>
                                          <p:spTgt spid="40968">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0968">
                                            <p:txEl>
                                              <p:pRg st="1" end="1"/>
                                            </p:txEl>
                                          </p:spTgt>
                                        </p:tgtEl>
                                        <p:attrNameLst>
                                          <p:attrName>style.visibility</p:attrName>
                                        </p:attrNameLst>
                                      </p:cBhvr>
                                      <p:to>
                                        <p:strVal val="visible"/>
                                      </p:to>
                                    </p:set>
                                    <p:anim to="" calcmode="lin" valueType="num">
                                      <p:cBhvr>
                                        <p:cTn id="10" dur="1" fill="hold"/>
                                        <p:tgtEl>
                                          <p:spTgt spid="40968">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0968">
                                            <p:txEl>
                                              <p:pRg st="2" end="2"/>
                                            </p:txEl>
                                          </p:spTgt>
                                        </p:tgtEl>
                                        <p:attrNameLst>
                                          <p:attrName>style.visibility</p:attrName>
                                        </p:attrNameLst>
                                      </p:cBhvr>
                                      <p:to>
                                        <p:strVal val="visible"/>
                                      </p:to>
                                    </p:set>
                                    <p:anim to="" calcmode="lin" valueType="num">
                                      <p:cBhvr>
                                        <p:cTn id="13" dur="1" fill="hold"/>
                                        <p:tgtEl>
                                          <p:spTgt spid="40968">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0968">
                                            <p:txEl>
                                              <p:pRg st="3" end="3"/>
                                            </p:txEl>
                                          </p:spTgt>
                                        </p:tgtEl>
                                        <p:attrNameLst>
                                          <p:attrName>style.visibility</p:attrName>
                                        </p:attrNameLst>
                                      </p:cBhvr>
                                      <p:to>
                                        <p:strVal val="visible"/>
                                      </p:to>
                                    </p:set>
                                    <p:anim to="" calcmode="lin" valueType="num">
                                      <p:cBhvr>
                                        <p:cTn id="16" dur="1" fill="hold"/>
                                        <p:tgtEl>
                                          <p:spTgt spid="4096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p:cNvPicPr>
            <a:picLocks noChangeAspect="1" noChangeArrowheads="1"/>
          </p:cNvPicPr>
          <p:nvPr/>
        </p:nvPicPr>
        <p:blipFill>
          <a:blip r:embed="rId2"/>
          <a:srcRect/>
          <a:stretch>
            <a:fillRect/>
          </a:stretch>
        </p:blipFill>
        <p:spPr bwMode="auto">
          <a:xfrm>
            <a:off x="6215074" y="3429000"/>
            <a:ext cx="714380" cy="642942"/>
          </a:xfrm>
          <a:prstGeom prst="rect">
            <a:avLst/>
          </a:prstGeom>
          <a:noFill/>
        </p:spPr>
      </p:pic>
      <p:pic>
        <p:nvPicPr>
          <p:cNvPr id="57346" name="Picture 2"/>
          <p:cNvPicPr>
            <a:picLocks noChangeAspect="1" noChangeArrowheads="1"/>
          </p:cNvPicPr>
          <p:nvPr/>
        </p:nvPicPr>
        <p:blipFill>
          <a:blip r:embed="rId2"/>
          <a:srcRect/>
          <a:stretch>
            <a:fillRect/>
          </a:stretch>
        </p:blipFill>
        <p:spPr bwMode="auto">
          <a:xfrm>
            <a:off x="642910" y="3571876"/>
            <a:ext cx="714380" cy="571504"/>
          </a:xfrm>
          <a:prstGeom prst="rect">
            <a:avLst/>
          </a:prstGeom>
          <a:noFill/>
        </p:spPr>
      </p:pic>
      <p:pic>
        <p:nvPicPr>
          <p:cNvPr id="57345" name="Picture 1"/>
          <p:cNvPicPr>
            <a:picLocks noChangeAspect="1" noChangeArrowheads="1"/>
          </p:cNvPicPr>
          <p:nvPr/>
        </p:nvPicPr>
        <p:blipFill>
          <a:blip r:embed="rId3"/>
          <a:srcRect/>
          <a:stretch>
            <a:fillRect/>
          </a:stretch>
        </p:blipFill>
        <p:spPr bwMode="auto">
          <a:xfrm>
            <a:off x="7215206" y="3857628"/>
            <a:ext cx="642942" cy="714380"/>
          </a:xfrm>
          <a:prstGeom prst="rect">
            <a:avLst/>
          </a:prstGeom>
          <a:noFill/>
        </p:spPr>
      </p:pic>
      <p:sp>
        <p:nvSpPr>
          <p:cNvPr id="57348" name="Rectangle 4"/>
          <p:cNvSpPr>
            <a:spLocks noChangeArrowheads="1"/>
          </p:cNvSpPr>
          <p:nvPr/>
        </p:nvSpPr>
        <p:spPr bwMode="auto">
          <a:xfrm>
            <a:off x="571472" y="357166"/>
            <a:ext cx="7572428"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82DA"/>
                </a:solidFill>
                <a:effectLst/>
                <a:latin typeface="Arial" pitchFamily="34" charset="0"/>
                <a:ea typeface="Times New Roman" pitchFamily="18" charset="0"/>
              </a:rPr>
              <a:t>Простые проценты.</a:t>
            </a:r>
            <a:endParaRPr kumimoji="0" lang="ru-RU" sz="1600" b="0" i="0" u="none" strike="noStrike" cap="none" normalizeH="0" baseline="0" dirty="0" smtClean="0">
              <a:ln>
                <a:noFill/>
              </a:ln>
              <a:solidFill>
                <a:srgbClr val="0082DA"/>
              </a:solidFill>
              <a:effectLst/>
              <a:latin typeface="Arial" pitchFamily="34" charset="0"/>
            </a:endParaRPr>
          </a:p>
          <a:p>
            <a:pPr marL="0" marR="0" lvl="0" indent="228600" algn="just" defTabSz="914400" rtl="0" eaLnBrk="0" fontAlgn="base" latinLnBrk="0" hangingPunct="0">
              <a:lnSpc>
                <a:spcPct val="100000"/>
              </a:lnSpc>
              <a:spcBef>
                <a:spcPct val="0"/>
              </a:spcBef>
              <a:spcAft>
                <a:spcPct val="0"/>
              </a:spcAft>
              <a:buClrTx/>
              <a:buSzTx/>
              <a:buBlip>
                <a:blip r:embed="rId4"/>
              </a:buBlip>
              <a:tabLst/>
            </a:pPr>
            <a:r>
              <a:rPr kumimoji="0" lang="ru-RU" sz="1600" b="0" i="0" u="none" strike="noStrike" cap="none" normalizeH="0" baseline="0" dirty="0" smtClean="0">
                <a:ln>
                  <a:noFill/>
                </a:ln>
                <a:solidFill>
                  <a:schemeClr val="tx2"/>
                </a:solidFill>
                <a:effectLst/>
                <a:latin typeface="Arial" pitchFamily="34" charset="0"/>
                <a:ea typeface="Times New Roman" pitchFamily="18" charset="0"/>
              </a:rPr>
              <a:t>Увеличение вклада </a:t>
            </a:r>
            <a:r>
              <a:rPr kumimoji="0" lang="ru-RU" sz="1600" b="0" i="1" u="none" strike="noStrike" cap="none" normalizeH="0" baseline="0" dirty="0" err="1" smtClean="0">
                <a:ln>
                  <a:noFill/>
                </a:ln>
                <a:solidFill>
                  <a:schemeClr val="tx2"/>
                </a:solidFill>
                <a:effectLst/>
                <a:latin typeface="Arial" pitchFamily="34" charset="0"/>
                <a:ea typeface="Times New Roman" pitchFamily="18" charset="0"/>
              </a:rPr>
              <a:t>S</a:t>
            </a:r>
            <a:r>
              <a:rPr kumimoji="0" lang="ru-RU" sz="1600" b="0" i="1" u="none" strike="noStrike" cap="none" normalizeH="0" baseline="-30000" dirty="0" err="1" smtClean="0">
                <a:ln>
                  <a:noFill/>
                </a:ln>
                <a:solidFill>
                  <a:schemeClr val="tx2"/>
                </a:solidFill>
                <a:effectLst/>
                <a:latin typeface="Arial" pitchFamily="34" charset="0"/>
                <a:ea typeface="Times New Roman" pitchFamily="18" charset="0"/>
              </a:rPr>
              <a:t>o</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 по схеме простых процентов характеризуется тем, что суммы процентов в течение всего срока хранения определяются исходя только из первоначальной суммы вклада </a:t>
            </a:r>
            <a:r>
              <a:rPr kumimoji="0" lang="ru-RU" sz="1600" b="0" i="1" u="none" strike="noStrike" cap="none" normalizeH="0" baseline="0" dirty="0" err="1" smtClean="0">
                <a:ln>
                  <a:noFill/>
                </a:ln>
                <a:solidFill>
                  <a:schemeClr val="tx2"/>
                </a:solidFill>
                <a:effectLst/>
                <a:latin typeface="Arial" pitchFamily="34" charset="0"/>
                <a:ea typeface="Times New Roman" pitchFamily="18" charset="0"/>
              </a:rPr>
              <a:t>S</a:t>
            </a:r>
            <a:r>
              <a:rPr kumimoji="0" lang="ru-RU" sz="1600" b="0" i="1" u="none" strike="noStrike" cap="none" normalizeH="0" baseline="-30000" dirty="0" err="1" smtClean="0">
                <a:ln>
                  <a:noFill/>
                </a:ln>
                <a:solidFill>
                  <a:schemeClr val="tx2"/>
                </a:solidFill>
                <a:effectLst/>
                <a:latin typeface="Arial" pitchFamily="34" charset="0"/>
                <a:ea typeface="Times New Roman" pitchFamily="18" charset="0"/>
              </a:rPr>
              <a:t>o</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 независимо от срока хранения и количества начисления процентов.</a:t>
            </a:r>
            <a:endParaRPr kumimoji="0" lang="ru-RU" sz="1600" b="0" i="0" u="none" strike="noStrike" cap="none" normalizeH="0" baseline="0" dirty="0" smtClean="0">
              <a:ln>
                <a:noFill/>
              </a:ln>
              <a:solidFill>
                <a:schemeClr val="tx2"/>
              </a:solidFill>
              <a:effectLst/>
              <a:latin typeface="Arial" pitchFamily="34" charset="0"/>
            </a:endParaRPr>
          </a:p>
          <a:p>
            <a:pPr marL="0" marR="0" lvl="0" indent="228600" algn="just" defTabSz="914400" rtl="0" eaLnBrk="0" fontAlgn="base" latinLnBrk="0" hangingPunct="0">
              <a:lnSpc>
                <a:spcPct val="100000"/>
              </a:lnSpc>
              <a:spcBef>
                <a:spcPct val="0"/>
              </a:spcBef>
              <a:spcAft>
                <a:spcPct val="0"/>
              </a:spcAft>
              <a:buClrTx/>
              <a:buSzTx/>
              <a:buBlip>
                <a:blip r:embed="rId4"/>
              </a:buBlip>
              <a:tabLst/>
            </a:pPr>
            <a:r>
              <a:rPr kumimoji="0" lang="ru-RU" sz="1600" b="0" i="0" u="none" strike="noStrike" cap="none" normalizeH="0" baseline="0" dirty="0" smtClean="0">
                <a:ln>
                  <a:noFill/>
                </a:ln>
                <a:solidFill>
                  <a:schemeClr val="tx2"/>
                </a:solidFill>
                <a:effectLst/>
                <a:latin typeface="Arial" pitchFamily="34" charset="0"/>
                <a:ea typeface="Times New Roman" pitchFamily="18" charset="0"/>
              </a:rPr>
              <a:t>Пусть вкладчик открыл сберегательный счет и положил на него </a:t>
            </a:r>
            <a:r>
              <a:rPr kumimoji="0" lang="ru-RU" sz="1600" b="0" i="1" u="none" strike="noStrike" cap="none" normalizeH="0" baseline="0" dirty="0" err="1" smtClean="0">
                <a:ln>
                  <a:noFill/>
                </a:ln>
                <a:solidFill>
                  <a:schemeClr val="tx2"/>
                </a:solidFill>
                <a:effectLst/>
                <a:latin typeface="Arial" pitchFamily="34" charset="0"/>
                <a:ea typeface="Times New Roman" pitchFamily="18" charset="0"/>
              </a:rPr>
              <a:t>S</a:t>
            </a:r>
            <a:r>
              <a:rPr kumimoji="0" lang="ru-RU" sz="1600" b="0" i="1" u="none" strike="noStrike" cap="none" normalizeH="0" baseline="-30000" dirty="0" err="1" smtClean="0">
                <a:ln>
                  <a:noFill/>
                </a:ln>
                <a:solidFill>
                  <a:schemeClr val="tx2"/>
                </a:solidFill>
                <a:effectLst/>
                <a:latin typeface="Arial" pitchFamily="34" charset="0"/>
                <a:ea typeface="Times New Roman" pitchFamily="18" charset="0"/>
              </a:rPr>
              <a:t>o</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 рублей. Пусть банк обязуется выплачивать вкладчику в конце каждого года </a:t>
            </a:r>
            <a:r>
              <a:rPr kumimoji="0" lang="ru-RU" sz="1600" b="0" i="1" u="none" strike="noStrike" cap="none" normalizeH="0" baseline="0" dirty="0" err="1" smtClean="0">
                <a:ln>
                  <a:noFill/>
                </a:ln>
                <a:solidFill>
                  <a:schemeClr val="tx2"/>
                </a:solidFill>
                <a:effectLst/>
                <a:latin typeface="Arial" pitchFamily="34" charset="0"/>
                <a:ea typeface="Times New Roman" pitchFamily="18" charset="0"/>
              </a:rPr>
              <a:t>р</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 </a:t>
            </a:r>
            <a:r>
              <a:rPr kumimoji="0" lang="ru-RU" sz="1600" b="0" i="0" u="none" strike="noStrike" cap="none" normalizeH="0" baseline="0" dirty="0" smtClean="0">
                <a:ln>
                  <a:noFill/>
                </a:ln>
                <a:solidFill>
                  <a:schemeClr val="tx1">
                    <a:lumMod val="50000"/>
                  </a:schemeClr>
                </a:solidFill>
                <a:effectLst/>
                <a:latin typeface="Arial" pitchFamily="34" charset="0"/>
                <a:ea typeface="Times New Roman" pitchFamily="18" charset="0"/>
              </a:rPr>
              <a:t>% </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от первоначальной суммы </a:t>
            </a:r>
            <a:r>
              <a:rPr kumimoji="0" lang="ru-RU" sz="1600" b="0" i="1" u="none" strike="noStrike" cap="none" normalizeH="0" baseline="0" dirty="0" err="1" smtClean="0">
                <a:ln>
                  <a:noFill/>
                </a:ln>
                <a:solidFill>
                  <a:schemeClr val="tx2"/>
                </a:solidFill>
                <a:effectLst/>
                <a:latin typeface="Arial" pitchFamily="34" charset="0"/>
                <a:ea typeface="Times New Roman" pitchFamily="18" charset="0"/>
              </a:rPr>
              <a:t>S</a:t>
            </a:r>
            <a:r>
              <a:rPr kumimoji="0" lang="ru-RU" sz="1600" b="0" i="1" u="none" strike="noStrike" cap="none" normalizeH="0" baseline="-30000" dirty="0" err="1" smtClean="0">
                <a:ln>
                  <a:noFill/>
                </a:ln>
                <a:solidFill>
                  <a:schemeClr val="tx2"/>
                </a:solidFill>
                <a:effectLst/>
                <a:latin typeface="Arial" pitchFamily="34" charset="0"/>
                <a:ea typeface="Times New Roman" pitchFamily="18" charset="0"/>
              </a:rPr>
              <a:t>o</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 Тогда по истечении одного года сумма начисленных процентов составляет </a:t>
            </a:r>
            <a:r>
              <a:rPr kumimoji="0" lang="ru-RU" sz="1600" b="0" i="1" u="none" strike="noStrike" cap="none" normalizeH="0" baseline="0" dirty="0" err="1" smtClean="0">
                <a:ln>
                  <a:noFill/>
                </a:ln>
                <a:solidFill>
                  <a:schemeClr val="tx2"/>
                </a:solidFill>
                <a:effectLst/>
                <a:latin typeface="Arial" pitchFamily="34" charset="0"/>
                <a:ea typeface="Times New Roman" pitchFamily="18" charset="0"/>
              </a:rPr>
              <a:t>S</a:t>
            </a:r>
            <a:r>
              <a:rPr kumimoji="0" lang="ru-RU" sz="1600" b="0" i="1" u="none" strike="noStrike" cap="none" normalizeH="0" baseline="-30000" dirty="0" err="1" smtClean="0">
                <a:ln>
                  <a:noFill/>
                </a:ln>
                <a:solidFill>
                  <a:schemeClr val="tx2"/>
                </a:solidFill>
                <a:effectLst/>
                <a:latin typeface="Arial" pitchFamily="34" charset="0"/>
                <a:ea typeface="Times New Roman" pitchFamily="18" charset="0"/>
              </a:rPr>
              <a:t>o</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a:t>
            </a:r>
            <a:r>
              <a:rPr kumimoji="0" lang="ru-RU" sz="1600" b="0" i="1" u="none" strike="noStrike" cap="none" normalizeH="0" baseline="0" dirty="0" err="1" smtClean="0">
                <a:ln>
                  <a:noFill/>
                </a:ln>
                <a:solidFill>
                  <a:schemeClr val="tx2"/>
                </a:solidFill>
                <a:effectLst/>
                <a:latin typeface="Arial" pitchFamily="34" charset="0"/>
                <a:ea typeface="Times New Roman" pitchFamily="18" charset="0"/>
              </a:rPr>
              <a:t>p</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/100 рублей и величина вклада станет равной </a:t>
            </a:r>
            <a:r>
              <a:rPr kumimoji="0" lang="ru-RU" sz="1600" b="0" i="1" u="none" strike="noStrike" cap="none" normalizeH="0" baseline="0" dirty="0" smtClean="0">
                <a:ln>
                  <a:noFill/>
                </a:ln>
                <a:solidFill>
                  <a:schemeClr val="tx2"/>
                </a:solidFill>
                <a:effectLst/>
                <a:latin typeface="Arial" pitchFamily="34" charset="0"/>
                <a:ea typeface="Times New Roman" pitchFamily="18" charset="0"/>
              </a:rPr>
              <a:t>S</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 = </a:t>
            </a:r>
            <a:r>
              <a:rPr kumimoji="0" lang="ru-RU" sz="1600" b="0" i="1" u="none" strike="noStrike" cap="none" normalizeH="0" baseline="0" dirty="0" err="1" smtClean="0">
                <a:ln>
                  <a:noFill/>
                </a:ln>
                <a:solidFill>
                  <a:schemeClr val="tx2"/>
                </a:solidFill>
                <a:effectLst/>
                <a:latin typeface="Arial" pitchFamily="34" charset="0"/>
                <a:ea typeface="Times New Roman" pitchFamily="18" charset="0"/>
              </a:rPr>
              <a:t>S</a:t>
            </a:r>
            <a:r>
              <a:rPr kumimoji="0" lang="ru-RU" sz="1600" b="0" i="1" u="none" strike="noStrike" cap="none" normalizeH="0" baseline="-30000" dirty="0" err="1" smtClean="0">
                <a:ln>
                  <a:noFill/>
                </a:ln>
                <a:solidFill>
                  <a:schemeClr val="tx2"/>
                </a:solidFill>
                <a:effectLst/>
                <a:latin typeface="Arial" pitchFamily="34" charset="0"/>
                <a:ea typeface="Times New Roman" pitchFamily="18" charset="0"/>
              </a:rPr>
              <a:t>o</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a:t>
            </a:r>
            <a:r>
              <a:rPr kumimoji="0" lang="ru-RU" sz="1600" b="0" i="0" u="none" strike="noStrike" cap="none" normalizeH="0" baseline="0" dirty="0" err="1" smtClean="0">
                <a:ln>
                  <a:noFill/>
                </a:ln>
                <a:solidFill>
                  <a:schemeClr val="tx2"/>
                </a:solidFill>
                <a:effectLst/>
                <a:latin typeface="Arial" pitchFamily="34" charset="0"/>
                <a:ea typeface="Times New Roman" pitchFamily="18" charset="0"/>
              </a:rPr>
              <a:t>l</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 + </a:t>
            </a:r>
            <a:r>
              <a:rPr kumimoji="0" lang="ru-RU" sz="1600" b="0" i="1" u="none" strike="noStrike" cap="none" normalizeH="0" baseline="0" dirty="0" err="1" smtClean="0">
                <a:ln>
                  <a:noFill/>
                </a:ln>
                <a:solidFill>
                  <a:schemeClr val="tx2"/>
                </a:solidFill>
                <a:effectLst/>
                <a:latin typeface="Arial" pitchFamily="34" charset="0"/>
                <a:ea typeface="Times New Roman" pitchFamily="18" charset="0"/>
              </a:rPr>
              <a:t>p</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/100) рублей; </a:t>
            </a:r>
            <a:r>
              <a:rPr kumimoji="0" lang="ru-RU" sz="1600" b="0" i="1" u="none" strike="noStrike" cap="none" normalizeH="0" baseline="0" dirty="0" err="1" smtClean="0">
                <a:ln>
                  <a:noFill/>
                </a:ln>
                <a:solidFill>
                  <a:schemeClr val="tx2"/>
                </a:solidFill>
                <a:effectLst/>
                <a:latin typeface="Arial" pitchFamily="34" charset="0"/>
                <a:ea typeface="Times New Roman" pitchFamily="18" charset="0"/>
              </a:rPr>
              <a:t>р</a:t>
            </a:r>
            <a:r>
              <a:rPr kumimoji="0" lang="ru-RU" sz="1600" b="0" i="1" u="none" strike="noStrike" cap="none" normalizeH="0" baseline="0" dirty="0" smtClean="0">
                <a:ln>
                  <a:noFill/>
                </a:ln>
                <a:solidFill>
                  <a:schemeClr val="tx2"/>
                </a:solidFill>
                <a:effectLst/>
                <a:latin typeface="Arial" pitchFamily="34" charset="0"/>
                <a:ea typeface="Times New Roman" pitchFamily="18" charset="0"/>
              </a:rPr>
              <a:t> </a:t>
            </a:r>
            <a:r>
              <a:rPr kumimoji="0" lang="ru-RU" sz="1600" b="0" i="0" u="none" strike="noStrike" cap="none" normalizeH="0" baseline="0" dirty="0" smtClean="0">
                <a:ln>
                  <a:noFill/>
                </a:ln>
                <a:solidFill>
                  <a:schemeClr val="tx1">
                    <a:lumMod val="50000"/>
                  </a:schemeClr>
                </a:solidFill>
                <a:effectLst/>
                <a:latin typeface="Arial" pitchFamily="34" charset="0"/>
                <a:ea typeface="Times New Roman" pitchFamily="18" charset="0"/>
              </a:rPr>
              <a:t>%</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 называют </a:t>
            </a:r>
            <a:r>
              <a:rPr kumimoji="0" lang="ru-RU" sz="1600" b="0" i="1" u="none" strike="noStrike" cap="none" normalizeH="0" baseline="0" dirty="0" smtClean="0">
                <a:ln>
                  <a:noFill/>
                </a:ln>
                <a:solidFill>
                  <a:schemeClr val="tx2"/>
                </a:solidFill>
                <a:effectLst/>
                <a:latin typeface="Arial" pitchFamily="34" charset="0"/>
                <a:ea typeface="Times New Roman" pitchFamily="18" charset="0"/>
              </a:rPr>
              <a:t>годовой процентной ставкой.</a:t>
            </a:r>
            <a:endParaRPr kumimoji="0" lang="ru-RU" sz="1600" b="0" i="0" u="none" strike="noStrike" cap="none" normalizeH="0" baseline="0" dirty="0" smtClean="0">
              <a:ln>
                <a:noFill/>
              </a:ln>
              <a:solidFill>
                <a:schemeClr val="tx2"/>
              </a:solidFill>
              <a:effectLst/>
              <a:latin typeface="Arial" pitchFamily="34" charset="0"/>
            </a:endParaRPr>
          </a:p>
          <a:p>
            <a:pPr marL="0" marR="0" lvl="0" indent="228600" algn="just" defTabSz="914400" rtl="0" eaLnBrk="0" fontAlgn="base" latinLnBrk="0" hangingPunct="0">
              <a:lnSpc>
                <a:spcPct val="100000"/>
              </a:lnSpc>
              <a:spcBef>
                <a:spcPct val="0"/>
              </a:spcBef>
              <a:spcAft>
                <a:spcPct val="0"/>
              </a:spcAft>
              <a:buClrTx/>
              <a:buSzTx/>
              <a:buBlip>
                <a:blip r:embed="rId4"/>
              </a:buBlip>
              <a:tabLst/>
            </a:pPr>
            <a:r>
              <a:rPr kumimoji="0" lang="ru-RU" sz="1600" b="0" i="0" u="none" strike="noStrike" cap="none" normalizeH="0" baseline="0" dirty="0" smtClean="0">
                <a:ln>
                  <a:noFill/>
                </a:ln>
                <a:solidFill>
                  <a:schemeClr val="tx2"/>
                </a:solidFill>
                <a:effectLst/>
                <a:latin typeface="Arial" pitchFamily="34" charset="0"/>
                <a:ea typeface="Times New Roman" pitchFamily="18" charset="0"/>
              </a:rPr>
              <a:t>Если по прошествии одного года вкладчик снимет со счета начисленные проценты </a:t>
            </a:r>
            <a:r>
              <a:rPr kumimoji="0" lang="ru-RU" sz="1600" b="0" i="1" u="none" strike="noStrike" cap="none" normalizeH="0" baseline="0" dirty="0" err="1" smtClean="0">
                <a:ln>
                  <a:noFill/>
                </a:ln>
                <a:solidFill>
                  <a:schemeClr val="tx2"/>
                </a:solidFill>
                <a:effectLst/>
                <a:latin typeface="Arial" pitchFamily="34" charset="0"/>
                <a:ea typeface="Times New Roman" pitchFamily="18" charset="0"/>
              </a:rPr>
              <a:t>S</a:t>
            </a:r>
            <a:r>
              <a:rPr kumimoji="0" lang="ru-RU" sz="1600" b="0" i="1" u="none" strike="noStrike" cap="none" normalizeH="0" baseline="-30000" dirty="0" err="1" smtClean="0">
                <a:ln>
                  <a:noFill/>
                </a:ln>
                <a:solidFill>
                  <a:schemeClr val="tx2"/>
                </a:solidFill>
                <a:effectLst/>
                <a:latin typeface="Arial" pitchFamily="34" charset="0"/>
                <a:ea typeface="Times New Roman" pitchFamily="18" charset="0"/>
              </a:rPr>
              <a:t>o</a:t>
            </a:r>
            <a:r>
              <a:rPr kumimoji="0" lang="ru-RU" sz="1600" b="0" i="1" u="none" strike="noStrike" cap="none" normalizeH="0" baseline="-30000" dirty="0" smtClean="0">
                <a:ln>
                  <a:noFill/>
                </a:ln>
                <a:solidFill>
                  <a:schemeClr val="tx2"/>
                </a:solidFill>
                <a:effectLst/>
                <a:latin typeface="Arial" pitchFamily="34" charset="0"/>
                <a:ea typeface="Times New Roman" pitchFamily="18" charset="0"/>
              </a:rPr>
              <a:t> </a:t>
            </a:r>
            <a:r>
              <a:rPr kumimoji="0" lang="ru-RU" sz="1600" b="0" i="1" u="none" strike="noStrike" cap="none" normalizeH="0" baseline="0" dirty="0" smtClean="0">
                <a:ln>
                  <a:noFill/>
                </a:ln>
                <a:solidFill>
                  <a:schemeClr val="tx2"/>
                </a:solidFill>
                <a:effectLst/>
                <a:latin typeface="Arial" pitchFamily="34" charset="0"/>
                <a:ea typeface="Times New Roman" pitchFamily="18" charset="0"/>
              </a:rPr>
              <a:t>·</a:t>
            </a:r>
            <a:r>
              <a:rPr kumimoji="0" lang="ru-RU" sz="1600" b="0" i="1" u="none" strike="noStrike" cap="none" normalizeH="0" baseline="0" dirty="0" err="1" smtClean="0">
                <a:ln>
                  <a:noFill/>
                </a:ln>
                <a:solidFill>
                  <a:schemeClr val="tx2"/>
                </a:solidFill>
                <a:effectLst/>
                <a:latin typeface="Arial" pitchFamily="34" charset="0"/>
                <a:ea typeface="Times New Roman" pitchFamily="18" charset="0"/>
              </a:rPr>
              <a:t>p</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/100, </a:t>
            </a:r>
            <a:r>
              <a:rPr kumimoji="0" lang="ru-RU" sz="1600" b="0" i="0" u="none" strike="noStrike" cap="none" normalizeH="0" baseline="0" dirty="0" err="1" smtClean="0">
                <a:ln>
                  <a:noFill/>
                </a:ln>
                <a:solidFill>
                  <a:schemeClr val="tx2"/>
                </a:solidFill>
                <a:effectLst/>
                <a:latin typeface="Arial" pitchFamily="34" charset="0"/>
                <a:ea typeface="Times New Roman" pitchFamily="18" charset="0"/>
              </a:rPr>
              <a:t>a</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 сумму </a:t>
            </a:r>
            <a:r>
              <a:rPr kumimoji="0" lang="ru-RU" sz="1600" b="0" i="1" u="none" strike="noStrike" cap="none" normalizeH="0" baseline="0" dirty="0" err="1" smtClean="0">
                <a:ln>
                  <a:noFill/>
                </a:ln>
                <a:solidFill>
                  <a:schemeClr val="tx2"/>
                </a:solidFill>
                <a:effectLst/>
                <a:latin typeface="Arial" pitchFamily="34" charset="0"/>
                <a:ea typeface="Times New Roman" pitchFamily="18" charset="0"/>
              </a:rPr>
              <a:t>S</a:t>
            </a:r>
            <a:r>
              <a:rPr kumimoji="0" lang="ru-RU" sz="1600" b="0" i="1" u="none" strike="noStrike" cap="none" normalizeH="0" baseline="-30000" dirty="0" err="1" smtClean="0">
                <a:ln>
                  <a:noFill/>
                </a:ln>
                <a:solidFill>
                  <a:schemeClr val="tx2"/>
                </a:solidFill>
                <a:effectLst/>
                <a:latin typeface="Arial" pitchFamily="34" charset="0"/>
                <a:ea typeface="Times New Roman" pitchFamily="18" charset="0"/>
              </a:rPr>
              <a:t>o</a:t>
            </a:r>
            <a:r>
              <a:rPr kumimoji="0" lang="ru-RU" sz="1600" b="0" i="0" u="none" strike="noStrike" cap="none" normalizeH="0" baseline="0" dirty="0" smtClean="0">
                <a:ln>
                  <a:noFill/>
                </a:ln>
                <a:solidFill>
                  <a:schemeClr val="tx2"/>
                </a:solidFill>
                <a:effectLst/>
                <a:latin typeface="Arial" pitchFamily="34" charset="0"/>
                <a:ea typeface="Times New Roman" pitchFamily="18" charset="0"/>
              </a:rPr>
              <a:t> оставит, в банке вновь начислят </a:t>
            </a:r>
            <a:endParaRPr kumimoji="0" lang="ru-RU" sz="1600" b="0" i="0" u="none" strike="noStrike" cap="none" normalizeH="0" baseline="0" dirty="0" smtClean="0">
              <a:ln>
                <a:noFill/>
              </a:ln>
              <a:solidFill>
                <a:schemeClr val="tx2"/>
              </a:solidFill>
              <a:effectLst/>
              <a:latin typeface="Arial" pitchFamily="34" charset="0"/>
            </a:endParaRPr>
          </a:p>
        </p:txBody>
      </p:sp>
      <p:sp>
        <p:nvSpPr>
          <p:cNvPr id="57349" name="Rectangle 5"/>
          <p:cNvSpPr>
            <a:spLocks noChangeArrowheads="1"/>
          </p:cNvSpPr>
          <p:nvPr/>
        </p:nvSpPr>
        <p:spPr bwMode="auto">
          <a:xfrm>
            <a:off x="1000100" y="3714752"/>
            <a:ext cx="519052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smtClean="0">
                <a:ln>
                  <a:noFill/>
                </a:ln>
                <a:solidFill>
                  <a:schemeClr val="tx2"/>
                </a:solidFill>
                <a:effectLst/>
                <a:latin typeface="Arial" pitchFamily="34" charset="0"/>
                <a:ea typeface="Times New Roman" pitchFamily="18" charset="0"/>
              </a:rPr>
              <a:t>рублей, а за два года начисленные проценты составят 2</a:t>
            </a:r>
            <a:endParaRPr kumimoji="0" lang="ru-RU" sz="1800" b="0" i="0" u="none" strike="noStrike" cap="none" normalizeH="0" baseline="0" dirty="0" smtClean="0">
              <a:ln>
                <a:noFill/>
              </a:ln>
              <a:solidFill>
                <a:schemeClr val="tx2"/>
              </a:solidFill>
              <a:effectLst/>
              <a:latin typeface="Arial" pitchFamily="34" charset="0"/>
            </a:endParaRPr>
          </a:p>
        </p:txBody>
      </p:sp>
      <p:sp>
        <p:nvSpPr>
          <p:cNvPr id="57350" name="Rectangle 6"/>
          <p:cNvSpPr>
            <a:spLocks noChangeArrowheads="1"/>
          </p:cNvSpPr>
          <p:nvPr/>
        </p:nvSpPr>
        <p:spPr bwMode="auto">
          <a:xfrm>
            <a:off x="285720" y="4071942"/>
            <a:ext cx="764386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smtClean="0">
                <a:ln>
                  <a:noFill/>
                </a:ln>
                <a:solidFill>
                  <a:schemeClr val="tx2"/>
                </a:solidFill>
                <a:effectLst/>
                <a:latin typeface="Arial" pitchFamily="34" charset="0"/>
                <a:ea typeface="Times New Roman" pitchFamily="18" charset="0"/>
              </a:rPr>
              <a:t>рублей, через </a:t>
            </a:r>
            <a:r>
              <a:rPr kumimoji="0" lang="ru-RU" sz="1400" b="0" i="1" u="none" strike="noStrike" cap="none" normalizeH="0" baseline="0" dirty="0" err="1" smtClean="0">
                <a:ln>
                  <a:noFill/>
                </a:ln>
                <a:solidFill>
                  <a:schemeClr val="tx2"/>
                </a:solidFill>
                <a:effectLst/>
                <a:latin typeface="Arial" pitchFamily="34" charset="0"/>
                <a:ea typeface="Times New Roman" pitchFamily="18" charset="0"/>
              </a:rPr>
              <a:t>n</a:t>
            </a:r>
            <a:r>
              <a:rPr kumimoji="0" lang="ru-RU" sz="1400" b="0" i="0" u="none" strike="noStrike" cap="none" normalizeH="0" baseline="0" dirty="0" smtClean="0">
                <a:ln>
                  <a:noFill/>
                </a:ln>
                <a:solidFill>
                  <a:schemeClr val="tx2"/>
                </a:solidFill>
                <a:effectLst/>
                <a:latin typeface="Arial" pitchFamily="34" charset="0"/>
                <a:ea typeface="Times New Roman" pitchFamily="18" charset="0"/>
              </a:rPr>
              <a:t> лет на вкладе по формуле простого процента будет </a:t>
            </a:r>
            <a:r>
              <a:rPr kumimoji="0" lang="ru-RU" sz="1400" b="0" i="0" u="none" strike="noStrike" cap="none" normalizeH="0" baseline="0" dirty="0" err="1" smtClean="0">
                <a:ln>
                  <a:noFill/>
                </a:ln>
                <a:solidFill>
                  <a:schemeClr val="tx2"/>
                </a:solidFill>
                <a:effectLst/>
                <a:latin typeface="Arial" pitchFamily="34" charset="0"/>
                <a:ea typeface="Times New Roman" pitchFamily="18" charset="0"/>
              </a:rPr>
              <a:t>S</a:t>
            </a:r>
            <a:r>
              <a:rPr kumimoji="0" lang="ru-RU" sz="2000" b="0" i="1" u="none" strike="noStrike" cap="none" normalizeH="0" baseline="-30000" dirty="0" err="1" smtClean="0">
                <a:ln>
                  <a:noFill/>
                </a:ln>
                <a:solidFill>
                  <a:schemeClr val="tx2"/>
                </a:solidFill>
                <a:effectLst/>
                <a:latin typeface="Arial" pitchFamily="34" charset="0"/>
                <a:ea typeface="Times New Roman" pitchFamily="18" charset="0"/>
              </a:rPr>
              <a:t>n</a:t>
            </a:r>
            <a:r>
              <a:rPr kumimoji="0" lang="ru-RU" sz="1400" b="0" i="0" u="none" strike="noStrike" cap="none" normalizeH="0" baseline="0" dirty="0" smtClean="0">
                <a:ln>
                  <a:noFill/>
                </a:ln>
                <a:solidFill>
                  <a:schemeClr val="tx2"/>
                </a:solidFill>
                <a:effectLst/>
                <a:latin typeface="Arial" pitchFamily="34" charset="0"/>
                <a:ea typeface="Times New Roman" pitchFamily="18" charset="0"/>
              </a:rPr>
              <a:t> = S</a:t>
            </a:r>
            <a:r>
              <a:rPr kumimoji="0" lang="ru-RU" sz="2000" b="0" i="0" u="none" strike="noStrike" cap="none" normalizeH="0" baseline="-30000" dirty="0" smtClean="0">
                <a:ln>
                  <a:noFill/>
                </a:ln>
                <a:solidFill>
                  <a:schemeClr val="tx2"/>
                </a:solidFill>
                <a:effectLst/>
                <a:latin typeface="Arial" pitchFamily="34" charset="0"/>
                <a:ea typeface="Times New Roman" pitchFamily="18" charset="0"/>
              </a:rPr>
              <a:t>0</a:t>
            </a:r>
            <a:r>
              <a:rPr kumimoji="0" lang="ru-RU" sz="1400" b="0" i="0" u="none" strike="noStrike" cap="none" normalizeH="0" baseline="0" dirty="0" smtClean="0">
                <a:ln>
                  <a:noFill/>
                </a:ln>
                <a:solidFill>
                  <a:schemeClr val="tx2"/>
                </a:solidFill>
                <a:effectLst/>
                <a:latin typeface="Arial" pitchFamily="34" charset="0"/>
                <a:ea typeface="Times New Roman" pitchFamily="18" charset="0"/>
              </a:rPr>
              <a:t> · </a:t>
            </a:r>
            <a:endParaRPr kumimoji="0" lang="ru-RU" sz="1800" b="0" i="0" u="none" strike="noStrike" cap="none" normalizeH="0" baseline="0" dirty="0" smtClean="0">
              <a:ln>
                <a:noFill/>
              </a:ln>
              <a:solidFill>
                <a:schemeClr val="tx2"/>
              </a:solidFill>
              <a:effectLst/>
              <a:latin typeface="Arial" pitchFamily="34" charset="0"/>
            </a:endParaRPr>
          </a:p>
        </p:txBody>
      </p:sp>
      <p:sp>
        <p:nvSpPr>
          <p:cNvPr id="9" name="Прямоугольник 8"/>
          <p:cNvSpPr/>
          <p:nvPr/>
        </p:nvSpPr>
        <p:spPr>
          <a:xfrm>
            <a:off x="571472" y="4357694"/>
            <a:ext cx="7715304" cy="2308324"/>
          </a:xfrm>
          <a:prstGeom prst="rect">
            <a:avLst/>
          </a:prstGeom>
        </p:spPr>
        <p:txBody>
          <a:bodyPr wrap="square">
            <a:spAutoFit/>
          </a:bodyPr>
          <a:lstStyle/>
          <a:p>
            <a:pPr lvl="0" indent="228600">
              <a:buBlip>
                <a:blip r:embed="rId4"/>
              </a:buBlip>
            </a:pPr>
            <a:r>
              <a:rPr lang="ru-RU" sz="1600" dirty="0" smtClean="0">
                <a:solidFill>
                  <a:schemeClr val="tx2"/>
                </a:solidFill>
                <a:latin typeface="Arial" pitchFamily="34" charset="0"/>
                <a:ea typeface="Times New Roman" pitchFamily="18" charset="0"/>
              </a:rPr>
              <a:t>Рассмотрим другой способ расчета банка с вкладчиком. Он состоит в следующем: если вкладчик не снимает со счета сумму начисленных процентов, то эта сумма присоединяется к основному вкладу, а в конце следующего года банк будет начислять </a:t>
            </a:r>
            <a:r>
              <a:rPr lang="ru-RU" sz="1600" i="1" dirty="0" err="1" smtClean="0">
                <a:solidFill>
                  <a:schemeClr val="tx2"/>
                </a:solidFill>
                <a:latin typeface="Arial" pitchFamily="34" charset="0"/>
                <a:ea typeface="Times New Roman" pitchFamily="18" charset="0"/>
              </a:rPr>
              <a:t>р</a:t>
            </a:r>
            <a:r>
              <a:rPr lang="ru-RU" sz="1600" i="1" dirty="0" smtClean="0">
                <a:solidFill>
                  <a:schemeClr val="tx2"/>
                </a:solidFill>
                <a:latin typeface="Arial" pitchFamily="34" charset="0"/>
                <a:ea typeface="Times New Roman" pitchFamily="18" charset="0"/>
              </a:rPr>
              <a:t> </a:t>
            </a:r>
            <a:r>
              <a:rPr lang="ru-RU" sz="1600" dirty="0" smtClean="0">
                <a:solidFill>
                  <a:schemeClr val="tx1">
                    <a:lumMod val="50000"/>
                  </a:schemeClr>
                </a:solidFill>
                <a:latin typeface="Arial" pitchFamily="34" charset="0"/>
                <a:ea typeface="Times New Roman" pitchFamily="18" charset="0"/>
              </a:rPr>
              <a:t>%</a:t>
            </a:r>
            <a:r>
              <a:rPr lang="ru-RU" sz="1600" dirty="0" smtClean="0">
                <a:solidFill>
                  <a:schemeClr val="tx2"/>
                </a:solidFill>
                <a:latin typeface="Arial" pitchFamily="34" charset="0"/>
                <a:ea typeface="Times New Roman" pitchFamily="18" charset="0"/>
              </a:rPr>
              <a:t> уже на новую, увеличенную сумму. Это означает, что банк станет теперь начислять проценты не только на основной вклад, </a:t>
            </a:r>
            <a:r>
              <a:rPr lang="ru-RU" sz="1600" i="1" dirty="0" err="1" smtClean="0">
                <a:solidFill>
                  <a:schemeClr val="tx2"/>
                </a:solidFill>
                <a:latin typeface="Arial" pitchFamily="34" charset="0"/>
                <a:ea typeface="Times New Roman" pitchFamily="18" charset="0"/>
              </a:rPr>
              <a:t>S</a:t>
            </a:r>
            <a:r>
              <a:rPr lang="ru-RU" sz="1600" i="1" baseline="-30000" dirty="0" err="1" smtClean="0">
                <a:solidFill>
                  <a:schemeClr val="tx2"/>
                </a:solidFill>
                <a:latin typeface="Arial" pitchFamily="34" charset="0"/>
                <a:ea typeface="Times New Roman" pitchFamily="18" charset="0"/>
              </a:rPr>
              <a:t>o</a:t>
            </a:r>
            <a:r>
              <a:rPr lang="ru-RU" sz="1600" dirty="0" smtClean="0">
                <a:solidFill>
                  <a:schemeClr val="tx2"/>
                </a:solidFill>
                <a:latin typeface="Arial" pitchFamily="34" charset="0"/>
                <a:ea typeface="Times New Roman" pitchFamily="18" charset="0"/>
              </a:rPr>
              <a:t>, но и на проценты, которые на него полагаются. Такой способ начисления «процентов на проценты» называют </a:t>
            </a:r>
            <a:r>
              <a:rPr lang="ru-RU" sz="1600" i="1" dirty="0" smtClean="0">
                <a:solidFill>
                  <a:schemeClr val="tx2"/>
                </a:solidFill>
                <a:latin typeface="Arial" pitchFamily="34" charset="0"/>
                <a:ea typeface="Times New Roman" pitchFamily="18" charset="0"/>
              </a:rPr>
              <a:t>сложными процентами</a:t>
            </a:r>
            <a:r>
              <a:rPr lang="ru-RU" sz="1600" dirty="0" smtClean="0">
                <a:solidFill>
                  <a:schemeClr val="tx2"/>
                </a:solidFill>
                <a:latin typeface="Arial" pitchFamily="34" charset="0"/>
                <a:ea typeface="Times New Roman" pitchFamily="18" charset="0"/>
              </a:rPr>
              <a:t>.</a:t>
            </a:r>
            <a:endParaRPr lang="ru-RU" sz="1600" dirty="0" smtClean="0">
              <a:solidFill>
                <a:schemeClr val="tx2"/>
              </a:solidFill>
              <a:latin typeface="Arial" pitchFamily="34" charset="0"/>
            </a:endParaRPr>
          </a:p>
          <a:p>
            <a:pPr lvl="0" indent="228600" eaLnBrk="0" hangingPunct="0">
              <a:buBlip>
                <a:blip r:embed="rId4"/>
              </a:buBlip>
            </a:pPr>
            <a:r>
              <a:rPr lang="en-US" sz="1600" i="1" dirty="0" err="1" smtClean="0">
                <a:solidFill>
                  <a:schemeClr val="tx2"/>
                </a:solidFill>
                <a:latin typeface="Arial" pitchFamily="34" charset="0"/>
                <a:ea typeface="Times New Roman" pitchFamily="18" charset="0"/>
              </a:rPr>
              <a:t>S</a:t>
            </a:r>
            <a:r>
              <a:rPr lang="en-US" sz="1600" i="1" baseline="-30000" dirty="0" err="1" smtClean="0">
                <a:solidFill>
                  <a:schemeClr val="tx2"/>
                </a:solidFill>
                <a:latin typeface="Arial" pitchFamily="34" charset="0"/>
                <a:ea typeface="Times New Roman" pitchFamily="18" charset="0"/>
              </a:rPr>
              <a:t>n</a:t>
            </a:r>
            <a:r>
              <a:rPr lang="en-US" sz="1600" dirty="0" smtClean="0">
                <a:solidFill>
                  <a:schemeClr val="tx2"/>
                </a:solidFill>
                <a:latin typeface="Arial" pitchFamily="34" charset="0"/>
                <a:ea typeface="Times New Roman" pitchFamily="18" charset="0"/>
              </a:rPr>
              <a:t> = </a:t>
            </a:r>
            <a:r>
              <a:rPr lang="en-US" sz="1600" i="1" dirty="0" smtClean="0">
                <a:solidFill>
                  <a:schemeClr val="tx2"/>
                </a:solidFill>
                <a:latin typeface="Arial" pitchFamily="34" charset="0"/>
                <a:ea typeface="Times New Roman" pitchFamily="18" charset="0"/>
              </a:rPr>
              <a:t>S</a:t>
            </a:r>
            <a:r>
              <a:rPr lang="en-US" sz="1600" i="1" baseline="-30000" dirty="0" smtClean="0">
                <a:solidFill>
                  <a:schemeClr val="tx2"/>
                </a:solidFill>
                <a:latin typeface="Arial" pitchFamily="34" charset="0"/>
                <a:ea typeface="Times New Roman" pitchFamily="18" charset="0"/>
              </a:rPr>
              <a:t>o</a:t>
            </a:r>
            <a:r>
              <a:rPr lang="en-US" sz="1600" dirty="0" smtClean="0">
                <a:solidFill>
                  <a:schemeClr val="tx2"/>
                </a:solidFill>
                <a:latin typeface="Arial" pitchFamily="34" charset="0"/>
                <a:ea typeface="Times New Roman" pitchFamily="18" charset="0"/>
              </a:rPr>
              <a:t>(1 + </a:t>
            </a:r>
            <a:r>
              <a:rPr lang="en-US" sz="1600" i="1" dirty="0" smtClean="0">
                <a:solidFill>
                  <a:schemeClr val="tx2"/>
                </a:solidFill>
                <a:latin typeface="Arial" pitchFamily="34" charset="0"/>
                <a:ea typeface="Times New Roman" pitchFamily="18" charset="0"/>
              </a:rPr>
              <a:t>p</a:t>
            </a:r>
            <a:r>
              <a:rPr lang="en-US" sz="1600" dirty="0" smtClean="0">
                <a:solidFill>
                  <a:schemeClr val="tx2"/>
                </a:solidFill>
                <a:latin typeface="Arial" pitchFamily="34" charset="0"/>
                <a:ea typeface="Times New Roman" pitchFamily="18" charset="0"/>
              </a:rPr>
              <a:t>/100) </a:t>
            </a:r>
            <a:r>
              <a:rPr lang="en-US" sz="1600" i="1" baseline="30000" dirty="0" smtClean="0">
                <a:solidFill>
                  <a:schemeClr val="tx2"/>
                </a:solidFill>
                <a:latin typeface="Arial" pitchFamily="34" charset="0"/>
                <a:ea typeface="Times New Roman" pitchFamily="18" charset="0"/>
              </a:rPr>
              <a:t>n</a:t>
            </a:r>
            <a:r>
              <a:rPr lang="en-US" sz="1600" dirty="0" smtClean="0">
                <a:solidFill>
                  <a:schemeClr val="tx2"/>
                </a:solidFill>
                <a:latin typeface="Arial" pitchFamily="34" charset="0"/>
                <a:ea typeface="Times New Roman" pitchFamily="18" charset="0"/>
              </a:rPr>
              <a:t> , </a:t>
            </a:r>
            <a:r>
              <a:rPr lang="ru-RU" sz="1600" dirty="0" smtClean="0">
                <a:solidFill>
                  <a:schemeClr val="tx2"/>
                </a:solidFill>
                <a:latin typeface="Arial" pitchFamily="34" charset="0"/>
                <a:ea typeface="Times New Roman" pitchFamily="18" charset="0"/>
              </a:rPr>
              <a:t>где</a:t>
            </a:r>
            <a:r>
              <a:rPr lang="en-US" sz="1600" dirty="0" smtClean="0">
                <a:solidFill>
                  <a:schemeClr val="tx2"/>
                </a:solidFill>
                <a:latin typeface="Arial" pitchFamily="34" charset="0"/>
                <a:ea typeface="Times New Roman" pitchFamily="18" charset="0"/>
              </a:rPr>
              <a:t> </a:t>
            </a:r>
            <a:r>
              <a:rPr lang="en-US" sz="1600" i="1" dirty="0" smtClean="0">
                <a:solidFill>
                  <a:schemeClr val="tx2"/>
                </a:solidFill>
                <a:latin typeface="Arial" pitchFamily="34" charset="0"/>
                <a:ea typeface="Times New Roman" pitchFamily="18" charset="0"/>
              </a:rPr>
              <a:t>n</a:t>
            </a:r>
            <a:r>
              <a:rPr lang="en-US" sz="1600" dirty="0" smtClean="0">
                <a:solidFill>
                  <a:schemeClr val="tx2"/>
                </a:solidFill>
                <a:latin typeface="Arial" pitchFamily="34" charset="0"/>
                <a:ea typeface="Times New Roman" pitchFamily="18" charset="0"/>
              </a:rPr>
              <a:t> = 1, 2, 3…</a:t>
            </a:r>
            <a:endParaRPr lang="en-US" sz="1600" dirty="0" smtClean="0">
              <a:solidFill>
                <a:schemeClr val="tx2"/>
              </a:solidFill>
              <a:latin typeface="Arial" pitchFamily="34" charset="0"/>
            </a:endParaRPr>
          </a:p>
        </p:txBody>
      </p:sp>
      <p:pic>
        <p:nvPicPr>
          <p:cNvPr id="11" name="Рисунок 10" descr="Hi.gif"/>
          <p:cNvPicPr>
            <a:picLocks noChangeAspect="1"/>
          </p:cNvPicPr>
          <p:nvPr/>
        </p:nvPicPr>
        <p:blipFill>
          <a:blip r:embed="rId5"/>
          <a:stretch>
            <a:fillRect/>
          </a:stretch>
        </p:blipFill>
        <p:spPr>
          <a:xfrm>
            <a:off x="7786678" y="5572140"/>
            <a:ext cx="1357322" cy="1109665"/>
          </a:xfrm>
          <a:prstGeom prst="ellipse">
            <a:avLst/>
          </a:prstGeom>
          <a:ln w="190500" cap="rnd">
            <a:solidFill>
              <a:schemeClr val="bg2">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 to="" calcmode="lin" valueType="num">
                                      <p:cBhvr>
                                        <p:cTn id="7" dur="1" fill="hold"/>
                                        <p:tgtEl>
                                          <p:spTgt spid="57348">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7348">
                                            <p:txEl>
                                              <p:pRg st="1" end="1"/>
                                            </p:txEl>
                                          </p:spTgt>
                                        </p:tgtEl>
                                        <p:attrNameLst>
                                          <p:attrName>style.visibility</p:attrName>
                                        </p:attrNameLst>
                                      </p:cBhvr>
                                      <p:to>
                                        <p:strVal val="visible"/>
                                      </p:to>
                                    </p:set>
                                    <p:anim to="" calcmode="lin" valueType="num">
                                      <p:cBhvr>
                                        <p:cTn id="10" dur="1" fill="hold"/>
                                        <p:tgtEl>
                                          <p:spTgt spid="57348">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7348">
                                            <p:txEl>
                                              <p:pRg st="2" end="2"/>
                                            </p:txEl>
                                          </p:spTgt>
                                        </p:tgtEl>
                                        <p:attrNameLst>
                                          <p:attrName>style.visibility</p:attrName>
                                        </p:attrNameLst>
                                      </p:cBhvr>
                                      <p:to>
                                        <p:strVal val="visible"/>
                                      </p:to>
                                    </p:set>
                                    <p:anim to="" calcmode="lin" valueType="num">
                                      <p:cBhvr>
                                        <p:cTn id="13" dur="1" fill="hold"/>
                                        <p:tgtEl>
                                          <p:spTgt spid="57348">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7348">
                                            <p:txEl>
                                              <p:pRg st="3" end="3"/>
                                            </p:txEl>
                                          </p:spTgt>
                                        </p:tgtEl>
                                        <p:attrNameLst>
                                          <p:attrName>style.visibility</p:attrName>
                                        </p:attrNameLst>
                                      </p:cBhvr>
                                      <p:to>
                                        <p:strVal val="visible"/>
                                      </p:to>
                                    </p:set>
                                    <p:anim to="" calcmode="lin" valueType="num">
                                      <p:cBhvr>
                                        <p:cTn id="16" dur="1" fill="hold"/>
                                        <p:tgtEl>
                                          <p:spTgt spid="57348">
                                            <p:txEl>
                                              <p:pRg st="3" end="3"/>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7346"/>
                                        </p:tgtEl>
                                        <p:attrNameLst>
                                          <p:attrName>style.visibility</p:attrName>
                                        </p:attrNameLst>
                                      </p:cBhvr>
                                      <p:to>
                                        <p:strVal val="visible"/>
                                      </p:to>
                                    </p:set>
                                    <p:anim to="" calcmode="lin" valueType="num">
                                      <p:cBhvr>
                                        <p:cTn id="21" dur="1" fill="hold"/>
                                        <p:tgtEl>
                                          <p:spTgt spid="57346"/>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57349"/>
                                        </p:tgtEl>
                                        <p:attrNameLst>
                                          <p:attrName>style.visibility</p:attrName>
                                        </p:attrNameLst>
                                      </p:cBhvr>
                                      <p:to>
                                        <p:strVal val="visible"/>
                                      </p:to>
                                    </p:set>
                                    <p:anim to="" calcmode="lin" valueType="num">
                                      <p:cBhvr>
                                        <p:cTn id="26" dur="1" fill="hold"/>
                                        <p:tgtEl>
                                          <p:spTgt spid="57349"/>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7347"/>
                                        </p:tgtEl>
                                        <p:attrNameLst>
                                          <p:attrName>style.visibility</p:attrName>
                                        </p:attrNameLst>
                                      </p:cBhvr>
                                      <p:to>
                                        <p:strVal val="visible"/>
                                      </p:to>
                                    </p:set>
                                    <p:anim to="" calcmode="lin" valueType="num">
                                      <p:cBhvr>
                                        <p:cTn id="31" dur="1" fill="hold"/>
                                        <p:tgtEl>
                                          <p:spTgt spid="57347"/>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to="" calcmode="lin" valueType="num">
                                      <p:cBhvr>
                                        <p:cTn id="36" dur="1" fill="hold"/>
                                        <p:tgtEl>
                                          <p:spTgt spid="9"/>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57345"/>
                                        </p:tgtEl>
                                        <p:attrNameLst>
                                          <p:attrName>style.visibility</p:attrName>
                                        </p:attrNameLst>
                                      </p:cBhvr>
                                      <p:to>
                                        <p:strVal val="visible"/>
                                      </p:to>
                                    </p:set>
                                    <p:anim to="" calcmode="lin" valueType="num">
                                      <p:cBhvr>
                                        <p:cTn id="41" dur="1" fill="hold"/>
                                        <p:tgtEl>
                                          <p:spTgt spid="57345"/>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57350"/>
                                        </p:tgtEl>
                                        <p:attrNameLst>
                                          <p:attrName>style.visibility</p:attrName>
                                        </p:attrNameLst>
                                      </p:cBhvr>
                                      <p:to>
                                        <p:strVal val="visible"/>
                                      </p:to>
                                    </p:set>
                                    <p:anim to="" calcmode="lin" valueType="num">
                                      <p:cBhvr>
                                        <p:cTn id="46" dur="1" fill="hold"/>
                                        <p:tgtEl>
                                          <p:spTgt spid="57350"/>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to="" calcmode="lin" valueType="num">
                                      <p:cBhvr>
                                        <p:cTn id="51"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50"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Рисунок176.gif"/>
          <p:cNvPicPr>
            <a:picLocks noGrp="1" noChangeAspect="1"/>
          </p:cNvPicPr>
          <p:nvPr>
            <p:ph idx="1"/>
          </p:nvPr>
        </p:nvPicPr>
        <p:blipFill>
          <a:blip r:embed="rId3"/>
          <a:stretch>
            <a:fillRect/>
          </a:stretch>
        </p:blipFill>
        <p:spPr>
          <a:xfrm>
            <a:off x="571472" y="5429264"/>
            <a:ext cx="1419238" cy="1143008"/>
          </a:xfrm>
          <a:prstGeom prst="rect">
            <a:avLst/>
          </a:prstGeom>
        </p:spPr>
      </p:pic>
      <p:sp>
        <p:nvSpPr>
          <p:cNvPr id="2" name="Заголовок 1"/>
          <p:cNvSpPr>
            <a:spLocks noGrp="1"/>
          </p:cNvSpPr>
          <p:nvPr>
            <p:ph type="title"/>
          </p:nvPr>
        </p:nvSpPr>
        <p:spPr>
          <a:xfrm>
            <a:off x="714348" y="285728"/>
            <a:ext cx="7467600" cy="1143000"/>
          </a:xfrm>
          <a:scene3d>
            <a:camera prst="orthographicFront"/>
            <a:lightRig rig="threePt" dir="t"/>
          </a:scene3d>
          <a:sp3d>
            <a:bevelT prst="angle"/>
          </a:sp3d>
        </p:spPr>
        <p:txBody>
          <a:bodyPr>
            <a:normAutofit/>
            <a:sp3d extrusionH="57150">
              <a:bevelT w="57150" h="38100" prst="artDeco"/>
            </a:sp3d>
          </a:bodyPr>
          <a:lstStyle/>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Таблица процентов.</a:t>
            </a:r>
            <a:endParaRPr lang="ru-RU" sz="4800" dirty="0">
              <a:effectLst>
                <a:innerShdw blurRad="63500" dist="50800" dir="5400000">
                  <a:prstClr val="black">
                    <a:alpha val="50000"/>
                  </a:prstClr>
                </a:innerShdw>
                <a:reflection blurRad="6350" stA="55000" endA="300" endPos="45500" dir="5400000" sy="-100000" algn="bl" rotWithShape="0"/>
              </a:effectLst>
            </a:endParaRPr>
          </a:p>
        </p:txBody>
      </p:sp>
      <p:graphicFrame>
        <p:nvGraphicFramePr>
          <p:cNvPr id="5" name="Таблица 4"/>
          <p:cNvGraphicFramePr>
            <a:graphicFrameLocks noGrp="1"/>
          </p:cNvGraphicFramePr>
          <p:nvPr/>
        </p:nvGraphicFramePr>
        <p:xfrm>
          <a:off x="785787" y="1571612"/>
          <a:ext cx="7286675" cy="3786214"/>
        </p:xfrm>
        <a:graphic>
          <a:graphicData uri="http://schemas.openxmlformats.org/drawingml/2006/table">
            <a:tbl>
              <a:tblPr firstRow="1" bandRow="1">
                <a:tableStyleId>{5C22544A-7EE6-4342-B048-85BDC9FD1C3A}</a:tableStyleId>
              </a:tblPr>
              <a:tblGrid>
                <a:gridCol w="1878984"/>
                <a:gridCol w="1138731"/>
                <a:gridCol w="1030439"/>
                <a:gridCol w="1104041"/>
                <a:gridCol w="1104041"/>
                <a:gridCol w="1030439"/>
              </a:tblGrid>
              <a:tr h="1233269">
                <a:tc>
                  <a:txBody>
                    <a:bodyPr/>
                    <a:lstStyle/>
                    <a:p>
                      <a:pPr algn="ctr"/>
                      <a:endParaRPr lang="ru-RU" sz="1600" dirty="0" smtClean="0">
                        <a:effectLst/>
                      </a:endParaRPr>
                    </a:p>
                    <a:p>
                      <a:pPr algn="ctr"/>
                      <a:r>
                        <a:rPr lang="ru-RU" sz="1600" dirty="0" smtClean="0">
                          <a:solidFill>
                            <a:srgbClr val="000000"/>
                          </a:solidFill>
                          <a:effectLst/>
                        </a:rPr>
                        <a:t>Обыкновенная дробь</a:t>
                      </a:r>
                      <a:endParaRPr lang="ru-RU" sz="1600" dirty="0">
                        <a:solidFill>
                          <a:srgbClr val="000000"/>
                        </a:solidFill>
                        <a:effectLst/>
                      </a:endParaRPr>
                    </a:p>
                  </a:txBody>
                  <a:tcPr/>
                </a:tc>
                <a:tc>
                  <a:txBody>
                    <a:bodyPr/>
                    <a:lstStyle/>
                    <a:p>
                      <a:endParaRPr lang="ru-RU" dirty="0">
                        <a:effectLst/>
                      </a:endParaRPr>
                    </a:p>
                  </a:txBody>
                  <a:tcPr/>
                </a:tc>
                <a:tc>
                  <a:txBody>
                    <a:bodyPr/>
                    <a:lstStyle/>
                    <a:p>
                      <a:endParaRPr lang="ru-RU" dirty="0">
                        <a:effectLst/>
                      </a:endParaRPr>
                    </a:p>
                  </a:txBody>
                  <a:tcPr/>
                </a:tc>
                <a:tc>
                  <a:txBody>
                    <a:bodyPr/>
                    <a:lstStyle/>
                    <a:p>
                      <a:endParaRPr lang="ru-RU" dirty="0">
                        <a:effectLst/>
                      </a:endParaRPr>
                    </a:p>
                  </a:txBody>
                  <a:tcPr/>
                </a:tc>
                <a:tc>
                  <a:txBody>
                    <a:bodyPr/>
                    <a:lstStyle/>
                    <a:p>
                      <a:endParaRPr lang="ru-RU" dirty="0">
                        <a:effectLst/>
                      </a:endParaRPr>
                    </a:p>
                  </a:txBody>
                  <a:tcPr/>
                </a:tc>
                <a:tc>
                  <a:txBody>
                    <a:bodyPr/>
                    <a:lstStyle/>
                    <a:p>
                      <a:endParaRPr lang="ru-RU" dirty="0">
                        <a:effectLst/>
                      </a:endParaRPr>
                    </a:p>
                  </a:txBody>
                  <a:tcPr/>
                </a:tc>
              </a:tr>
              <a:tr h="1305814">
                <a:tc>
                  <a:txBody>
                    <a:bodyPr/>
                    <a:lstStyle/>
                    <a:p>
                      <a:pPr algn="ctr"/>
                      <a:endParaRPr lang="ru-RU" b="1" dirty="0" smtClean="0">
                        <a:effectLst/>
                      </a:endParaRPr>
                    </a:p>
                    <a:p>
                      <a:pPr algn="ctr"/>
                      <a:r>
                        <a:rPr lang="ru-RU" b="1" dirty="0" smtClean="0">
                          <a:solidFill>
                            <a:srgbClr val="0099FF"/>
                          </a:solidFill>
                          <a:effectLst/>
                        </a:rPr>
                        <a:t>Десятичная дробь</a:t>
                      </a:r>
                      <a:endParaRPr lang="ru-RU" b="1" dirty="0">
                        <a:solidFill>
                          <a:srgbClr val="0099FF"/>
                        </a:solidFill>
                        <a:effectLst/>
                      </a:endParaRPr>
                    </a:p>
                  </a:txBody>
                  <a:tcPr/>
                </a:tc>
                <a:tc>
                  <a:txBody>
                    <a:bodyPr/>
                    <a:lstStyle/>
                    <a:p>
                      <a:pPr algn="ctr"/>
                      <a:endParaRPr lang="ru-RU" sz="2800" dirty="0" smtClean="0">
                        <a:solidFill>
                          <a:srgbClr val="0099FF"/>
                        </a:solidFill>
                        <a:effectLst/>
                      </a:endParaRPr>
                    </a:p>
                    <a:p>
                      <a:pPr algn="ctr"/>
                      <a:r>
                        <a:rPr lang="ru-RU" sz="2800" dirty="0" smtClean="0">
                          <a:solidFill>
                            <a:srgbClr val="0099FF"/>
                          </a:solidFill>
                          <a:effectLst/>
                        </a:rPr>
                        <a:t>0.125</a:t>
                      </a:r>
                      <a:endParaRPr lang="ru-RU" sz="2800" dirty="0">
                        <a:solidFill>
                          <a:srgbClr val="0099FF"/>
                        </a:solidFill>
                        <a:effectLst/>
                      </a:endParaRPr>
                    </a:p>
                  </a:txBody>
                  <a:tcPr/>
                </a:tc>
                <a:tc>
                  <a:txBody>
                    <a:bodyPr/>
                    <a:lstStyle/>
                    <a:p>
                      <a:pPr algn="ctr"/>
                      <a:endParaRPr lang="ru-RU" sz="2800" dirty="0" smtClean="0">
                        <a:solidFill>
                          <a:srgbClr val="0099FF"/>
                        </a:solidFill>
                        <a:effectLst/>
                      </a:endParaRPr>
                    </a:p>
                    <a:p>
                      <a:pPr algn="ctr"/>
                      <a:r>
                        <a:rPr lang="ru-RU" sz="2800" dirty="0" smtClean="0">
                          <a:solidFill>
                            <a:srgbClr val="0099FF"/>
                          </a:solidFill>
                          <a:effectLst/>
                        </a:rPr>
                        <a:t>0.2</a:t>
                      </a:r>
                      <a:endParaRPr lang="ru-RU" sz="2800" dirty="0">
                        <a:solidFill>
                          <a:srgbClr val="0099FF"/>
                        </a:solidFill>
                        <a:effectLst/>
                      </a:endParaRPr>
                    </a:p>
                  </a:txBody>
                  <a:tcPr/>
                </a:tc>
                <a:tc>
                  <a:txBody>
                    <a:bodyPr/>
                    <a:lstStyle/>
                    <a:p>
                      <a:pPr algn="ctr"/>
                      <a:endParaRPr lang="ru-RU" sz="2800" dirty="0" smtClean="0">
                        <a:solidFill>
                          <a:srgbClr val="0099FF"/>
                        </a:solidFill>
                        <a:effectLst/>
                      </a:endParaRPr>
                    </a:p>
                    <a:p>
                      <a:pPr algn="ctr"/>
                      <a:r>
                        <a:rPr lang="ru-RU" sz="2800" dirty="0" smtClean="0">
                          <a:solidFill>
                            <a:srgbClr val="0099FF"/>
                          </a:solidFill>
                          <a:effectLst/>
                        </a:rPr>
                        <a:t>0.25</a:t>
                      </a:r>
                      <a:endParaRPr lang="ru-RU" sz="2800" dirty="0">
                        <a:solidFill>
                          <a:srgbClr val="0099FF"/>
                        </a:solidFill>
                        <a:effectLst/>
                      </a:endParaRPr>
                    </a:p>
                  </a:txBody>
                  <a:tcPr/>
                </a:tc>
                <a:tc>
                  <a:txBody>
                    <a:bodyPr/>
                    <a:lstStyle/>
                    <a:p>
                      <a:pPr algn="ctr"/>
                      <a:endParaRPr lang="ru-RU" sz="2800" dirty="0" smtClean="0">
                        <a:solidFill>
                          <a:srgbClr val="0099FF"/>
                        </a:solidFill>
                        <a:effectLst/>
                      </a:endParaRPr>
                    </a:p>
                    <a:p>
                      <a:pPr algn="ctr"/>
                      <a:r>
                        <a:rPr lang="ru-RU" sz="2800" dirty="0" smtClean="0">
                          <a:solidFill>
                            <a:srgbClr val="0099FF"/>
                          </a:solidFill>
                          <a:effectLst/>
                        </a:rPr>
                        <a:t>0.5</a:t>
                      </a:r>
                      <a:endParaRPr lang="ru-RU" sz="2800" dirty="0">
                        <a:solidFill>
                          <a:srgbClr val="0099FF"/>
                        </a:solidFill>
                        <a:effectLst/>
                      </a:endParaRPr>
                    </a:p>
                  </a:txBody>
                  <a:tcPr/>
                </a:tc>
                <a:tc>
                  <a:txBody>
                    <a:bodyPr/>
                    <a:lstStyle/>
                    <a:p>
                      <a:pPr algn="ctr"/>
                      <a:endParaRPr lang="ru-RU" sz="2800" dirty="0" smtClean="0">
                        <a:solidFill>
                          <a:srgbClr val="0099FF"/>
                        </a:solidFill>
                        <a:effectLst/>
                      </a:endParaRPr>
                    </a:p>
                    <a:p>
                      <a:pPr algn="ctr"/>
                      <a:r>
                        <a:rPr lang="ru-RU" sz="2800" dirty="0" smtClean="0">
                          <a:solidFill>
                            <a:srgbClr val="0099FF"/>
                          </a:solidFill>
                          <a:effectLst/>
                        </a:rPr>
                        <a:t>0.75</a:t>
                      </a:r>
                      <a:endParaRPr lang="ru-RU" sz="2800" dirty="0">
                        <a:solidFill>
                          <a:srgbClr val="0099FF"/>
                        </a:solidFill>
                        <a:effectLst/>
                      </a:endParaRPr>
                    </a:p>
                  </a:txBody>
                  <a:tcPr/>
                </a:tc>
              </a:tr>
              <a:tr h="1247131">
                <a:tc>
                  <a:txBody>
                    <a:bodyPr/>
                    <a:lstStyle/>
                    <a:p>
                      <a:pPr algn="ctr"/>
                      <a:endParaRPr lang="ru-RU" b="1" dirty="0" smtClean="0">
                        <a:solidFill>
                          <a:srgbClr val="FF0066"/>
                        </a:solidFill>
                        <a:effectLst/>
                      </a:endParaRPr>
                    </a:p>
                    <a:p>
                      <a:pPr algn="ctr"/>
                      <a:r>
                        <a:rPr lang="ru-RU" b="1" dirty="0" smtClean="0">
                          <a:solidFill>
                            <a:srgbClr val="FF0066"/>
                          </a:solidFill>
                          <a:effectLst/>
                        </a:rPr>
                        <a:t>Проценты</a:t>
                      </a:r>
                      <a:endParaRPr lang="ru-RU" b="1" dirty="0">
                        <a:solidFill>
                          <a:srgbClr val="FF0066"/>
                        </a:solidFill>
                        <a:effectLst/>
                      </a:endParaRPr>
                    </a:p>
                  </a:txBody>
                  <a:tcPr/>
                </a:tc>
                <a:tc>
                  <a:txBody>
                    <a:bodyPr/>
                    <a:lstStyle/>
                    <a:p>
                      <a:pPr algn="ctr"/>
                      <a:endParaRPr lang="ru-RU" sz="2400" dirty="0" smtClean="0">
                        <a:solidFill>
                          <a:srgbClr val="FF0066"/>
                        </a:solidFill>
                        <a:effectLst/>
                      </a:endParaRPr>
                    </a:p>
                    <a:p>
                      <a:pPr algn="ctr"/>
                      <a:r>
                        <a:rPr lang="ru-RU" sz="2400" dirty="0" smtClean="0">
                          <a:solidFill>
                            <a:srgbClr val="FF0066"/>
                          </a:solidFill>
                          <a:effectLst/>
                        </a:rPr>
                        <a:t>12.5%</a:t>
                      </a:r>
                      <a:endParaRPr lang="ru-RU" sz="2400" dirty="0">
                        <a:solidFill>
                          <a:srgbClr val="FF0066"/>
                        </a:solidFill>
                        <a:effectLst/>
                      </a:endParaRPr>
                    </a:p>
                  </a:txBody>
                  <a:tcPr/>
                </a:tc>
                <a:tc>
                  <a:txBody>
                    <a:bodyPr/>
                    <a:lstStyle/>
                    <a:p>
                      <a:pPr algn="ctr"/>
                      <a:endParaRPr lang="ru-RU" sz="2400" dirty="0" smtClean="0">
                        <a:solidFill>
                          <a:srgbClr val="FF0066"/>
                        </a:solidFill>
                        <a:effectLst/>
                      </a:endParaRPr>
                    </a:p>
                    <a:p>
                      <a:pPr algn="ctr"/>
                      <a:r>
                        <a:rPr lang="ru-RU" sz="2400" dirty="0" smtClean="0">
                          <a:solidFill>
                            <a:srgbClr val="FF0066"/>
                          </a:solidFill>
                          <a:effectLst/>
                        </a:rPr>
                        <a:t>20%</a:t>
                      </a:r>
                      <a:endParaRPr lang="ru-RU" sz="2400" dirty="0">
                        <a:solidFill>
                          <a:srgbClr val="FF0066"/>
                        </a:solidFill>
                        <a:effectLst/>
                      </a:endParaRPr>
                    </a:p>
                  </a:txBody>
                  <a:tcPr/>
                </a:tc>
                <a:tc>
                  <a:txBody>
                    <a:bodyPr/>
                    <a:lstStyle/>
                    <a:p>
                      <a:pPr algn="ctr"/>
                      <a:endParaRPr lang="ru-RU" sz="2400" dirty="0" smtClean="0">
                        <a:solidFill>
                          <a:srgbClr val="FF0066"/>
                        </a:solidFill>
                        <a:effectLst/>
                      </a:endParaRPr>
                    </a:p>
                    <a:p>
                      <a:pPr algn="ctr"/>
                      <a:r>
                        <a:rPr lang="ru-RU" sz="2400" dirty="0" smtClean="0">
                          <a:solidFill>
                            <a:srgbClr val="FF0066"/>
                          </a:solidFill>
                          <a:effectLst/>
                        </a:rPr>
                        <a:t>25%</a:t>
                      </a:r>
                      <a:endParaRPr lang="ru-RU" sz="2400" dirty="0">
                        <a:solidFill>
                          <a:srgbClr val="FF0066"/>
                        </a:solidFill>
                        <a:effectLst/>
                      </a:endParaRPr>
                    </a:p>
                  </a:txBody>
                  <a:tcPr/>
                </a:tc>
                <a:tc>
                  <a:txBody>
                    <a:bodyPr/>
                    <a:lstStyle/>
                    <a:p>
                      <a:pPr algn="ctr"/>
                      <a:endParaRPr lang="ru-RU" sz="2400" dirty="0" smtClean="0">
                        <a:solidFill>
                          <a:srgbClr val="FF0066"/>
                        </a:solidFill>
                        <a:effectLst/>
                      </a:endParaRPr>
                    </a:p>
                    <a:p>
                      <a:pPr algn="ctr"/>
                      <a:r>
                        <a:rPr lang="ru-RU" sz="2400" dirty="0" smtClean="0">
                          <a:solidFill>
                            <a:srgbClr val="FF0066"/>
                          </a:solidFill>
                          <a:effectLst/>
                        </a:rPr>
                        <a:t>50%</a:t>
                      </a:r>
                      <a:endParaRPr lang="ru-RU" sz="2400" dirty="0">
                        <a:solidFill>
                          <a:srgbClr val="FF0066"/>
                        </a:solidFill>
                        <a:effectLst/>
                      </a:endParaRPr>
                    </a:p>
                  </a:txBody>
                  <a:tcPr/>
                </a:tc>
                <a:tc>
                  <a:txBody>
                    <a:bodyPr/>
                    <a:lstStyle/>
                    <a:p>
                      <a:pPr algn="ctr"/>
                      <a:endParaRPr lang="ru-RU" sz="2400" dirty="0" smtClean="0">
                        <a:solidFill>
                          <a:srgbClr val="FF0066"/>
                        </a:solidFill>
                        <a:effectLst/>
                      </a:endParaRPr>
                    </a:p>
                    <a:p>
                      <a:pPr algn="ctr"/>
                      <a:r>
                        <a:rPr lang="ru-RU" sz="2400" dirty="0" smtClean="0">
                          <a:solidFill>
                            <a:srgbClr val="FF0066"/>
                          </a:solidFill>
                          <a:effectLst/>
                        </a:rPr>
                        <a:t>75%</a:t>
                      </a:r>
                      <a:endParaRPr lang="ru-RU" sz="2400" dirty="0">
                        <a:solidFill>
                          <a:srgbClr val="FF0066"/>
                        </a:solidFill>
                        <a:effectLst/>
                      </a:endParaRPr>
                    </a:p>
                  </a:txBody>
                  <a:tcPr/>
                </a:tc>
              </a:tr>
            </a:tbl>
          </a:graphicData>
        </a:graphic>
      </p:graphicFrame>
      <p:graphicFrame>
        <p:nvGraphicFramePr>
          <p:cNvPr id="38913" name="Object 1"/>
          <p:cNvGraphicFramePr>
            <a:graphicFrameLocks noChangeAspect="1"/>
          </p:cNvGraphicFramePr>
          <p:nvPr/>
        </p:nvGraphicFramePr>
        <p:xfrm>
          <a:off x="2928926" y="1643050"/>
          <a:ext cx="571500" cy="1071563"/>
        </p:xfrm>
        <a:graphic>
          <a:graphicData uri="http://schemas.openxmlformats.org/presentationml/2006/ole">
            <mc:AlternateContent xmlns:mc="http://schemas.openxmlformats.org/markup-compatibility/2006">
              <mc:Choice xmlns:v="urn:schemas-microsoft-com:vml" Requires="v">
                <p:oleObj spid="_x0000_s38943" name="Формула" r:id="rId4" imgW="139680" imgH="393480" progId="Equation.3">
                  <p:embed/>
                </p:oleObj>
              </mc:Choice>
              <mc:Fallback>
                <p:oleObj name="Формула" r:id="rId4" imgW="139680" imgH="39348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26" y="1643050"/>
                        <a:ext cx="571500"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4" name="Object 2"/>
          <p:cNvGraphicFramePr>
            <a:graphicFrameLocks noChangeAspect="1"/>
          </p:cNvGraphicFramePr>
          <p:nvPr/>
        </p:nvGraphicFramePr>
        <p:xfrm>
          <a:off x="4071934" y="1643050"/>
          <a:ext cx="500062" cy="1071563"/>
        </p:xfrm>
        <a:graphic>
          <a:graphicData uri="http://schemas.openxmlformats.org/presentationml/2006/ole">
            <mc:AlternateContent xmlns:mc="http://schemas.openxmlformats.org/markup-compatibility/2006">
              <mc:Choice xmlns:v="urn:schemas-microsoft-com:vml" Requires="v">
                <p:oleObj spid="_x0000_s38944" name="Формула" r:id="rId6" imgW="139680" imgH="393480" progId="Equation.3">
                  <p:embed/>
                </p:oleObj>
              </mc:Choice>
              <mc:Fallback>
                <p:oleObj name="Формула" r:id="rId6" imgW="139680" imgH="3934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1934" y="1643050"/>
                        <a:ext cx="500062"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5" name="Object 3"/>
          <p:cNvGraphicFramePr>
            <a:graphicFrameLocks noChangeAspect="1"/>
          </p:cNvGraphicFramePr>
          <p:nvPr/>
        </p:nvGraphicFramePr>
        <p:xfrm>
          <a:off x="5072066" y="1643050"/>
          <a:ext cx="500062" cy="1071563"/>
        </p:xfrm>
        <a:graphic>
          <a:graphicData uri="http://schemas.openxmlformats.org/presentationml/2006/ole">
            <mc:AlternateContent xmlns:mc="http://schemas.openxmlformats.org/markup-compatibility/2006">
              <mc:Choice xmlns:v="urn:schemas-microsoft-com:vml" Requires="v">
                <p:oleObj spid="_x0000_s38945" name="Формула" r:id="rId8" imgW="152280" imgH="393480" progId="Equation.3">
                  <p:embed/>
                </p:oleObj>
              </mc:Choice>
              <mc:Fallback>
                <p:oleObj name="Формула" r:id="rId8" imgW="152280" imgH="39348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2066" y="1643050"/>
                        <a:ext cx="500062"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6" name="Object 4"/>
          <p:cNvGraphicFramePr>
            <a:graphicFrameLocks noChangeAspect="1"/>
          </p:cNvGraphicFramePr>
          <p:nvPr/>
        </p:nvGraphicFramePr>
        <p:xfrm>
          <a:off x="6286512" y="1643050"/>
          <a:ext cx="500063" cy="1071563"/>
        </p:xfrm>
        <a:graphic>
          <a:graphicData uri="http://schemas.openxmlformats.org/presentationml/2006/ole">
            <mc:AlternateContent xmlns:mc="http://schemas.openxmlformats.org/markup-compatibility/2006">
              <mc:Choice xmlns:v="urn:schemas-microsoft-com:vml" Requires="v">
                <p:oleObj spid="_x0000_s38946" name="Формула" r:id="rId10" imgW="152280" imgH="393480" progId="Equation.3">
                  <p:embed/>
                </p:oleObj>
              </mc:Choice>
              <mc:Fallback>
                <p:oleObj name="Формула" r:id="rId10" imgW="152280" imgH="39348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6512" y="1643050"/>
                        <a:ext cx="500063"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7" name="Object 5"/>
          <p:cNvGraphicFramePr>
            <a:graphicFrameLocks noChangeAspect="1"/>
          </p:cNvGraphicFramePr>
          <p:nvPr/>
        </p:nvGraphicFramePr>
        <p:xfrm>
          <a:off x="7286644" y="1643050"/>
          <a:ext cx="500062" cy="1071563"/>
        </p:xfrm>
        <a:graphic>
          <a:graphicData uri="http://schemas.openxmlformats.org/presentationml/2006/ole">
            <mc:AlternateContent xmlns:mc="http://schemas.openxmlformats.org/markup-compatibility/2006">
              <mc:Choice xmlns:v="urn:schemas-microsoft-com:vml" Requires="v">
                <p:oleObj spid="_x0000_s38947" name="Формула" r:id="rId12" imgW="152280" imgH="393480" progId="Equation.3">
                  <p:embed/>
                </p:oleObj>
              </mc:Choice>
              <mc:Fallback>
                <p:oleObj name="Формула" r:id="rId12" imgW="152280" imgH="393480"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86644" y="1643050"/>
                        <a:ext cx="500062"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8913"/>
                                        </p:tgtEl>
                                        <p:attrNameLst>
                                          <p:attrName>style.visibility</p:attrName>
                                        </p:attrNameLst>
                                      </p:cBhvr>
                                      <p:to>
                                        <p:strVal val="visible"/>
                                      </p:to>
                                    </p:set>
                                    <p:anim to="" calcmode="lin" valueType="num">
                                      <p:cBhvr>
                                        <p:cTn id="20" dur="1" fill="hold"/>
                                        <p:tgtEl>
                                          <p:spTgt spid="38913"/>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8914"/>
                                        </p:tgtEl>
                                        <p:attrNameLst>
                                          <p:attrName>style.visibility</p:attrName>
                                        </p:attrNameLst>
                                      </p:cBhvr>
                                      <p:to>
                                        <p:strVal val="visible"/>
                                      </p:to>
                                    </p:set>
                                    <p:anim to="" calcmode="lin" valueType="num">
                                      <p:cBhvr>
                                        <p:cTn id="25" dur="1" fill="hold"/>
                                        <p:tgtEl>
                                          <p:spTgt spid="38914"/>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8915"/>
                                        </p:tgtEl>
                                        <p:attrNameLst>
                                          <p:attrName>style.visibility</p:attrName>
                                        </p:attrNameLst>
                                      </p:cBhvr>
                                      <p:to>
                                        <p:strVal val="visible"/>
                                      </p:to>
                                    </p:set>
                                    <p:anim to="" calcmode="lin" valueType="num">
                                      <p:cBhvr>
                                        <p:cTn id="30" dur="1" fill="hold"/>
                                        <p:tgtEl>
                                          <p:spTgt spid="38915"/>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38916"/>
                                        </p:tgtEl>
                                        <p:attrNameLst>
                                          <p:attrName>style.visibility</p:attrName>
                                        </p:attrNameLst>
                                      </p:cBhvr>
                                      <p:to>
                                        <p:strVal val="visible"/>
                                      </p:to>
                                    </p:set>
                                    <p:anim calcmode="lin" valueType="num">
                                      <p:cBhvr>
                                        <p:cTn id="35" dur="500" fill="hold"/>
                                        <p:tgtEl>
                                          <p:spTgt spid="38916"/>
                                        </p:tgtEl>
                                        <p:attrNameLst>
                                          <p:attrName>ppt_w</p:attrName>
                                        </p:attrNameLst>
                                      </p:cBhvr>
                                      <p:tavLst>
                                        <p:tav tm="0">
                                          <p:val>
                                            <p:strVal val="#ppt_w*0.05"/>
                                          </p:val>
                                        </p:tav>
                                        <p:tav tm="100000">
                                          <p:val>
                                            <p:strVal val="#ppt_w"/>
                                          </p:val>
                                        </p:tav>
                                      </p:tavLst>
                                    </p:anim>
                                    <p:anim calcmode="lin" valueType="num">
                                      <p:cBhvr>
                                        <p:cTn id="36" dur="500" fill="hold"/>
                                        <p:tgtEl>
                                          <p:spTgt spid="38916"/>
                                        </p:tgtEl>
                                        <p:attrNameLst>
                                          <p:attrName>ppt_h</p:attrName>
                                        </p:attrNameLst>
                                      </p:cBhvr>
                                      <p:tavLst>
                                        <p:tav tm="0">
                                          <p:val>
                                            <p:strVal val="#ppt_h"/>
                                          </p:val>
                                        </p:tav>
                                        <p:tav tm="100000">
                                          <p:val>
                                            <p:strVal val="#ppt_h"/>
                                          </p:val>
                                        </p:tav>
                                      </p:tavLst>
                                    </p:anim>
                                    <p:anim calcmode="lin" valueType="num">
                                      <p:cBhvr>
                                        <p:cTn id="37" dur="500" fill="hold"/>
                                        <p:tgtEl>
                                          <p:spTgt spid="38916"/>
                                        </p:tgtEl>
                                        <p:attrNameLst>
                                          <p:attrName>ppt_x</p:attrName>
                                        </p:attrNameLst>
                                      </p:cBhvr>
                                      <p:tavLst>
                                        <p:tav tm="0">
                                          <p:val>
                                            <p:strVal val="#ppt_x-.2"/>
                                          </p:val>
                                        </p:tav>
                                        <p:tav tm="100000">
                                          <p:val>
                                            <p:strVal val="#ppt_x"/>
                                          </p:val>
                                        </p:tav>
                                      </p:tavLst>
                                    </p:anim>
                                    <p:anim calcmode="lin" valueType="num">
                                      <p:cBhvr>
                                        <p:cTn id="38" dur="500" fill="hold"/>
                                        <p:tgtEl>
                                          <p:spTgt spid="38916"/>
                                        </p:tgtEl>
                                        <p:attrNameLst>
                                          <p:attrName>ppt_y</p:attrName>
                                        </p:attrNameLst>
                                      </p:cBhvr>
                                      <p:tavLst>
                                        <p:tav tm="0">
                                          <p:val>
                                            <p:strVal val="#ppt_y"/>
                                          </p:val>
                                        </p:tav>
                                        <p:tav tm="100000">
                                          <p:val>
                                            <p:strVal val="#ppt_y"/>
                                          </p:val>
                                        </p:tav>
                                      </p:tavLst>
                                    </p:anim>
                                    <p:animEffect transition="in" filter="fade">
                                      <p:cBhvr>
                                        <p:cTn id="39" dur="500"/>
                                        <p:tgtEl>
                                          <p:spTgt spid="38916"/>
                                        </p:tgtEl>
                                      </p:cBhvr>
                                    </p:animEffect>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38917"/>
                                        </p:tgtEl>
                                        <p:attrNameLst>
                                          <p:attrName>style.visibility</p:attrName>
                                        </p:attrNameLst>
                                      </p:cBhvr>
                                      <p:to>
                                        <p:strVal val="visible"/>
                                      </p:to>
                                    </p:set>
                                    <p:anim to="" calcmode="lin" valueType="num">
                                      <p:cBhvr>
                                        <p:cTn id="44" dur="1" fill="hold"/>
                                        <p:tgtEl>
                                          <p:spTgt spid="389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285984" y="3143248"/>
            <a:ext cx="6172200" cy="1894362"/>
          </a:xfrm>
        </p:spPr>
        <p:txBody>
          <a:bodyPr/>
          <a:lstStyle/>
          <a:p>
            <a:endParaRPr lang="ru-RU" dirty="0"/>
          </a:p>
        </p:txBody>
      </p:sp>
      <p:sp>
        <p:nvSpPr>
          <p:cNvPr id="5" name="Подзаголовок 4"/>
          <p:cNvSpPr>
            <a:spLocks noGrp="1"/>
          </p:cNvSpPr>
          <p:nvPr>
            <p:ph type="subTitle" idx="1"/>
          </p:nvPr>
        </p:nvSpPr>
        <p:spPr/>
        <p:txBody>
          <a:bodyPr/>
          <a:lstStyle/>
          <a:p>
            <a:endParaRPr lang="ru-RU" dirty="0"/>
          </a:p>
        </p:txBody>
      </p:sp>
      <p:sp>
        <p:nvSpPr>
          <p:cNvPr id="6" name="Блок-схема: перфолента 5"/>
          <p:cNvSpPr/>
          <p:nvPr/>
        </p:nvSpPr>
        <p:spPr>
          <a:xfrm>
            <a:off x="2643174" y="2285992"/>
            <a:ext cx="5286412" cy="3071834"/>
          </a:xfrm>
          <a:prstGeom prst="flowChartPunchedTape">
            <a:avLst/>
          </a:prstGeom>
          <a:ln>
            <a:noFill/>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softRound"/>
          </a:sp3d>
        </p:spPr>
        <p:style>
          <a:lnRef idx="2">
            <a:schemeClr val="accent4"/>
          </a:lnRef>
          <a:fillRef idx="1">
            <a:schemeClr val="lt1"/>
          </a:fillRef>
          <a:effectRef idx="0">
            <a:schemeClr val="accent4"/>
          </a:effectRef>
          <a:fontRef idx="minor">
            <a:schemeClr val="dk1"/>
          </a:fontRef>
        </p:style>
        <p:txBody>
          <a:bodyPr rtlCol="0" anchor="ctr">
            <a:sp3d extrusionH="57150">
              <a:bevelT w="38100" h="38100"/>
            </a:sp3d>
          </a:bodyP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Задачи на проценты.</a:t>
            </a:r>
          </a:p>
          <a:p>
            <a:pPr algn="ctr"/>
            <a:endParaRPr lang="ru-RU" dirty="0"/>
          </a:p>
        </p:txBody>
      </p:sp>
      <p:pic>
        <p:nvPicPr>
          <p:cNvPr id="8" name="Рисунок 7" descr="аним_солнце.gif"/>
          <p:cNvPicPr>
            <a:picLocks noChangeAspect="1"/>
          </p:cNvPicPr>
          <p:nvPr/>
        </p:nvPicPr>
        <p:blipFill>
          <a:blip r:embed="rId2">
            <a:duotone>
              <a:schemeClr val="bg2">
                <a:shade val="45000"/>
                <a:satMod val="135000"/>
              </a:schemeClr>
              <a:prstClr val="white"/>
            </a:duotone>
          </a:blip>
          <a:stretch>
            <a:fillRect/>
          </a:stretch>
        </p:blipFill>
        <p:spPr>
          <a:xfrm>
            <a:off x="2143108" y="428604"/>
            <a:ext cx="1785950" cy="1785950"/>
          </a:xfrm>
          <a:prstGeom prst="rect">
            <a:avLst/>
          </a:prstGeom>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7" name="7-конечная звезда 6"/>
          <p:cNvSpPr/>
          <p:nvPr/>
        </p:nvSpPr>
        <p:spPr>
          <a:xfrm>
            <a:off x="2428860" y="1428736"/>
            <a:ext cx="5357850" cy="4143404"/>
          </a:xfrm>
          <a:prstGeom prst="star7">
            <a:avLst/>
          </a:prstGeom>
          <a:ln>
            <a:noFill/>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angle"/>
          </a:sp3d>
        </p:spPr>
        <p:style>
          <a:lnRef idx="2">
            <a:schemeClr val="dk1"/>
          </a:lnRef>
          <a:fillRef idx="1">
            <a:schemeClr val="lt1"/>
          </a:fillRef>
          <a:effectRef idx="0">
            <a:schemeClr val="dk1"/>
          </a:effectRef>
          <a:fontRef idx="minor">
            <a:schemeClr val="dk1"/>
          </a:fontRef>
        </p:style>
        <p:txBody>
          <a:bodyPr rtlCol="0" anchor="ct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Задачи на процентные изменения</a:t>
            </a:r>
            <a:endParaRPr lang="ru-RU" sz="2400" dirty="0">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8" name="Рисунок 7" descr="Рисунок206.gif"/>
          <p:cNvPicPr>
            <a:picLocks noChangeAspect="1"/>
          </p:cNvPicPr>
          <p:nvPr/>
        </p:nvPicPr>
        <p:blipFill>
          <a:blip r:embed="rId2">
            <a:duotone>
              <a:schemeClr val="bg2">
                <a:shade val="45000"/>
                <a:satMod val="135000"/>
              </a:schemeClr>
              <a:prstClr val="white"/>
            </a:duotone>
          </a:blip>
          <a:stretch>
            <a:fillRect/>
          </a:stretch>
        </p:blipFill>
        <p:spPr>
          <a:xfrm>
            <a:off x="7072330" y="5214950"/>
            <a:ext cx="1690696" cy="1123956"/>
          </a:xfrm>
          <a:prstGeom prst="rect">
            <a:avLst/>
          </a:prstGeom>
          <a:ln w="88900" cap="sq" cmpd="thickThin">
            <a:solidFill>
              <a:schemeClr val="bg2">
                <a:lumMod val="50000"/>
              </a:schemeClr>
            </a:solidFill>
            <a:prstDash val="solid"/>
            <a:miter lim="800000"/>
          </a:ln>
          <a:effectLst>
            <a:innerShdw blurRad="76200">
              <a:srgbClr val="000000"/>
            </a:inn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a:buBlip>
                <a:blip r:embed="rId2"/>
              </a:buBlip>
            </a:pPr>
            <a:r>
              <a:rPr lang="ru-RU" dirty="0" smtClean="0">
                <a:solidFill>
                  <a:schemeClr val="tx2"/>
                </a:solidFill>
              </a:rPr>
              <a:t>Если Эндрю вносит на накопительный вклад 800 долла­ров, по которому выплачивается </a:t>
            </a:r>
            <a:r>
              <a:rPr lang="ru-RU" dirty="0" smtClean="0">
                <a:solidFill>
                  <a:schemeClr val="tx1">
                    <a:lumMod val="50000"/>
                  </a:schemeClr>
                </a:solidFill>
              </a:rPr>
              <a:t>3% </a:t>
            </a:r>
            <a:r>
              <a:rPr lang="ru-RU" dirty="0" smtClean="0">
                <a:solidFill>
                  <a:schemeClr val="tx2"/>
                </a:solidFill>
              </a:rPr>
              <a:t>годовых, сколько будет на вкладе через год? </a:t>
            </a:r>
            <a:r>
              <a:rPr lang="en-US" dirty="0" smtClean="0">
                <a:solidFill>
                  <a:schemeClr val="tx2"/>
                </a:solidFill>
              </a:rPr>
              <a:t> </a:t>
            </a:r>
            <a:endParaRPr lang="ru-RU" dirty="0" smtClean="0">
              <a:solidFill>
                <a:schemeClr val="tx2"/>
              </a:solidFill>
            </a:endParaRPr>
          </a:p>
          <a:p>
            <a:pPr>
              <a:buBlip>
                <a:blip r:embed="rId2"/>
              </a:buBlip>
            </a:pPr>
            <a:r>
              <a:rPr lang="ru-RU" dirty="0" smtClean="0">
                <a:solidFill>
                  <a:srgbClr val="0082DA"/>
                </a:solidFill>
              </a:rPr>
              <a:t>Решение:</a:t>
            </a:r>
          </a:p>
          <a:p>
            <a:pPr>
              <a:buBlip>
                <a:blip r:embed="rId2"/>
              </a:buBlip>
            </a:pPr>
            <a:r>
              <a:rPr lang="ru-RU" dirty="0" smtClean="0">
                <a:solidFill>
                  <a:schemeClr val="tx2"/>
                </a:solidFill>
              </a:rPr>
              <a:t>Переведите: сколько составляют </a:t>
            </a:r>
            <a:r>
              <a:rPr lang="ru-RU" dirty="0" smtClean="0">
                <a:solidFill>
                  <a:schemeClr val="tx1">
                    <a:lumMod val="50000"/>
                  </a:schemeClr>
                </a:solidFill>
              </a:rPr>
              <a:t>3%</a:t>
            </a:r>
            <a:r>
              <a:rPr lang="ru-RU" dirty="0" smtClean="0">
                <a:solidFill>
                  <a:schemeClr val="tx2"/>
                </a:solidFill>
              </a:rPr>
              <a:t> от 800 долларов?</a:t>
            </a:r>
          </a:p>
          <a:p>
            <a:pPr>
              <a:buBlip>
                <a:blip r:embed="rId2"/>
              </a:buBlip>
            </a:pPr>
            <a:r>
              <a:rPr lang="ru-RU" i="1" dirty="0" err="1" smtClean="0">
                <a:solidFill>
                  <a:schemeClr val="tx2"/>
                </a:solidFill>
              </a:rPr>
              <a:t>х</a:t>
            </a:r>
            <a:r>
              <a:rPr lang="ru-RU" i="1" dirty="0" smtClean="0">
                <a:solidFill>
                  <a:schemeClr val="tx2"/>
                </a:solidFill>
              </a:rPr>
              <a:t> </a:t>
            </a:r>
            <a:r>
              <a:rPr lang="ru-RU" dirty="0" smtClean="0">
                <a:solidFill>
                  <a:schemeClr val="tx2"/>
                </a:solidFill>
              </a:rPr>
              <a:t>= 3*8 или 24</a:t>
            </a:r>
          </a:p>
          <a:p>
            <a:pPr>
              <a:buBlip>
                <a:blip r:embed="rId2"/>
              </a:buBlip>
            </a:pPr>
            <a:r>
              <a:rPr lang="ru-RU" dirty="0" smtClean="0">
                <a:solidFill>
                  <a:schemeClr val="tx2"/>
                </a:solidFill>
              </a:rPr>
              <a:t>Значит, на вклад Эндрю «набегает» 24 доллара в год и через год общая сумма его вклада будет 824 доллара. </a:t>
            </a:r>
          </a:p>
          <a:p>
            <a:pPr>
              <a:buBlip>
                <a:blip r:embed="rId2"/>
              </a:buBlip>
            </a:pPr>
            <a:r>
              <a:rPr lang="ru-RU" dirty="0" smtClean="0">
                <a:solidFill>
                  <a:srgbClr val="0082DA"/>
                </a:solidFill>
              </a:rPr>
              <a:t>Ответ:</a:t>
            </a:r>
            <a:r>
              <a:rPr lang="ru-RU" dirty="0" smtClean="0">
                <a:solidFill>
                  <a:schemeClr val="tx2"/>
                </a:solidFill>
              </a:rPr>
              <a:t> 824 долларов через год общая сумма на его счете.</a:t>
            </a:r>
          </a:p>
        </p:txBody>
      </p:sp>
      <p:sp>
        <p:nvSpPr>
          <p:cNvPr id="2" name="Заголовок 1"/>
          <p:cNvSpPr>
            <a:spLocks noGrp="1"/>
          </p:cNvSpPr>
          <p:nvPr>
            <p:ph type="title"/>
          </p:nvPr>
        </p:nvSpPr>
        <p:spPr/>
        <p:txBody>
          <a:bodyPr>
            <a:normAutofit fontScale="90000"/>
            <a:scene3d>
              <a:camera prst="orthographicFront"/>
              <a:lightRig rig="threePt" dir="t"/>
            </a:scene3d>
            <a:sp3d extrusionH="57150">
              <a:bevelT w="38100" h="38100"/>
            </a:sp3d>
          </a:bodyPr>
          <a:lstStyle/>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№1</a:t>
            </a:r>
            <a:endParaRPr lang="ru-RU" sz="6000" dirty="0" smtClean="0">
              <a:solidFill>
                <a:schemeClr val="tx1">
                  <a:lumMod val="50000"/>
                </a:schemeClr>
              </a:soli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Рисунок261.gif"/>
          <p:cNvPicPr>
            <a:picLocks noChangeAspect="1"/>
          </p:cNvPicPr>
          <p:nvPr/>
        </p:nvPicPr>
        <p:blipFill>
          <a:blip r:embed="rId3"/>
          <a:stretch>
            <a:fillRect/>
          </a:stretch>
        </p:blipFill>
        <p:spPr>
          <a:xfrm>
            <a:off x="7358082" y="3071810"/>
            <a:ext cx="946553" cy="1285882"/>
          </a:xfrm>
          <a:prstGeom prst="rect">
            <a:avLst/>
          </a:prstGeom>
          <a:ln w="88900" cap="sq" cmpd="thickThin">
            <a:solidFill>
              <a:schemeClr val="bg2">
                <a:lumMod val="50000"/>
              </a:schemeClr>
            </a:solidFill>
            <a:prstDash val="solid"/>
            <a:miter lim="800000"/>
          </a:ln>
          <a:effectLst>
            <a:innerShdw blurRad="76200">
              <a:srgbClr val="000000"/>
            </a:innerShdw>
          </a:effec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to="" calcmode="lin" valueType="num">
                                      <p:cBhvr>
                                        <p:cTn id="4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pPr>
              <a:buBlip>
                <a:blip r:embed="rId2"/>
              </a:buBlip>
            </a:pPr>
            <a:r>
              <a:rPr lang="ru-RU" dirty="0" smtClean="0">
                <a:solidFill>
                  <a:schemeClr val="tx2"/>
                </a:solidFill>
              </a:rPr>
              <a:t>Цена на товар была повышена на </a:t>
            </a:r>
            <a:r>
              <a:rPr lang="ru-RU" dirty="0" smtClean="0">
                <a:solidFill>
                  <a:schemeClr val="tx1">
                    <a:lumMod val="50000"/>
                  </a:schemeClr>
                </a:solidFill>
              </a:rPr>
              <a:t>16%</a:t>
            </a:r>
            <a:r>
              <a:rPr lang="ru-RU" dirty="0" smtClean="0">
                <a:solidFill>
                  <a:schemeClr val="tx2"/>
                </a:solidFill>
              </a:rPr>
              <a:t> и составила 348 рублей. Сколько рублей стоил товар до повышения цены?</a:t>
            </a:r>
          </a:p>
          <a:p>
            <a:pPr>
              <a:buBlip>
                <a:blip r:embed="rId2"/>
              </a:buBlip>
            </a:pPr>
            <a:r>
              <a:rPr lang="ru-RU" dirty="0" smtClean="0"/>
              <a:t> </a:t>
            </a:r>
            <a:r>
              <a:rPr lang="ru-RU" dirty="0" smtClean="0">
                <a:solidFill>
                  <a:srgbClr val="0082DA"/>
                </a:solidFill>
              </a:rPr>
              <a:t>Решение:</a:t>
            </a:r>
          </a:p>
          <a:p>
            <a:pPr>
              <a:buBlip>
                <a:blip r:embed="rId2"/>
              </a:buBlip>
            </a:pPr>
            <a:r>
              <a:rPr lang="ru-RU" dirty="0" smtClean="0">
                <a:solidFill>
                  <a:schemeClr val="tx2"/>
                </a:solidFill>
              </a:rPr>
              <a:t>Пусть Х рублей стоил товар до повышения цены, что равно </a:t>
            </a:r>
            <a:r>
              <a:rPr lang="ru-RU" dirty="0" smtClean="0">
                <a:solidFill>
                  <a:schemeClr val="tx1">
                    <a:lumMod val="50000"/>
                  </a:schemeClr>
                </a:solidFill>
              </a:rPr>
              <a:t>100%</a:t>
            </a:r>
            <a:r>
              <a:rPr lang="ru-RU" dirty="0" smtClean="0">
                <a:solidFill>
                  <a:schemeClr val="tx2"/>
                </a:solidFill>
              </a:rPr>
              <a:t>, когда цену повысили на </a:t>
            </a:r>
            <a:r>
              <a:rPr lang="ru-RU" dirty="0" smtClean="0">
                <a:solidFill>
                  <a:schemeClr val="tx1">
                    <a:lumMod val="50000"/>
                  </a:schemeClr>
                </a:solidFill>
              </a:rPr>
              <a:t>16%</a:t>
            </a:r>
            <a:r>
              <a:rPr lang="ru-RU" dirty="0" smtClean="0">
                <a:solidFill>
                  <a:schemeClr val="tx2"/>
                </a:solidFill>
              </a:rPr>
              <a:t>, что составило </a:t>
            </a:r>
            <a:r>
              <a:rPr lang="ru-RU" dirty="0" smtClean="0">
                <a:solidFill>
                  <a:schemeClr val="tx1">
                    <a:lumMod val="50000"/>
                  </a:schemeClr>
                </a:solidFill>
              </a:rPr>
              <a:t>116%</a:t>
            </a:r>
            <a:r>
              <a:rPr lang="ru-RU" dirty="0" smtClean="0">
                <a:solidFill>
                  <a:schemeClr val="tx2"/>
                </a:solidFill>
              </a:rPr>
              <a:t>, товар стал стоить 348 рублей.</a:t>
            </a:r>
          </a:p>
          <a:p>
            <a:pPr>
              <a:buBlip>
                <a:blip r:embed="rId2"/>
              </a:buBlip>
            </a:pPr>
            <a:r>
              <a:rPr lang="ru-RU" dirty="0" smtClean="0">
                <a:solidFill>
                  <a:schemeClr val="tx2"/>
                </a:solidFill>
              </a:rPr>
              <a:t>Х – </a:t>
            </a:r>
            <a:r>
              <a:rPr lang="ru-RU" dirty="0" smtClean="0">
                <a:solidFill>
                  <a:schemeClr val="tx1">
                    <a:lumMod val="50000"/>
                  </a:schemeClr>
                </a:solidFill>
              </a:rPr>
              <a:t>100%</a:t>
            </a:r>
          </a:p>
          <a:p>
            <a:pPr>
              <a:buBlip>
                <a:blip r:embed="rId2"/>
              </a:buBlip>
            </a:pPr>
            <a:r>
              <a:rPr lang="ru-RU" dirty="0" smtClean="0">
                <a:solidFill>
                  <a:schemeClr val="tx2"/>
                </a:solidFill>
              </a:rPr>
              <a:t>348 – </a:t>
            </a:r>
            <a:r>
              <a:rPr lang="ru-RU" dirty="0" smtClean="0">
                <a:solidFill>
                  <a:schemeClr val="tx1">
                    <a:lumMod val="50000"/>
                  </a:schemeClr>
                </a:solidFill>
              </a:rPr>
              <a:t>116%</a:t>
            </a:r>
          </a:p>
          <a:p>
            <a:pPr>
              <a:buBlip>
                <a:blip r:embed="rId2"/>
              </a:buBlip>
            </a:pPr>
            <a:r>
              <a:rPr lang="ru-RU" dirty="0" smtClean="0">
                <a:solidFill>
                  <a:schemeClr val="tx2"/>
                </a:solidFill>
              </a:rPr>
              <a:t>Х = 348 * 100 : 116</a:t>
            </a:r>
          </a:p>
          <a:p>
            <a:pPr>
              <a:buBlip>
                <a:blip r:embed="rId2"/>
              </a:buBlip>
            </a:pPr>
            <a:r>
              <a:rPr lang="ru-RU" dirty="0" smtClean="0">
                <a:solidFill>
                  <a:schemeClr val="tx2"/>
                </a:solidFill>
              </a:rPr>
              <a:t>Х = 300</a:t>
            </a:r>
          </a:p>
          <a:p>
            <a:pPr>
              <a:buBlip>
                <a:blip r:embed="rId2"/>
              </a:buBlip>
            </a:pPr>
            <a:r>
              <a:rPr lang="ru-RU" dirty="0" smtClean="0">
                <a:solidFill>
                  <a:srgbClr val="0082DA"/>
                </a:solidFill>
              </a:rPr>
              <a:t>Ответ:</a:t>
            </a:r>
            <a:r>
              <a:rPr lang="ru-RU" dirty="0" smtClean="0"/>
              <a:t> </a:t>
            </a:r>
            <a:r>
              <a:rPr lang="ru-RU" dirty="0" smtClean="0">
                <a:solidFill>
                  <a:schemeClr val="tx2"/>
                </a:solidFill>
              </a:rPr>
              <a:t>300 рублей товар стоил до повышения цены.</a:t>
            </a:r>
          </a:p>
          <a:p>
            <a:endParaRPr lang="ru-RU" dirty="0"/>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3571868" y="357166"/>
            <a:ext cx="1342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№2</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Рисунок250.gif"/>
          <p:cNvPicPr>
            <a:picLocks noChangeAspect="1"/>
          </p:cNvPicPr>
          <p:nvPr/>
        </p:nvPicPr>
        <p:blipFill>
          <a:blip r:embed="rId3"/>
          <a:stretch>
            <a:fillRect/>
          </a:stretch>
        </p:blipFill>
        <p:spPr>
          <a:xfrm>
            <a:off x="4857752" y="4071942"/>
            <a:ext cx="1857388" cy="171451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to="" calcmode="lin" valueType="num">
                                      <p:cBhvr>
                                        <p:cTn id="18" dur="1" fill="hold"/>
                                        <p:tgtEl>
                                          <p:spTgt spid="3">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to="" calcmode="lin" valueType="num">
                                      <p:cBhvr>
                                        <p:cTn id="21" dur="1" fill="hold"/>
                                        <p:tgtEl>
                                          <p:spTgt spid="3">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to="" calcmode="lin" valueType="num">
                                      <p:cBhvr>
                                        <p:cTn id="24" dur="1" fill="hold"/>
                                        <p:tgtEl>
                                          <p:spTgt spid="3">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to="" calcmode="lin" valueType="num">
                                      <p:cBhvr>
                                        <p:cTn id="30" dur="1" fill="hold"/>
                                        <p:tgtEl>
                                          <p:spTgt spid="3">
                                            <p:txEl>
                                              <p:pRg st="6" end="6"/>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to="" calcmode="lin" valueType="num">
                                      <p:cBhvr>
                                        <p:cTn id="33" dur="1" fill="hold"/>
                                        <p:tgtEl>
                                          <p:spTgt spid="3">
                                            <p:txEl>
                                              <p:pRg st="7" end="7"/>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to="" calcmode="lin" valueType="num">
                                      <p:cBhvr>
                                        <p:cTn id="38"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buBlip>
                <a:blip r:embed="rId2"/>
              </a:buBlip>
            </a:pPr>
            <a:r>
              <a:rPr lang="ru-RU" dirty="0" smtClean="0">
                <a:solidFill>
                  <a:schemeClr val="tx2"/>
                </a:solidFill>
              </a:rPr>
              <a:t>Стоимость покупки с учетом 3-процентной скидки по дисконтной карте составила 1746 рублей. Сколько рублей пришлось бы заплатить за покупку при отсутствии дисконтной карты?</a:t>
            </a:r>
          </a:p>
          <a:p>
            <a:pPr>
              <a:buBlip>
                <a:blip r:embed="rId2"/>
              </a:buBlip>
            </a:pPr>
            <a:r>
              <a:rPr lang="ru-RU" dirty="0" smtClean="0">
                <a:solidFill>
                  <a:srgbClr val="0082DA"/>
                </a:solidFill>
              </a:rPr>
              <a:t>Решение:</a:t>
            </a:r>
          </a:p>
          <a:p>
            <a:pPr>
              <a:buBlip>
                <a:blip r:embed="rId2"/>
              </a:buBlip>
            </a:pPr>
            <a:r>
              <a:rPr lang="ru-RU" dirty="0" smtClean="0">
                <a:solidFill>
                  <a:schemeClr val="tx2"/>
                </a:solidFill>
              </a:rPr>
              <a:t>1746 – </a:t>
            </a:r>
            <a:r>
              <a:rPr lang="ru-RU" dirty="0" smtClean="0">
                <a:solidFill>
                  <a:schemeClr val="tx1">
                    <a:lumMod val="50000"/>
                  </a:schemeClr>
                </a:solidFill>
              </a:rPr>
              <a:t>97%</a:t>
            </a:r>
          </a:p>
          <a:p>
            <a:pPr>
              <a:buBlip>
                <a:blip r:embed="rId2"/>
              </a:buBlip>
            </a:pPr>
            <a:r>
              <a:rPr lang="ru-RU" dirty="0" smtClean="0">
                <a:solidFill>
                  <a:schemeClr val="tx2"/>
                </a:solidFill>
              </a:rPr>
              <a:t>Х – 35</a:t>
            </a:r>
          </a:p>
          <a:p>
            <a:pPr lvl="0">
              <a:buBlip>
                <a:blip r:embed="rId2"/>
              </a:buBlip>
            </a:pPr>
            <a:r>
              <a:rPr lang="ru-RU" dirty="0" smtClean="0">
                <a:solidFill>
                  <a:schemeClr val="tx2"/>
                </a:solidFill>
              </a:rPr>
              <a:t>1746 * </a:t>
            </a:r>
            <a:r>
              <a:rPr lang="ru-RU" dirty="0" smtClean="0">
                <a:solidFill>
                  <a:schemeClr val="tx1">
                    <a:lumMod val="50000"/>
                  </a:schemeClr>
                </a:solidFill>
              </a:rPr>
              <a:t>3%</a:t>
            </a:r>
            <a:r>
              <a:rPr lang="ru-RU" dirty="0" smtClean="0">
                <a:solidFill>
                  <a:schemeClr val="tx2"/>
                </a:solidFill>
              </a:rPr>
              <a:t> : </a:t>
            </a:r>
            <a:r>
              <a:rPr lang="ru-RU" dirty="0" smtClean="0">
                <a:solidFill>
                  <a:schemeClr val="tx1">
                    <a:lumMod val="50000"/>
                  </a:schemeClr>
                </a:solidFill>
              </a:rPr>
              <a:t>97%</a:t>
            </a:r>
            <a:r>
              <a:rPr lang="ru-RU" dirty="0" smtClean="0">
                <a:solidFill>
                  <a:schemeClr val="tx2"/>
                </a:solidFill>
              </a:rPr>
              <a:t> = 54 рубля </a:t>
            </a:r>
            <a:r>
              <a:rPr lang="ru-RU" dirty="0" smtClean="0">
                <a:solidFill>
                  <a:schemeClr val="tx1">
                    <a:lumMod val="50000"/>
                  </a:schemeClr>
                </a:solidFill>
              </a:rPr>
              <a:t>3%</a:t>
            </a:r>
            <a:r>
              <a:rPr lang="ru-RU" dirty="0" smtClean="0">
                <a:solidFill>
                  <a:schemeClr val="tx2"/>
                </a:solidFill>
              </a:rPr>
              <a:t> скидка</a:t>
            </a:r>
          </a:p>
          <a:p>
            <a:pPr lvl="0">
              <a:buBlip>
                <a:blip r:embed="rId2"/>
              </a:buBlip>
            </a:pPr>
            <a:r>
              <a:rPr lang="ru-RU" dirty="0" smtClean="0">
                <a:solidFill>
                  <a:schemeClr val="tx2"/>
                </a:solidFill>
              </a:rPr>
              <a:t>1746 + 54 = 1800 рублей стоимость товара без </a:t>
            </a:r>
            <a:r>
              <a:rPr lang="ru-RU" dirty="0" smtClean="0">
                <a:solidFill>
                  <a:schemeClr val="tx1">
                    <a:lumMod val="50000"/>
                  </a:schemeClr>
                </a:solidFill>
              </a:rPr>
              <a:t>3%</a:t>
            </a:r>
            <a:r>
              <a:rPr lang="ru-RU" dirty="0" smtClean="0">
                <a:solidFill>
                  <a:schemeClr val="tx2"/>
                </a:solidFill>
              </a:rPr>
              <a:t> скидки</a:t>
            </a:r>
          </a:p>
          <a:p>
            <a:pPr>
              <a:buBlip>
                <a:blip r:embed="rId2"/>
              </a:buBlip>
            </a:pPr>
            <a:r>
              <a:rPr lang="ru-RU" dirty="0" smtClean="0">
                <a:solidFill>
                  <a:srgbClr val="0082DA"/>
                </a:solidFill>
              </a:rPr>
              <a:t>Ответ:  </a:t>
            </a:r>
            <a:r>
              <a:rPr lang="ru-RU" dirty="0" smtClean="0">
                <a:solidFill>
                  <a:schemeClr val="tx2"/>
                </a:solidFill>
              </a:rPr>
              <a:t>1800 рублей стоимость товара без </a:t>
            </a:r>
            <a:r>
              <a:rPr lang="ru-RU" dirty="0" smtClean="0">
                <a:solidFill>
                  <a:schemeClr val="tx1">
                    <a:lumMod val="50000"/>
                  </a:schemeClr>
                </a:solidFill>
              </a:rPr>
              <a:t>3%</a:t>
            </a:r>
            <a:r>
              <a:rPr lang="ru-RU" dirty="0" smtClean="0">
                <a:solidFill>
                  <a:schemeClr val="tx2"/>
                </a:solidFill>
              </a:rPr>
              <a:t> скидки.</a:t>
            </a:r>
          </a:p>
          <a:p>
            <a:pPr>
              <a:buBlip>
                <a:blip r:embed="rId2"/>
              </a:buBlip>
            </a:pPr>
            <a:endParaRPr lang="ru-RU" dirty="0"/>
          </a:p>
        </p:txBody>
      </p:sp>
      <p:sp>
        <p:nvSpPr>
          <p:cNvPr id="2" name="Заголовок 1"/>
          <p:cNvSpPr>
            <a:spLocks noGrp="1"/>
          </p:cNvSpPr>
          <p:nvPr>
            <p:ph type="title"/>
          </p:nvPr>
        </p:nvSpPr>
        <p:spPr>
          <a:xfrm>
            <a:off x="785786" y="214290"/>
            <a:ext cx="7467600" cy="1143000"/>
          </a:xfrm>
        </p:spPr>
        <p:txBody>
          <a:bodyPr>
            <a:normAutofit fontScale="90000"/>
            <a:scene3d>
              <a:camera prst="orthographicFront"/>
              <a:lightRig rig="threePt" dir="t"/>
            </a:scene3d>
            <a:sp3d extrusionH="57150">
              <a:bevelT w="38100" h="38100"/>
            </a:sp3d>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№3</a:t>
            </a:r>
            <a:endParaRPr lang="ru-RU" sz="5400" dirty="0">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Рисунок245.gif"/>
          <p:cNvPicPr>
            <a:picLocks noChangeAspect="1"/>
          </p:cNvPicPr>
          <p:nvPr/>
        </p:nvPicPr>
        <p:blipFill>
          <a:blip r:embed="rId3"/>
          <a:stretch>
            <a:fillRect/>
          </a:stretch>
        </p:blipFill>
        <p:spPr>
          <a:xfrm>
            <a:off x="7143768" y="214290"/>
            <a:ext cx="1681168" cy="171451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to="" calcmode="lin" valueType="num">
                                      <p:cBhvr>
                                        <p:cTn id="42" dur="1" fill="hold"/>
                                        <p:tgtEl>
                                          <p:spTgt spid="3">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to="" calcmode="lin" valueType="num">
                                      <p:cBhvr>
                                        <p:cTn id="4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pPr>
              <a:buBlip>
                <a:blip r:embed="rId2"/>
              </a:buBlip>
            </a:pPr>
            <a:r>
              <a:rPr lang="ru-RU" dirty="0" smtClean="0">
                <a:solidFill>
                  <a:schemeClr val="tx2"/>
                </a:solidFill>
              </a:rPr>
              <a:t>Шариковая ручка стоит 40 рублей. Какое наибольшее число таких ручек можно будет купить на 300 рублей после повышения цены на ручки на </a:t>
            </a:r>
            <a:r>
              <a:rPr lang="ru-RU" dirty="0" smtClean="0">
                <a:solidFill>
                  <a:schemeClr val="tx1">
                    <a:lumMod val="50000"/>
                  </a:schemeClr>
                </a:solidFill>
              </a:rPr>
              <a:t>10%</a:t>
            </a:r>
            <a:r>
              <a:rPr lang="ru-RU" dirty="0" smtClean="0">
                <a:solidFill>
                  <a:schemeClr val="tx2"/>
                </a:solidFill>
              </a:rPr>
              <a:t>?</a:t>
            </a:r>
          </a:p>
          <a:p>
            <a:pPr lvl="0">
              <a:buBlip>
                <a:blip r:embed="rId2"/>
              </a:buBlip>
            </a:pPr>
            <a:r>
              <a:rPr lang="ru-RU" dirty="0" smtClean="0">
                <a:solidFill>
                  <a:srgbClr val="0082DA"/>
                </a:solidFill>
              </a:rPr>
              <a:t>Решение:</a:t>
            </a:r>
          </a:p>
          <a:p>
            <a:pPr lvl="0">
              <a:buBlip>
                <a:blip r:embed="rId2"/>
              </a:buBlip>
            </a:pPr>
            <a:r>
              <a:rPr lang="ru-RU" dirty="0" smtClean="0">
                <a:solidFill>
                  <a:schemeClr val="tx2"/>
                </a:solidFill>
              </a:rPr>
              <a:t>40 * </a:t>
            </a:r>
            <a:r>
              <a:rPr lang="ru-RU" dirty="0" smtClean="0">
                <a:solidFill>
                  <a:schemeClr val="tx1">
                    <a:lumMod val="50000"/>
                  </a:schemeClr>
                </a:solidFill>
              </a:rPr>
              <a:t>10% </a:t>
            </a:r>
            <a:r>
              <a:rPr lang="ru-RU" dirty="0" smtClean="0">
                <a:solidFill>
                  <a:schemeClr val="tx2"/>
                </a:solidFill>
              </a:rPr>
              <a:t>: </a:t>
            </a:r>
            <a:r>
              <a:rPr lang="ru-RU" dirty="0" smtClean="0">
                <a:solidFill>
                  <a:schemeClr val="tx1">
                    <a:lumMod val="50000"/>
                  </a:schemeClr>
                </a:solidFill>
              </a:rPr>
              <a:t>100% </a:t>
            </a:r>
            <a:r>
              <a:rPr lang="ru-RU" dirty="0" smtClean="0">
                <a:solidFill>
                  <a:schemeClr val="tx2"/>
                </a:solidFill>
              </a:rPr>
              <a:t>= 4 рубля повысили цену ручки</a:t>
            </a:r>
          </a:p>
          <a:p>
            <a:pPr lvl="0">
              <a:buBlip>
                <a:blip r:embed="rId2"/>
              </a:buBlip>
            </a:pPr>
            <a:r>
              <a:rPr lang="ru-RU" dirty="0" smtClean="0">
                <a:solidFill>
                  <a:schemeClr val="tx2"/>
                </a:solidFill>
              </a:rPr>
              <a:t>40 + 4 = 44 рубля стоит ручка после повышения цены</a:t>
            </a:r>
          </a:p>
          <a:p>
            <a:pPr lvl="0">
              <a:buBlip>
                <a:blip r:embed="rId2"/>
              </a:buBlip>
            </a:pPr>
            <a:r>
              <a:rPr lang="ru-RU" dirty="0" smtClean="0">
                <a:solidFill>
                  <a:schemeClr val="tx2"/>
                </a:solidFill>
              </a:rPr>
              <a:t>300 : 44 = 6 ручек можно купить на 300 рублей</a:t>
            </a:r>
          </a:p>
          <a:p>
            <a:pPr>
              <a:buBlip>
                <a:blip r:embed="rId2"/>
              </a:buBlip>
            </a:pPr>
            <a:r>
              <a:rPr lang="ru-RU" dirty="0" smtClean="0">
                <a:solidFill>
                  <a:srgbClr val="0082DA"/>
                </a:solidFill>
              </a:rPr>
              <a:t>Ответ: </a:t>
            </a:r>
            <a:r>
              <a:rPr lang="ru-RU" dirty="0" smtClean="0">
                <a:solidFill>
                  <a:schemeClr val="tx2"/>
                </a:solidFill>
              </a:rPr>
              <a:t>6 ручек можно купить на 300 рублей.</a:t>
            </a:r>
          </a:p>
          <a:p>
            <a:endParaRPr lang="ru-RU" dirty="0">
              <a:solidFill>
                <a:schemeClr val="tx2"/>
              </a:solidFill>
            </a:endParaRPr>
          </a:p>
        </p:txBody>
      </p:sp>
      <p:sp>
        <p:nvSpPr>
          <p:cNvPr id="2" name="Заголовок 1"/>
          <p:cNvSpPr>
            <a:spLocks noGrp="1"/>
          </p:cNvSpPr>
          <p:nvPr>
            <p:ph type="title"/>
          </p:nvPr>
        </p:nvSpPr>
        <p:spPr>
          <a:xfrm>
            <a:off x="571472" y="285728"/>
            <a:ext cx="7467600" cy="1143000"/>
          </a:xfrm>
        </p:spPr>
        <p:txBody>
          <a:bodyPr>
            <a:noAutofit/>
            <a:scene3d>
              <a:camera prst="orthographicFront"/>
              <a:lightRig rig="threePt" dir="t"/>
            </a:scene3d>
            <a:sp3d extrusionH="57150">
              <a:bevelT w="38100" h="38100"/>
            </a:sp3d>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№4</a:t>
            </a:r>
            <a:endParaRPr lang="ru-RU" sz="5400" dirty="0">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Рисунок238.gif"/>
          <p:cNvPicPr>
            <a:picLocks noChangeAspect="1"/>
          </p:cNvPicPr>
          <p:nvPr/>
        </p:nvPicPr>
        <p:blipFill>
          <a:blip r:embed="rId3"/>
          <a:stretch>
            <a:fillRect/>
          </a:stretch>
        </p:blipFill>
        <p:spPr>
          <a:xfrm>
            <a:off x="7000892" y="500042"/>
            <a:ext cx="1614496" cy="1378230"/>
          </a:xfrm>
          <a:prstGeom prst="rect">
            <a:avLst/>
          </a:prstGeom>
          <a:ln w="88900" cap="sq" cmpd="thickThin">
            <a:solidFill>
              <a:schemeClr val="bg2">
                <a:lumMod val="50000"/>
              </a:schemeClr>
            </a:solidFill>
            <a:prstDash val="solid"/>
            <a:miter lim="800000"/>
          </a:ln>
          <a:effectLst>
            <a:innerShdw blurRad="76200">
              <a:srgbClr val="000000"/>
            </a:inn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to="" calcmode="lin" valueType="num">
                                      <p:cBhvr>
                                        <p:cTn id="4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428860" y="2214554"/>
            <a:ext cx="6172200" cy="2571768"/>
          </a:xfr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a:noAutofit/>
            <a:sp3d extrusionH="57150">
              <a:bevelT w="38100" h="38100"/>
            </a:sp3d>
          </a:bodyPr>
          <a:lstStyle/>
          <a:p>
            <a:pPr algn="ctr"/>
            <a:r>
              <a:rPr lang="ru-RU"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Зарождение и распространение понятия о процентах.</a:t>
            </a:r>
            <a:br>
              <a:rPr lang="ru-RU"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br>
            <a:endParaRPr lang="ru-RU" sz="3200" dirty="0">
              <a:effectLst>
                <a:outerShdw blurRad="50800" dist="38100" dir="5400000" algn="t" rotWithShape="0">
                  <a:prstClr val="black">
                    <a:alpha val="40000"/>
                  </a:prstClr>
                </a:outerShdw>
                <a:reflection blurRad="6350" stA="55000" endA="300" endPos="45500" dir="5400000" sy="-100000" algn="bl" rotWithShape="0"/>
              </a:effectLst>
            </a:endParaRPr>
          </a:p>
        </p:txBody>
      </p:sp>
      <p:sp>
        <p:nvSpPr>
          <p:cNvPr id="5" name="Подзаголовок 4"/>
          <p:cNvSpPr>
            <a:spLocks noGrp="1"/>
          </p:cNvSpPr>
          <p:nvPr>
            <p:ph type="subTitle" idx="1"/>
          </p:nvPr>
        </p:nvSpPr>
        <p:spPr/>
        <p:txBody>
          <a:bodyPr/>
          <a:lstStyle/>
          <a:p>
            <a:endParaRPr lang="ru-RU" dirty="0"/>
          </a:p>
        </p:txBody>
      </p:sp>
      <p:pic>
        <p:nvPicPr>
          <p:cNvPr id="8" name="Рисунок 7" descr="Рисунок109.gif"/>
          <p:cNvPicPr>
            <a:picLocks noChangeAspect="1"/>
          </p:cNvPicPr>
          <p:nvPr/>
        </p:nvPicPr>
        <p:blipFill>
          <a:blip r:embed="rId2"/>
          <a:stretch>
            <a:fillRect/>
          </a:stretch>
        </p:blipFill>
        <p:spPr>
          <a:xfrm>
            <a:off x="6858016" y="5072074"/>
            <a:ext cx="1571636" cy="1547816"/>
          </a:xfrm>
          <a:prstGeom prst="ellipse">
            <a:avLst/>
          </a:prstGeom>
          <a:ln w="190500" cap="rnd">
            <a:solidFill>
              <a:schemeClr val="bg2">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Рисунок 8" descr="Рисунок40.gif"/>
          <p:cNvPicPr>
            <a:picLocks noChangeAspect="1"/>
          </p:cNvPicPr>
          <p:nvPr/>
        </p:nvPicPr>
        <p:blipFill>
          <a:blip r:embed="rId3"/>
          <a:stretch>
            <a:fillRect/>
          </a:stretch>
        </p:blipFill>
        <p:spPr>
          <a:xfrm>
            <a:off x="2571736" y="357166"/>
            <a:ext cx="1571636" cy="1500198"/>
          </a:xfrm>
          <a:prstGeom prst="ellipse">
            <a:avLst/>
          </a:prstGeom>
          <a:ln w="190500" cap="rnd">
            <a:solidFill>
              <a:schemeClr val="bg2">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2571736" y="2714620"/>
            <a:ext cx="5715040" cy="2928958"/>
          </a:xfrm>
          <a:prstGeom prst="ellipse">
            <a:avLst/>
          </a:prstGeom>
          <a:ln>
            <a:noFill/>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sp3d extrusionH="57150">
              <a:bevelT w="38100" h="38100"/>
            </a:sp3d>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Задачи на производительность и содержание влаги.</a:t>
            </a:r>
          </a:p>
          <a:p>
            <a:pPr algn="ctr"/>
            <a:endParaRPr lang="ru-RU" sz="2400" dirty="0"/>
          </a:p>
        </p:txBody>
      </p:sp>
      <p:sp>
        <p:nvSpPr>
          <p:cNvPr id="2" name="Заголовок 1"/>
          <p:cNvSpPr>
            <a:spLocks noGrp="1"/>
          </p:cNvSpPr>
          <p:nvPr>
            <p:ph type="ctrTitle"/>
          </p:nvPr>
        </p:nvSpPr>
        <p:spPr>
          <a:xfrm>
            <a:off x="2071670" y="928670"/>
            <a:ext cx="6172200" cy="1894362"/>
          </a:xfrm>
        </p:spPr>
        <p:txBody>
          <a:bodyPr>
            <a:normAutofit/>
          </a:bodyPr>
          <a:lstStyle/>
          <a:p>
            <a:endParaRPr lang="ru-RU" sz="3200" dirty="0"/>
          </a:p>
        </p:txBody>
      </p:sp>
      <p:sp>
        <p:nvSpPr>
          <p:cNvPr id="3" name="Подзаголовок 2"/>
          <p:cNvSpPr>
            <a:spLocks noGrp="1"/>
          </p:cNvSpPr>
          <p:nvPr>
            <p:ph type="subTitle" idx="1"/>
          </p:nvPr>
        </p:nvSpPr>
        <p:spPr/>
        <p:txBody>
          <a:bodyPr/>
          <a:lstStyle/>
          <a:p>
            <a:endParaRPr lang="ru-RU" dirty="0"/>
          </a:p>
        </p:txBody>
      </p:sp>
      <p:pic>
        <p:nvPicPr>
          <p:cNvPr id="7" name="Рисунок 6" descr="Рисунок241.gif"/>
          <p:cNvPicPr>
            <a:picLocks noChangeAspect="1"/>
          </p:cNvPicPr>
          <p:nvPr/>
        </p:nvPicPr>
        <p:blipFill>
          <a:blip r:embed="rId2"/>
          <a:stretch>
            <a:fillRect/>
          </a:stretch>
        </p:blipFill>
        <p:spPr>
          <a:xfrm>
            <a:off x="2357422" y="571480"/>
            <a:ext cx="1876425" cy="169545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buBlip>
                <a:blip r:embed="rId2"/>
              </a:buBlip>
            </a:pPr>
            <a:r>
              <a:rPr lang="ru-RU" dirty="0" smtClean="0">
                <a:solidFill>
                  <a:schemeClr val="tx2"/>
                </a:solidFill>
              </a:rPr>
              <a:t>В бассейн проведена труба. Вследствие засорения ее приток воды уменьшился на 60 %. На сколько процентов вследствие этого увеличится время, необходимое для заполнения бассейна?</a:t>
            </a:r>
          </a:p>
          <a:p>
            <a:pPr>
              <a:buBlip>
                <a:blip r:embed="rId2"/>
              </a:buBlip>
            </a:pPr>
            <a:r>
              <a:rPr lang="ru-RU" dirty="0" smtClean="0">
                <a:solidFill>
                  <a:srgbClr val="0082DA"/>
                </a:solidFill>
              </a:rPr>
              <a:t>Решение.</a:t>
            </a:r>
          </a:p>
          <a:p>
            <a:pPr>
              <a:buBlip>
                <a:blip r:embed="rId2"/>
              </a:buBlip>
            </a:pPr>
            <a:r>
              <a:rPr lang="ru-RU" dirty="0" smtClean="0">
                <a:solidFill>
                  <a:schemeClr val="tx2"/>
                </a:solidFill>
              </a:rPr>
              <a:t>1) </a:t>
            </a:r>
            <a:r>
              <a:rPr lang="ru-RU" dirty="0" smtClean="0">
                <a:solidFill>
                  <a:schemeClr val="tx1">
                    <a:lumMod val="50000"/>
                  </a:schemeClr>
                </a:solidFill>
              </a:rPr>
              <a:t>100 % </a:t>
            </a:r>
            <a:r>
              <a:rPr lang="ru-RU" dirty="0" smtClean="0">
                <a:solidFill>
                  <a:schemeClr val="tx2"/>
                </a:solidFill>
              </a:rPr>
              <a:t>– </a:t>
            </a:r>
            <a:r>
              <a:rPr lang="ru-RU" dirty="0" smtClean="0">
                <a:solidFill>
                  <a:schemeClr val="tx1">
                    <a:lumMod val="50000"/>
                  </a:schemeClr>
                </a:solidFill>
              </a:rPr>
              <a:t>60 %</a:t>
            </a:r>
            <a:r>
              <a:rPr lang="ru-RU" dirty="0" smtClean="0">
                <a:solidFill>
                  <a:schemeClr val="tx2"/>
                </a:solidFill>
              </a:rPr>
              <a:t> = </a:t>
            </a:r>
            <a:r>
              <a:rPr lang="ru-RU" dirty="0" smtClean="0">
                <a:solidFill>
                  <a:schemeClr val="tx1">
                    <a:lumMod val="50000"/>
                  </a:schemeClr>
                </a:solidFill>
              </a:rPr>
              <a:t>40 %</a:t>
            </a:r>
            <a:r>
              <a:rPr lang="ru-RU" dirty="0" smtClean="0">
                <a:solidFill>
                  <a:schemeClr val="tx2"/>
                </a:solidFill>
              </a:rPr>
              <a:t> или 0,4 – такую часть составляет оставшийся приток воды;</a:t>
            </a:r>
          </a:p>
          <a:p>
            <a:pPr>
              <a:buBlip>
                <a:blip r:embed="rId2"/>
              </a:buBlip>
            </a:pPr>
            <a:r>
              <a:rPr lang="ru-RU" dirty="0" smtClean="0">
                <a:solidFill>
                  <a:schemeClr val="tx2"/>
                </a:solidFill>
              </a:rPr>
              <a:t>2) 1 : 0,4 = 2,5 (раза) – во столько раз увеличится время, необходимое для наполнения бассейна, т. е. увеличится на </a:t>
            </a:r>
            <a:r>
              <a:rPr lang="ru-RU" dirty="0" smtClean="0">
                <a:solidFill>
                  <a:schemeClr val="tx1">
                    <a:lumMod val="50000"/>
                  </a:schemeClr>
                </a:solidFill>
              </a:rPr>
              <a:t>150 %</a:t>
            </a:r>
            <a:r>
              <a:rPr lang="ru-RU" dirty="0" smtClean="0">
                <a:solidFill>
                  <a:schemeClr val="tx2"/>
                </a:solidFill>
              </a:rPr>
              <a:t>.</a:t>
            </a:r>
          </a:p>
          <a:p>
            <a:pPr>
              <a:buBlip>
                <a:blip r:embed="rId2"/>
              </a:buBlip>
            </a:pPr>
            <a:r>
              <a:rPr lang="ru-RU" dirty="0" smtClean="0">
                <a:solidFill>
                  <a:srgbClr val="0082DA"/>
                </a:solidFill>
              </a:rPr>
              <a:t>Ответ: </a:t>
            </a:r>
            <a:r>
              <a:rPr lang="ru-RU" dirty="0" smtClean="0">
                <a:solidFill>
                  <a:schemeClr val="tx2"/>
                </a:solidFill>
              </a:rPr>
              <a:t>на </a:t>
            </a:r>
            <a:r>
              <a:rPr lang="ru-RU" dirty="0" smtClean="0">
                <a:solidFill>
                  <a:schemeClr val="tx1">
                    <a:lumMod val="50000"/>
                  </a:schemeClr>
                </a:solidFill>
              </a:rPr>
              <a:t>150 %</a:t>
            </a:r>
            <a:r>
              <a:rPr lang="ru-RU" dirty="0" smtClean="0">
                <a:solidFill>
                  <a:schemeClr val="tx2"/>
                </a:solidFill>
              </a:rPr>
              <a:t>.</a:t>
            </a:r>
          </a:p>
          <a:p>
            <a:endParaRPr lang="ru-RU" dirty="0" smtClean="0"/>
          </a:p>
          <a:p>
            <a:pPr>
              <a:buBlip>
                <a:blip r:embed="rId2"/>
              </a:buBlip>
            </a:pPr>
            <a:endParaRPr lang="ru-RU" dirty="0"/>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3428992" y="428604"/>
            <a:ext cx="1342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№1</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V15ANI.GIF"/>
          <p:cNvPicPr>
            <a:picLocks noChangeAspect="1"/>
          </p:cNvPicPr>
          <p:nvPr/>
        </p:nvPicPr>
        <p:blipFill>
          <a:blip r:embed="rId3"/>
          <a:stretch>
            <a:fillRect/>
          </a:stretch>
        </p:blipFill>
        <p:spPr>
          <a:xfrm>
            <a:off x="6643702" y="5572140"/>
            <a:ext cx="1076325" cy="10763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to="" calcmode="lin" valueType="num">
                                      <p:cBhvr>
                                        <p:cTn id="18" dur="1" fill="hold"/>
                                        <p:tgtEl>
                                          <p:spTgt spid="3">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to="" calcmode="lin" valueType="num">
                                      <p:cBhvr>
                                        <p:cTn id="21" dur="1" fill="hold"/>
                                        <p:tgtEl>
                                          <p:spTgt spid="3">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to="" calcmode="lin" valueType="num">
                                      <p:cBhvr>
                                        <p:cTn id="24" dur="1" fill="hold"/>
                                        <p:tgtEl>
                                          <p:spTgt spid="3">
                                            <p:txEl>
                                              <p:pRg st="4" end="4"/>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to="" calcmode="lin" valueType="num">
                                      <p:cBhvr>
                                        <p:cTn id="29"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a:buBlip>
                <a:blip r:embed="rId3"/>
              </a:buBlip>
            </a:pPr>
            <a:r>
              <a:rPr lang="ru-RU" dirty="0" smtClean="0">
                <a:solidFill>
                  <a:schemeClr val="tx2"/>
                </a:solidFill>
              </a:rPr>
              <a:t>Арбуз весил 20 кг и содержал </a:t>
            </a:r>
            <a:r>
              <a:rPr lang="ru-RU" dirty="0" smtClean="0">
                <a:solidFill>
                  <a:schemeClr val="tx1">
                    <a:lumMod val="50000"/>
                  </a:schemeClr>
                </a:solidFill>
              </a:rPr>
              <a:t>99 %</a:t>
            </a:r>
            <a:r>
              <a:rPr lang="ru-RU" dirty="0" smtClean="0">
                <a:solidFill>
                  <a:schemeClr val="tx2"/>
                </a:solidFill>
              </a:rPr>
              <a:t> воды, когда он немного усох, то стал содержать </a:t>
            </a:r>
            <a:r>
              <a:rPr lang="ru-RU" dirty="0" smtClean="0">
                <a:solidFill>
                  <a:schemeClr val="tx1">
                    <a:lumMod val="50000"/>
                  </a:schemeClr>
                </a:solidFill>
              </a:rPr>
              <a:t>98 %</a:t>
            </a:r>
            <a:r>
              <a:rPr lang="ru-RU" dirty="0" smtClean="0">
                <a:solidFill>
                  <a:schemeClr val="tx2"/>
                </a:solidFill>
              </a:rPr>
              <a:t> воды. Сколько теперь весит арбуз?</a:t>
            </a:r>
          </a:p>
          <a:p>
            <a:pPr>
              <a:buBlip>
                <a:blip r:embed="rId3"/>
              </a:buBlip>
            </a:pPr>
            <a:r>
              <a:rPr lang="ru-RU" dirty="0" smtClean="0">
                <a:solidFill>
                  <a:srgbClr val="0082DA"/>
                </a:solidFill>
              </a:rPr>
              <a:t>Решение.</a:t>
            </a:r>
          </a:p>
          <a:p>
            <a:pPr>
              <a:buBlip>
                <a:blip r:embed="rId3"/>
              </a:buBlip>
            </a:pPr>
            <a:r>
              <a:rPr lang="ru-RU" dirty="0" smtClean="0">
                <a:solidFill>
                  <a:schemeClr val="tx2"/>
                </a:solidFill>
              </a:rPr>
              <a:t>Вес «сухого вещества» в арбузе составляет </a:t>
            </a:r>
            <a:r>
              <a:rPr lang="ru-RU" dirty="0" smtClean="0">
                <a:solidFill>
                  <a:schemeClr val="tx1">
                    <a:lumMod val="50000"/>
                  </a:schemeClr>
                </a:solidFill>
              </a:rPr>
              <a:t>100% </a:t>
            </a:r>
            <a:r>
              <a:rPr lang="ru-RU" dirty="0" smtClean="0">
                <a:solidFill>
                  <a:schemeClr val="tx2"/>
                </a:solidFill>
              </a:rPr>
              <a:t>– </a:t>
            </a:r>
            <a:r>
              <a:rPr lang="ru-RU" dirty="0" smtClean="0">
                <a:solidFill>
                  <a:schemeClr val="tx1">
                    <a:lumMod val="50000"/>
                  </a:schemeClr>
                </a:solidFill>
              </a:rPr>
              <a:t>99% </a:t>
            </a:r>
            <a:r>
              <a:rPr lang="ru-RU" dirty="0" smtClean="0">
                <a:solidFill>
                  <a:schemeClr val="tx2"/>
                </a:solidFill>
              </a:rPr>
              <a:t>= </a:t>
            </a:r>
            <a:r>
              <a:rPr lang="ru-RU" dirty="0" smtClean="0">
                <a:solidFill>
                  <a:schemeClr val="tx1">
                    <a:lumMod val="50000"/>
                  </a:schemeClr>
                </a:solidFill>
              </a:rPr>
              <a:t>1%</a:t>
            </a:r>
            <a:r>
              <a:rPr lang="ru-RU" dirty="0" smtClean="0">
                <a:solidFill>
                  <a:schemeClr val="tx2"/>
                </a:solidFill>
              </a:rPr>
              <a:t> или 0,01, т. е. 20·0,01 = 0,2 (кг).</a:t>
            </a:r>
          </a:p>
          <a:p>
            <a:pPr>
              <a:buBlip>
                <a:blip r:embed="rId3"/>
              </a:buBlip>
            </a:pPr>
            <a:r>
              <a:rPr lang="ru-RU" dirty="0" smtClean="0">
                <a:solidFill>
                  <a:schemeClr val="tx2"/>
                </a:solidFill>
              </a:rPr>
              <a:t>После «усыхания» арбуза вес «сухого вещества» составляет </a:t>
            </a:r>
            <a:r>
              <a:rPr lang="ru-RU" dirty="0" smtClean="0">
                <a:solidFill>
                  <a:schemeClr val="tx1">
                    <a:lumMod val="50000"/>
                  </a:schemeClr>
                </a:solidFill>
              </a:rPr>
              <a:t>100%</a:t>
            </a:r>
            <a:r>
              <a:rPr lang="ru-RU" dirty="0" smtClean="0">
                <a:solidFill>
                  <a:schemeClr val="tx2"/>
                </a:solidFill>
              </a:rPr>
              <a:t> – </a:t>
            </a:r>
            <a:r>
              <a:rPr lang="ru-RU" dirty="0" smtClean="0">
                <a:solidFill>
                  <a:schemeClr val="tx1">
                    <a:lumMod val="50000"/>
                  </a:schemeClr>
                </a:solidFill>
              </a:rPr>
              <a:t>98%</a:t>
            </a:r>
            <a:r>
              <a:rPr lang="ru-RU" dirty="0" smtClean="0">
                <a:solidFill>
                  <a:schemeClr val="tx2"/>
                </a:solidFill>
              </a:rPr>
              <a:t> = </a:t>
            </a:r>
            <a:r>
              <a:rPr lang="ru-RU" dirty="0" smtClean="0">
                <a:solidFill>
                  <a:schemeClr val="tx1">
                    <a:lumMod val="50000"/>
                  </a:schemeClr>
                </a:solidFill>
              </a:rPr>
              <a:t>2% </a:t>
            </a:r>
            <a:r>
              <a:rPr lang="ru-RU" dirty="0" smtClean="0">
                <a:solidFill>
                  <a:schemeClr val="tx2"/>
                </a:solidFill>
              </a:rPr>
              <a:t>или 0,2 : 0,02 = 10 (кг).</a:t>
            </a:r>
          </a:p>
          <a:p>
            <a:pPr>
              <a:buBlip>
                <a:blip r:embed="rId3"/>
              </a:buBlip>
            </a:pPr>
            <a:r>
              <a:rPr lang="ru-RU" dirty="0" smtClean="0">
                <a:solidFill>
                  <a:srgbClr val="0082DA"/>
                </a:solidFill>
              </a:rPr>
              <a:t>Ответ:</a:t>
            </a:r>
            <a:r>
              <a:rPr lang="ru-RU" dirty="0" smtClean="0">
                <a:solidFill>
                  <a:schemeClr val="tx2"/>
                </a:solidFill>
              </a:rPr>
              <a:t> 10кг.</a:t>
            </a:r>
          </a:p>
          <a:p>
            <a:endParaRPr lang="ru-RU" dirty="0">
              <a:solidFill>
                <a:schemeClr val="tx2"/>
              </a:solidFill>
            </a:endParaRPr>
          </a:p>
        </p:txBody>
      </p:sp>
      <p:sp>
        <p:nvSpPr>
          <p:cNvPr id="2" name="Заголовок 1"/>
          <p:cNvSpPr>
            <a:spLocks noGrp="1"/>
          </p:cNvSpPr>
          <p:nvPr>
            <p:ph type="title"/>
          </p:nvPr>
        </p:nvSpPr>
        <p:spPr>
          <a:xfrm>
            <a:off x="500034" y="285728"/>
            <a:ext cx="7467600" cy="1143000"/>
          </a:xfrm>
        </p:spPr>
        <p:txBody>
          <a:bodyPr>
            <a:normAutofit/>
          </a:bodyPr>
          <a:lstStyle/>
          <a:p>
            <a:pPr algn="ctr"/>
            <a:endParaRPr lang="ru-RU" sz="3200" dirty="0">
              <a:solidFill>
                <a:schemeClr val="tx1">
                  <a:lumMod val="50000"/>
                </a:schemeClr>
              </a:solidFill>
            </a:endParaRPr>
          </a:p>
        </p:txBody>
      </p:sp>
      <p:pic>
        <p:nvPicPr>
          <p:cNvPr id="5" name="Рисунок 4" descr="голова ком.gif"/>
          <p:cNvPicPr>
            <a:picLocks noChangeAspect="1"/>
          </p:cNvPicPr>
          <p:nvPr/>
        </p:nvPicPr>
        <p:blipFill>
          <a:blip r:embed="rId4">
            <a:clrChange>
              <a:clrFrom>
                <a:srgbClr val="FFFFFF"/>
              </a:clrFrom>
              <a:clrTo>
                <a:srgbClr val="FFFFFF">
                  <a:alpha val="0"/>
                </a:srgbClr>
              </a:clrTo>
            </a:clrChange>
          </a:blip>
          <a:stretch>
            <a:fillRect/>
          </a:stretch>
        </p:blipFill>
        <p:spPr>
          <a:xfrm>
            <a:off x="6357950" y="5072074"/>
            <a:ext cx="1000132" cy="1357322"/>
          </a:xfrm>
          <a:prstGeom prst="rect">
            <a:avLst/>
          </a:prstGeom>
        </p:spPr>
      </p:pic>
      <p:sp>
        <p:nvSpPr>
          <p:cNvPr id="6" name="Прямоугольник 5"/>
          <p:cNvSpPr/>
          <p:nvPr/>
        </p:nvSpPr>
        <p:spPr>
          <a:xfrm>
            <a:off x="3428992" y="428604"/>
            <a:ext cx="1342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№2</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par>
                                <p:cTn id="15" presetID="24"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to="" calcmode="lin" valueType="num">
                                      <p:cBhvr>
                                        <p:cTn id="20" dur="1" fill="hold"/>
                                        <p:tgtEl>
                                          <p:spTgt spid="3">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to="" calcmode="lin" valueType="num">
                                      <p:cBhvr>
                                        <p:cTn id="26" dur="1" fill="hold"/>
                                        <p:tgtEl>
                                          <p:spTgt spid="3">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to="" calcmode="lin" valueType="num">
                                      <p:cBhvr>
                                        <p:cTn id="31" dur="1" fill="hold"/>
                                        <p:tgtEl>
                                          <p:spTgt spid="6">
                                            <p:txEl>
                                              <p:pRg st="0" end="0"/>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to="" calcmode="lin" valueType="num">
                                      <p:cBhvr>
                                        <p:cTn id="3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endParaRPr lang="ru-RU" dirty="0"/>
          </a:p>
        </p:txBody>
      </p:sp>
      <p:sp>
        <p:nvSpPr>
          <p:cNvPr id="5" name="Подзаголовок 4"/>
          <p:cNvSpPr>
            <a:spLocks noGrp="1"/>
          </p:cNvSpPr>
          <p:nvPr>
            <p:ph type="subTitle" idx="1"/>
          </p:nvPr>
        </p:nvSpPr>
        <p:spPr/>
        <p:txBody>
          <a:bodyPr/>
          <a:lstStyle/>
          <a:p>
            <a:endParaRPr lang="ru-RU"/>
          </a:p>
        </p:txBody>
      </p:sp>
      <p:sp>
        <p:nvSpPr>
          <p:cNvPr id="7" name="Выноска 3 (граница и черта) 6"/>
          <p:cNvSpPr/>
          <p:nvPr/>
        </p:nvSpPr>
        <p:spPr>
          <a:xfrm>
            <a:off x="3000364" y="2500306"/>
            <a:ext cx="4786346" cy="3357586"/>
          </a:xfrm>
          <a:prstGeom prst="accentBorderCallout3">
            <a:avLst/>
          </a:prstGeom>
          <a:ln>
            <a:solidFill>
              <a:schemeClr val="tx1">
                <a:lumMod val="50000"/>
              </a:schemeClr>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Процентные вычисления на каждый день.</a:t>
            </a:r>
          </a:p>
          <a:p>
            <a:pPr algn="ctr"/>
            <a:endParaRPr lang="ru-RU" dirty="0"/>
          </a:p>
        </p:txBody>
      </p:sp>
      <p:pic>
        <p:nvPicPr>
          <p:cNvPr id="8" name="Рисунок 7" descr="Рисунок219.gif"/>
          <p:cNvPicPr>
            <a:picLocks noChangeAspect="1"/>
          </p:cNvPicPr>
          <p:nvPr/>
        </p:nvPicPr>
        <p:blipFill>
          <a:blip r:embed="rId2">
            <a:duotone>
              <a:schemeClr val="bg2">
                <a:shade val="45000"/>
                <a:satMod val="135000"/>
              </a:schemeClr>
              <a:prstClr val="white"/>
            </a:duotone>
          </a:blip>
          <a:stretch>
            <a:fillRect/>
          </a:stretch>
        </p:blipFill>
        <p:spPr>
          <a:xfrm>
            <a:off x="1500166" y="0"/>
            <a:ext cx="3214710" cy="200024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pPr>
              <a:buBlip>
                <a:blip r:embed="rId2"/>
              </a:buBlip>
            </a:pPr>
            <a:r>
              <a:rPr lang="ru-RU" dirty="0" smtClean="0">
                <a:solidFill>
                  <a:schemeClr val="tx2"/>
                </a:solidFill>
              </a:rPr>
              <a:t>Зонт стоил 360 р. В ноябре цена зонта была снижена на </a:t>
            </a:r>
            <a:r>
              <a:rPr lang="ru-RU" dirty="0" smtClean="0">
                <a:solidFill>
                  <a:schemeClr val="tx1">
                    <a:lumMod val="50000"/>
                  </a:schemeClr>
                </a:solidFill>
              </a:rPr>
              <a:t>15 %</a:t>
            </a:r>
            <a:r>
              <a:rPr lang="ru-RU" dirty="0" smtClean="0">
                <a:solidFill>
                  <a:schemeClr val="tx2"/>
                </a:solidFill>
              </a:rPr>
              <a:t>, а в декабре еще на </a:t>
            </a:r>
            <a:r>
              <a:rPr lang="ru-RU" dirty="0" smtClean="0">
                <a:solidFill>
                  <a:schemeClr val="tx1">
                    <a:lumMod val="50000"/>
                  </a:schemeClr>
                </a:solidFill>
              </a:rPr>
              <a:t>10 %</a:t>
            </a:r>
            <a:r>
              <a:rPr lang="ru-RU" dirty="0" smtClean="0">
                <a:solidFill>
                  <a:schemeClr val="tx2"/>
                </a:solidFill>
              </a:rPr>
              <a:t>. Какой стала стоимость зонта в декабре?</a:t>
            </a:r>
          </a:p>
          <a:p>
            <a:pPr>
              <a:buBlip>
                <a:blip r:embed="rId2"/>
              </a:buBlip>
            </a:pPr>
            <a:r>
              <a:rPr lang="ru-RU" dirty="0" smtClean="0">
                <a:solidFill>
                  <a:srgbClr val="0082DA"/>
                </a:solidFill>
              </a:rPr>
              <a:t>Решение:</a:t>
            </a:r>
          </a:p>
          <a:p>
            <a:pPr>
              <a:buBlip>
                <a:blip r:embed="rId2"/>
              </a:buBlip>
            </a:pPr>
            <a:r>
              <a:rPr lang="ru-RU" dirty="0" smtClean="0">
                <a:solidFill>
                  <a:schemeClr val="tx2"/>
                </a:solidFill>
              </a:rPr>
              <a:t>Стоимость зонта в ноябре составляла </a:t>
            </a:r>
            <a:r>
              <a:rPr lang="ru-RU" dirty="0" smtClean="0">
                <a:solidFill>
                  <a:schemeClr val="tx1">
                    <a:lumMod val="50000"/>
                  </a:schemeClr>
                </a:solidFill>
              </a:rPr>
              <a:t>85 %</a:t>
            </a:r>
            <a:r>
              <a:rPr lang="ru-RU" dirty="0" smtClean="0">
                <a:solidFill>
                  <a:schemeClr val="tx2"/>
                </a:solidFill>
              </a:rPr>
              <a:t> от 360 р., т. е. 360·0,85 = 306(р.). Второе снижение цены происходило по отношению к новой цене зонта; теперь следует искать </a:t>
            </a:r>
            <a:r>
              <a:rPr lang="ru-RU" dirty="0" smtClean="0">
                <a:solidFill>
                  <a:schemeClr val="tx1">
                    <a:lumMod val="50000"/>
                  </a:schemeClr>
                </a:solidFill>
              </a:rPr>
              <a:t>90 %</a:t>
            </a:r>
            <a:r>
              <a:rPr lang="ru-RU" dirty="0" smtClean="0">
                <a:solidFill>
                  <a:schemeClr val="tx2"/>
                </a:solidFill>
              </a:rPr>
              <a:t> от 306 р., т. е. 306·0,9 = 275,4 (р.).</a:t>
            </a:r>
          </a:p>
          <a:p>
            <a:pPr>
              <a:buBlip>
                <a:blip r:embed="rId2"/>
              </a:buBlip>
            </a:pPr>
            <a:r>
              <a:rPr lang="ru-RU" dirty="0" smtClean="0">
                <a:solidFill>
                  <a:srgbClr val="0082DA"/>
                </a:solidFill>
              </a:rPr>
              <a:t>Ответ:</a:t>
            </a:r>
            <a:r>
              <a:rPr lang="ru-RU" dirty="0" smtClean="0">
                <a:solidFill>
                  <a:schemeClr val="tx2"/>
                </a:solidFill>
              </a:rPr>
              <a:t> 275 р. 40 к. стоимость зонта в декабре.</a:t>
            </a:r>
          </a:p>
          <a:p>
            <a:pPr>
              <a:buBlip>
                <a:blip r:embed="rId2"/>
              </a:buBlip>
            </a:pPr>
            <a:endParaRPr lang="ru-RU" dirty="0"/>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3357554" y="428604"/>
            <a:ext cx="1342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№1</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Рисунок228.png"/>
          <p:cNvPicPr>
            <a:picLocks noChangeAspect="1"/>
          </p:cNvPicPr>
          <p:nvPr/>
        </p:nvPicPr>
        <p:blipFill>
          <a:blip r:embed="rId3"/>
          <a:stretch>
            <a:fillRect/>
          </a:stretch>
        </p:blipFill>
        <p:spPr>
          <a:xfrm>
            <a:off x="6929454" y="5715016"/>
            <a:ext cx="957247" cy="957247"/>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to="" calcmode="lin" valueType="num">
                                      <p:cBhvr>
                                        <p:cTn id="18" dur="1" fill="hold"/>
                                        <p:tgtEl>
                                          <p:spTgt spid="3">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to="" calcmode="lin" valueType="num">
                                      <p:cBhvr>
                                        <p:cTn id="21" dur="1" fill="hold"/>
                                        <p:tgtEl>
                                          <p:spTgt spid="3">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to="" calcmode="lin" valueType="num">
                                      <p:cBhvr>
                                        <p:cTn id="2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pPr>
              <a:buBlip>
                <a:blip r:embed="rId2"/>
              </a:buBlip>
            </a:pPr>
            <a:r>
              <a:rPr lang="ru-RU" dirty="0" smtClean="0">
                <a:solidFill>
                  <a:schemeClr val="tx2"/>
                </a:solidFill>
              </a:rPr>
              <a:t>При приеме на работу директор предприятия предлагает зарплату 4200 р. Какую сумму получит рабочий после удержания налога на доходы физических лиц?</a:t>
            </a:r>
          </a:p>
          <a:p>
            <a:pPr>
              <a:buBlip>
                <a:blip r:embed="rId2"/>
              </a:buBlip>
            </a:pPr>
            <a:r>
              <a:rPr lang="ru-RU" dirty="0" smtClean="0">
                <a:solidFill>
                  <a:srgbClr val="0082DA"/>
                </a:solidFill>
              </a:rPr>
              <a:t>Решение:</a:t>
            </a:r>
          </a:p>
          <a:p>
            <a:pPr>
              <a:buBlip>
                <a:blip r:embed="rId2"/>
              </a:buBlip>
            </a:pPr>
            <a:r>
              <a:rPr lang="ru-RU" dirty="0" smtClean="0">
                <a:solidFill>
                  <a:schemeClr val="tx2"/>
                </a:solidFill>
              </a:rPr>
              <a:t>1) (4200 – 400) · 0,13 = 494 р. – налог.</a:t>
            </a:r>
          </a:p>
          <a:p>
            <a:pPr>
              <a:buBlip>
                <a:blip r:embed="rId2"/>
              </a:buBlip>
            </a:pPr>
            <a:r>
              <a:rPr lang="ru-RU" dirty="0" smtClean="0">
                <a:solidFill>
                  <a:schemeClr val="tx2"/>
                </a:solidFill>
              </a:rPr>
              <a:t>2) 4200 – 494 = 3706 р.</a:t>
            </a:r>
          </a:p>
          <a:p>
            <a:pPr>
              <a:buBlip>
                <a:blip r:embed="rId2"/>
              </a:buBlip>
            </a:pPr>
            <a:r>
              <a:rPr lang="ru-RU" dirty="0" smtClean="0">
                <a:solidFill>
                  <a:srgbClr val="0082DA"/>
                </a:solidFill>
              </a:rPr>
              <a:t>Замечание. </a:t>
            </a:r>
            <a:r>
              <a:rPr lang="ru-RU" dirty="0" smtClean="0">
                <a:solidFill>
                  <a:schemeClr val="tx2"/>
                </a:solidFill>
              </a:rPr>
              <a:t>При начислении налога на доходы физических лиц нужно учитывать стандартный вычет 400 р., налог </a:t>
            </a:r>
            <a:r>
              <a:rPr lang="ru-RU" dirty="0" smtClean="0">
                <a:solidFill>
                  <a:schemeClr val="tx1">
                    <a:lumMod val="50000"/>
                  </a:schemeClr>
                </a:solidFill>
              </a:rPr>
              <a:t>13 %</a:t>
            </a:r>
            <a:r>
              <a:rPr lang="ru-RU" dirty="0" smtClean="0">
                <a:solidFill>
                  <a:schemeClr val="tx2"/>
                </a:solidFill>
              </a:rPr>
              <a:t> берется от оставшейся суммы.</a:t>
            </a:r>
          </a:p>
          <a:p>
            <a:pPr>
              <a:buBlip>
                <a:blip r:embed="rId2"/>
              </a:buBlip>
            </a:pPr>
            <a:r>
              <a:rPr lang="ru-RU" dirty="0" smtClean="0">
                <a:solidFill>
                  <a:srgbClr val="0082DA"/>
                </a:solidFill>
              </a:rPr>
              <a:t>Ответ: </a:t>
            </a:r>
            <a:r>
              <a:rPr lang="ru-RU" dirty="0" smtClean="0">
                <a:solidFill>
                  <a:schemeClr val="tx2"/>
                </a:solidFill>
              </a:rPr>
              <a:t>3706 рублей получил рабочий после удержания налога на доходы физических лиц.</a:t>
            </a:r>
            <a:endParaRPr lang="ru-RU" dirty="0">
              <a:solidFill>
                <a:schemeClr val="tx2"/>
              </a:solidFill>
            </a:endParaRPr>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3428992" y="428604"/>
            <a:ext cx="1342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№2</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аним_бакс.gif"/>
          <p:cNvPicPr>
            <a:picLocks noChangeAspect="1"/>
          </p:cNvPicPr>
          <p:nvPr/>
        </p:nvPicPr>
        <p:blipFill>
          <a:blip r:embed="rId3"/>
          <a:stretch>
            <a:fillRect/>
          </a:stretch>
        </p:blipFill>
        <p:spPr>
          <a:xfrm>
            <a:off x="6215074" y="3000372"/>
            <a:ext cx="2357454" cy="111443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to="" calcmode="lin" valueType="num">
                                      <p:cBhvr>
                                        <p:cTn id="4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pPr>
              <a:buBlip>
                <a:blip r:embed="rId2"/>
              </a:buBlip>
            </a:pPr>
            <a:r>
              <a:rPr lang="ru-RU" dirty="0" smtClean="0">
                <a:solidFill>
                  <a:schemeClr val="tx2"/>
                </a:solidFill>
              </a:rPr>
              <a:t>Заработок рабочего повысился на </a:t>
            </a:r>
            <a:r>
              <a:rPr lang="ru-RU" dirty="0" smtClean="0">
                <a:solidFill>
                  <a:schemeClr val="tx1">
                    <a:lumMod val="50000"/>
                  </a:schemeClr>
                </a:solidFill>
              </a:rPr>
              <a:t>20 %</a:t>
            </a:r>
            <a:r>
              <a:rPr lang="ru-RU" dirty="0" smtClean="0">
                <a:solidFill>
                  <a:schemeClr val="tx2"/>
                </a:solidFill>
              </a:rPr>
              <a:t>, а цены на продукты и другие товары снизились на </a:t>
            </a:r>
            <a:r>
              <a:rPr lang="ru-RU" dirty="0" smtClean="0">
                <a:solidFill>
                  <a:schemeClr val="tx1">
                    <a:lumMod val="50000"/>
                  </a:schemeClr>
                </a:solidFill>
              </a:rPr>
              <a:t>15 %</a:t>
            </a:r>
            <a:r>
              <a:rPr lang="ru-RU" dirty="0" smtClean="0">
                <a:solidFill>
                  <a:schemeClr val="tx2"/>
                </a:solidFill>
              </a:rPr>
              <a:t>. На сколько процентов рабочий теперь на свой заработок может купить больше продуктов и товаров, чем прежде?</a:t>
            </a:r>
          </a:p>
          <a:p>
            <a:pPr>
              <a:buBlip>
                <a:blip r:embed="rId2"/>
              </a:buBlip>
            </a:pPr>
            <a:r>
              <a:rPr lang="ru-RU" dirty="0" smtClean="0">
                <a:solidFill>
                  <a:srgbClr val="0082DA"/>
                </a:solidFill>
              </a:rPr>
              <a:t>Решение:</a:t>
            </a:r>
          </a:p>
          <a:p>
            <a:pPr>
              <a:buBlip>
                <a:blip r:embed="rId2"/>
              </a:buBlip>
            </a:pPr>
            <a:r>
              <a:rPr lang="ru-RU" dirty="0" smtClean="0">
                <a:solidFill>
                  <a:schemeClr val="tx2"/>
                </a:solidFill>
              </a:rPr>
              <a:t>Примем для простоты вычислений прежний заработок рабочего за 10 р. и пусть он покупает только один какой-то продукт по 1 р. за килограмм, т. е. 10 кг. После повышения на 20 % заработок рабочего стал 12 р., а цена продукта после снижения цены на </a:t>
            </a:r>
            <a:r>
              <a:rPr lang="ru-RU" dirty="0" smtClean="0">
                <a:solidFill>
                  <a:schemeClr val="tx1">
                    <a:lumMod val="50000"/>
                  </a:schemeClr>
                </a:solidFill>
              </a:rPr>
              <a:t>15 %</a:t>
            </a:r>
            <a:r>
              <a:rPr lang="ru-RU" dirty="0" smtClean="0">
                <a:solidFill>
                  <a:schemeClr val="tx2"/>
                </a:solidFill>
              </a:rPr>
              <a:t> – 0,85 р. за 1 кг. Теперь рабочий может купить 12 : 0,85 ≈ 14,1 (кг), т. е. на 4,1 : 10 = 0,41, т. е. на 41 % больше, чем прежде.</a:t>
            </a:r>
          </a:p>
          <a:p>
            <a:pPr>
              <a:buBlip>
                <a:blip r:embed="rId2"/>
              </a:buBlip>
            </a:pPr>
            <a:r>
              <a:rPr lang="ru-RU" dirty="0" smtClean="0">
                <a:solidFill>
                  <a:srgbClr val="0082DA"/>
                </a:solidFill>
              </a:rPr>
              <a:t>Ответ:</a:t>
            </a:r>
            <a:r>
              <a:rPr lang="ru-RU" dirty="0" smtClean="0"/>
              <a:t> </a:t>
            </a:r>
            <a:r>
              <a:rPr lang="ru-RU" dirty="0" smtClean="0">
                <a:solidFill>
                  <a:schemeClr val="tx2"/>
                </a:solidFill>
              </a:rPr>
              <a:t>на </a:t>
            </a:r>
            <a:r>
              <a:rPr lang="ru-RU" dirty="0" smtClean="0">
                <a:solidFill>
                  <a:schemeClr val="tx1">
                    <a:lumMod val="50000"/>
                  </a:schemeClr>
                </a:solidFill>
              </a:rPr>
              <a:t>41 % </a:t>
            </a:r>
            <a:r>
              <a:rPr lang="ru-RU" dirty="0" smtClean="0">
                <a:solidFill>
                  <a:schemeClr val="tx2"/>
                </a:solidFill>
              </a:rPr>
              <a:t>больше.</a:t>
            </a:r>
            <a:endParaRPr lang="ru-RU" dirty="0">
              <a:solidFill>
                <a:schemeClr val="tx2"/>
              </a:solidFill>
            </a:endParaRPr>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3357554" y="428604"/>
            <a:ext cx="1342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№3</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Рисунок230.gif"/>
          <p:cNvPicPr>
            <a:picLocks noChangeAspect="1"/>
          </p:cNvPicPr>
          <p:nvPr/>
        </p:nvPicPr>
        <p:blipFill>
          <a:blip r:embed="rId3"/>
          <a:stretch>
            <a:fillRect/>
          </a:stretch>
        </p:blipFill>
        <p:spPr>
          <a:xfrm>
            <a:off x="6143636" y="2571744"/>
            <a:ext cx="2381264" cy="126182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to="" calcmode="lin" valueType="num">
                                      <p:cBhvr>
                                        <p:cTn id="3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pPr>
              <a:buBlip>
                <a:blip r:embed="rId2"/>
              </a:buBlip>
            </a:pPr>
            <a:r>
              <a:rPr lang="ru-RU" dirty="0" smtClean="0">
                <a:solidFill>
                  <a:schemeClr val="tx2"/>
                </a:solidFill>
              </a:rPr>
              <a:t>В газете сообщается, что с 10 июня согласно новым тарифам стоимость отправления почтовой открытки составит 3 р. 15 к. вместо 2 р. 27 к. Соответствует ли рост цен на услуги почтовой связи росту цен на товары в этом году, который составляет </a:t>
            </a:r>
            <a:r>
              <a:rPr lang="ru-RU" dirty="0" smtClean="0">
                <a:solidFill>
                  <a:schemeClr val="tx1">
                    <a:lumMod val="50000"/>
                  </a:schemeClr>
                </a:solidFill>
              </a:rPr>
              <a:t>14,5 %.</a:t>
            </a:r>
          </a:p>
          <a:p>
            <a:pPr>
              <a:buBlip>
                <a:blip r:embed="rId2"/>
              </a:buBlip>
            </a:pPr>
            <a:r>
              <a:rPr lang="ru-RU" dirty="0" smtClean="0">
                <a:solidFill>
                  <a:srgbClr val="0082DA"/>
                </a:solidFill>
              </a:rPr>
              <a:t>Решение:</a:t>
            </a:r>
          </a:p>
          <a:p>
            <a:pPr>
              <a:buBlip>
                <a:blip r:embed="rId2"/>
              </a:buBlip>
            </a:pPr>
            <a:r>
              <a:rPr lang="ru-RU" dirty="0" smtClean="0">
                <a:solidFill>
                  <a:schemeClr val="tx2"/>
                </a:solidFill>
              </a:rPr>
              <a:t>Разность тарифов составляет 0,4 р., а ее отношение к старому тарифу равно 0,14545… Выразив это отношение в процентах, получим примерно </a:t>
            </a:r>
            <a:r>
              <a:rPr lang="ru-RU" dirty="0" smtClean="0">
                <a:solidFill>
                  <a:schemeClr val="tx1">
                    <a:lumMod val="50000"/>
                  </a:schemeClr>
                </a:solidFill>
              </a:rPr>
              <a:t>14,5 %.</a:t>
            </a:r>
          </a:p>
          <a:p>
            <a:pPr>
              <a:buBlip>
                <a:blip r:embed="rId2"/>
              </a:buBlip>
            </a:pPr>
            <a:r>
              <a:rPr lang="ru-RU" dirty="0" smtClean="0">
                <a:solidFill>
                  <a:srgbClr val="0082DA"/>
                </a:solidFill>
              </a:rPr>
              <a:t>Ответ: </a:t>
            </a:r>
            <a:r>
              <a:rPr lang="ru-RU" dirty="0" smtClean="0">
                <a:solidFill>
                  <a:schemeClr val="tx2"/>
                </a:solidFill>
              </a:rPr>
              <a:t>да, соответствует.</a:t>
            </a:r>
          </a:p>
          <a:p>
            <a:pPr>
              <a:buBlip>
                <a:blip r:embed="rId2"/>
              </a:buBlip>
            </a:pPr>
            <a:r>
              <a:rPr lang="ru-RU" dirty="0" smtClean="0">
                <a:solidFill>
                  <a:srgbClr val="0082DA"/>
                </a:solidFill>
              </a:rPr>
              <a:t>Дополнительный  вопрос. </a:t>
            </a:r>
            <a:r>
              <a:rPr lang="ru-RU" dirty="0" smtClean="0">
                <a:solidFill>
                  <a:schemeClr val="tx2"/>
                </a:solidFill>
              </a:rPr>
              <a:t>Сколько будет стоить отправка заказного письма, если эта услуга сейчас оценивается в 5 р. 50 к?</a:t>
            </a:r>
          </a:p>
          <a:p>
            <a:pPr>
              <a:buBlip>
                <a:blip r:embed="rId2"/>
              </a:buBlip>
            </a:pPr>
            <a:r>
              <a:rPr lang="ru-RU" dirty="0" smtClean="0">
                <a:solidFill>
                  <a:srgbClr val="0082DA"/>
                </a:solidFill>
              </a:rPr>
              <a:t>Решение:</a:t>
            </a:r>
          </a:p>
          <a:p>
            <a:pPr>
              <a:buBlip>
                <a:blip r:embed="rId2"/>
              </a:buBlip>
            </a:pPr>
            <a:r>
              <a:rPr lang="ru-RU" dirty="0" smtClean="0">
                <a:solidFill>
                  <a:schemeClr val="tx2"/>
                </a:solidFill>
              </a:rPr>
              <a:t>Цена услуги увеличивается на </a:t>
            </a:r>
            <a:r>
              <a:rPr lang="ru-RU" dirty="0" smtClean="0">
                <a:solidFill>
                  <a:schemeClr val="tx1">
                    <a:lumMod val="50000"/>
                  </a:schemeClr>
                </a:solidFill>
              </a:rPr>
              <a:t>14,5 %, </a:t>
            </a:r>
            <a:r>
              <a:rPr lang="ru-RU" dirty="0" smtClean="0">
                <a:solidFill>
                  <a:schemeClr val="tx2"/>
                </a:solidFill>
              </a:rPr>
              <a:t>т. е. станет 5,5·1,145 = 6,3 (р.).</a:t>
            </a:r>
          </a:p>
          <a:p>
            <a:pPr>
              <a:buBlip>
                <a:blip r:embed="rId2"/>
              </a:buBlip>
            </a:pPr>
            <a:r>
              <a:rPr lang="ru-RU" dirty="0" smtClean="0">
                <a:solidFill>
                  <a:srgbClr val="0082DA"/>
                </a:solidFill>
              </a:rPr>
              <a:t>Ответ:</a:t>
            </a:r>
            <a:r>
              <a:rPr lang="ru-RU" dirty="0" smtClean="0">
                <a:solidFill>
                  <a:schemeClr val="tx2"/>
                </a:solidFill>
              </a:rPr>
              <a:t> 6 р. 30 к.</a:t>
            </a:r>
          </a:p>
          <a:p>
            <a:endParaRPr lang="ru-RU" dirty="0"/>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3500430" y="357166"/>
            <a:ext cx="1342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№4</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Рисунок242.gif"/>
          <p:cNvPicPr>
            <a:picLocks noChangeAspect="1"/>
          </p:cNvPicPr>
          <p:nvPr/>
        </p:nvPicPr>
        <p:blipFill>
          <a:blip r:embed="rId3"/>
          <a:stretch>
            <a:fillRect/>
          </a:stretch>
        </p:blipFill>
        <p:spPr>
          <a:xfrm>
            <a:off x="5929322" y="0"/>
            <a:ext cx="2333625" cy="15716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to="" calcmode="lin" valueType="num">
                                      <p:cBhvr>
                                        <p:cTn id="42" dur="1" fill="hold"/>
                                        <p:tgtEl>
                                          <p:spTgt spid="3">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to="" calcmode="lin" valueType="num">
                                      <p:cBhvr>
                                        <p:cTn id="47" dur="1" fill="hold"/>
                                        <p:tgtEl>
                                          <p:spTgt spid="3">
                                            <p:txEl>
                                              <p:pRg st="7" end="7"/>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to="" calcmode="lin" valueType="num">
                                      <p:cBhvr>
                                        <p:cTn id="5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pPr>
              <a:buBlip>
                <a:blip r:embed="rId2"/>
              </a:buBlip>
            </a:pPr>
            <a:r>
              <a:rPr lang="ru-RU" dirty="0" smtClean="0">
                <a:solidFill>
                  <a:schemeClr val="tx2"/>
                </a:solidFill>
              </a:rPr>
              <a:t>Занятия ребенка в музыкальной школе родители оплачивают в сбербанке, внося ежемесячно 250 р. Оплата должна производиться до 15 числа каждого месяца, после чего за каждый просроченный день начисляется пеня в размере </a:t>
            </a:r>
            <a:r>
              <a:rPr lang="ru-RU" dirty="0" smtClean="0">
                <a:solidFill>
                  <a:schemeClr val="tx1">
                    <a:lumMod val="50000"/>
                  </a:schemeClr>
                </a:solidFill>
              </a:rPr>
              <a:t>4 %</a:t>
            </a:r>
            <a:r>
              <a:rPr lang="ru-RU" dirty="0" smtClean="0">
                <a:solidFill>
                  <a:schemeClr val="tx2"/>
                </a:solidFill>
              </a:rPr>
              <a:t> от суммы оплаты занятий за один месяц. Сколько придется заплатить родителям, если они просрочат оплату на неделю?</a:t>
            </a:r>
          </a:p>
          <a:p>
            <a:pPr>
              <a:buBlip>
                <a:blip r:embed="rId2"/>
              </a:buBlip>
            </a:pPr>
            <a:r>
              <a:rPr lang="ru-RU" dirty="0" smtClean="0">
                <a:solidFill>
                  <a:srgbClr val="0082DA"/>
                </a:solidFill>
              </a:rPr>
              <a:t>Решение:</a:t>
            </a:r>
          </a:p>
          <a:p>
            <a:pPr>
              <a:buBlip>
                <a:blip r:embed="rId2"/>
              </a:buBlip>
            </a:pPr>
            <a:r>
              <a:rPr lang="ru-RU" dirty="0" smtClean="0">
                <a:solidFill>
                  <a:schemeClr val="tx2"/>
                </a:solidFill>
              </a:rPr>
              <a:t>Так как </a:t>
            </a:r>
            <a:r>
              <a:rPr lang="ru-RU" dirty="0" smtClean="0">
                <a:solidFill>
                  <a:schemeClr val="tx1">
                    <a:lumMod val="50000"/>
                  </a:schemeClr>
                </a:solidFill>
              </a:rPr>
              <a:t>4 %</a:t>
            </a:r>
            <a:r>
              <a:rPr lang="ru-RU" dirty="0" smtClean="0">
                <a:solidFill>
                  <a:schemeClr val="tx2"/>
                </a:solidFill>
              </a:rPr>
              <a:t> от 250 р. составляют 10 р., то за каждый просроченный день сумма оплаты будет увеличиваться на 10 р. Если родители просрочат оплату на день, то им придется заплатить</a:t>
            </a:r>
          </a:p>
          <a:p>
            <a:pPr>
              <a:buBlip>
                <a:blip r:embed="rId2"/>
              </a:buBlip>
            </a:pPr>
            <a:r>
              <a:rPr lang="ru-RU" dirty="0" smtClean="0">
                <a:solidFill>
                  <a:schemeClr val="tx2"/>
                </a:solidFill>
              </a:rPr>
              <a:t>250 + 10 = 260 (р.),</a:t>
            </a:r>
          </a:p>
          <a:p>
            <a:pPr>
              <a:buBlip>
                <a:blip r:embed="rId2"/>
              </a:buBlip>
            </a:pPr>
            <a:r>
              <a:rPr lang="ru-RU" dirty="0" smtClean="0">
                <a:solidFill>
                  <a:schemeClr val="tx2"/>
                </a:solidFill>
              </a:rPr>
              <a:t>на неделю 250 + 10·7 = 320 (р.). придется заплатить родителям. </a:t>
            </a:r>
          </a:p>
          <a:p>
            <a:pPr>
              <a:buBlip>
                <a:blip r:embed="rId2"/>
              </a:buBlip>
            </a:pPr>
            <a:r>
              <a:rPr lang="ru-RU" dirty="0" smtClean="0">
                <a:solidFill>
                  <a:srgbClr val="0082DA"/>
                </a:solidFill>
              </a:rPr>
              <a:t>Ответ:</a:t>
            </a:r>
            <a:r>
              <a:rPr lang="ru-RU" dirty="0" smtClean="0">
                <a:solidFill>
                  <a:schemeClr val="tx2"/>
                </a:solidFill>
              </a:rPr>
              <a:t> 320 р. придется заплатить родителям. </a:t>
            </a:r>
          </a:p>
          <a:p>
            <a:endParaRPr lang="ru-RU" dirty="0"/>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3500430" y="428604"/>
            <a:ext cx="1342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№5</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Рисунок222.gif"/>
          <p:cNvPicPr>
            <a:picLocks noChangeAspect="1"/>
          </p:cNvPicPr>
          <p:nvPr/>
        </p:nvPicPr>
        <p:blipFill>
          <a:blip r:embed="rId3"/>
          <a:stretch>
            <a:fillRect/>
          </a:stretch>
        </p:blipFill>
        <p:spPr>
          <a:xfrm>
            <a:off x="6786578" y="500042"/>
            <a:ext cx="1938350" cy="127204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to="" calcmode="lin" valueType="num">
                                      <p:cBhvr>
                                        <p:cTn id="4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endParaRPr lang="ru-RU" dirty="0"/>
          </a:p>
        </p:txBody>
      </p:sp>
      <p:sp>
        <p:nvSpPr>
          <p:cNvPr id="5" name="Подзаголовок 4"/>
          <p:cNvSpPr>
            <a:spLocks noGrp="1"/>
          </p:cNvSpPr>
          <p:nvPr>
            <p:ph type="subTitle" idx="1"/>
          </p:nvPr>
        </p:nvSpPr>
        <p:spPr/>
        <p:txBody>
          <a:bodyPr/>
          <a:lstStyle/>
          <a:p>
            <a:endParaRPr lang="ru-RU"/>
          </a:p>
        </p:txBody>
      </p:sp>
      <p:sp>
        <p:nvSpPr>
          <p:cNvPr id="6" name="Горизонтальный свиток 5"/>
          <p:cNvSpPr/>
          <p:nvPr/>
        </p:nvSpPr>
        <p:spPr>
          <a:xfrm>
            <a:off x="2428860" y="2500306"/>
            <a:ext cx="5715040" cy="3286148"/>
          </a:xfrm>
          <a:prstGeom prst="horizontalScroll">
            <a:avLst/>
          </a:prstGeom>
          <a:effectLst>
            <a:outerShdw blurRad="63500" sx="102000" sy="102000" algn="ctr" rotWithShape="0">
              <a:prstClr val="black">
                <a:alpha val="40000"/>
              </a:prstClr>
            </a:outerShdw>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7" name="Прямоугольник 6"/>
          <p:cNvSpPr/>
          <p:nvPr/>
        </p:nvSpPr>
        <p:spPr>
          <a:xfrm>
            <a:off x="2857488" y="3786190"/>
            <a:ext cx="4803111"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Задачи ЕГЭ.</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8" name="Рисунок 7" descr="Рисунок223.gif"/>
          <p:cNvPicPr>
            <a:picLocks noChangeAspect="1"/>
          </p:cNvPicPr>
          <p:nvPr/>
        </p:nvPicPr>
        <p:blipFill>
          <a:blip r:embed="rId2"/>
          <a:stretch>
            <a:fillRect/>
          </a:stretch>
        </p:blipFill>
        <p:spPr>
          <a:xfrm>
            <a:off x="5715008" y="285728"/>
            <a:ext cx="2571768" cy="1928826"/>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quarter" idx="4294967295"/>
          </p:nvPr>
        </p:nvSpPr>
        <p:spPr>
          <a:xfrm>
            <a:off x="0" y="714375"/>
            <a:ext cx="7972425" cy="4786313"/>
          </a:xfrm>
        </p:spPr>
        <p:txBody>
          <a:bodyPr>
            <a:noAutofit/>
          </a:bodyPr>
          <a:lstStyle/>
          <a:p>
            <a:pPr algn="just">
              <a:buBlip>
                <a:blip r:embed="rId2"/>
              </a:buBlip>
            </a:pPr>
            <a:r>
              <a:rPr lang="ru-RU" sz="1600" dirty="0" smtClean="0">
                <a:solidFill>
                  <a:srgbClr val="002060"/>
                </a:solidFill>
                <a:latin typeface="Arial" pitchFamily="34" charset="0"/>
                <a:cs typeface="Arial" pitchFamily="34" charset="0"/>
              </a:rPr>
              <a:t>Проценты – одно из математических понятий, которые часто встречаются в повседневной жизни. Так, мы часто читаем или слышим, что, например, в выборах приняли участие 52,5 % избирателей, рейтинг победителя хит-парада равен 75 %, промышленное производство сократилось на 11,3 %, уровень инфляции составляет 8 % в год, банк начисляет 12 % годовых, молоко содержит 3,2 % жира, материал содержит 60 % хлопка и 40 % полиэстера и т. д.</a:t>
            </a:r>
          </a:p>
          <a:p>
            <a:pPr algn="just">
              <a:buBlip>
                <a:blip r:embed="rId2"/>
              </a:buBlip>
            </a:pPr>
            <a:r>
              <a:rPr lang="ru-RU" sz="1600" dirty="0" smtClean="0">
                <a:solidFill>
                  <a:srgbClr val="002060"/>
                </a:solidFill>
                <a:latin typeface="Arial" pitchFamily="34" charset="0"/>
                <a:cs typeface="Arial" pitchFamily="34" charset="0"/>
              </a:rPr>
              <a:t>Слово «процент» происходит от латинского слова </a:t>
            </a:r>
            <a:r>
              <a:rPr lang="ru-RU" sz="1600" i="1" dirty="0" err="1" smtClean="0">
                <a:solidFill>
                  <a:srgbClr val="002060"/>
                </a:solidFill>
                <a:latin typeface="Arial" pitchFamily="34" charset="0"/>
                <a:cs typeface="Arial" pitchFamily="34" charset="0"/>
              </a:rPr>
              <a:t>pro</a:t>
            </a:r>
            <a:r>
              <a:rPr lang="ru-RU" sz="1600" i="1" dirty="0" smtClean="0">
                <a:solidFill>
                  <a:srgbClr val="002060"/>
                </a:solidFill>
                <a:latin typeface="Arial" pitchFamily="34" charset="0"/>
                <a:cs typeface="Arial" pitchFamily="34" charset="0"/>
              </a:rPr>
              <a:t> </a:t>
            </a:r>
            <a:r>
              <a:rPr lang="ru-RU" sz="1600" i="1" dirty="0" err="1" smtClean="0">
                <a:solidFill>
                  <a:srgbClr val="002060"/>
                </a:solidFill>
                <a:latin typeface="Arial" pitchFamily="34" charset="0"/>
                <a:cs typeface="Arial" pitchFamily="34" charset="0"/>
              </a:rPr>
              <a:t>centum</a:t>
            </a:r>
            <a:r>
              <a:rPr lang="ru-RU" sz="1600" dirty="0" smtClean="0">
                <a:solidFill>
                  <a:srgbClr val="002060"/>
                </a:solidFill>
                <a:latin typeface="Arial" pitchFamily="34" charset="0"/>
                <a:cs typeface="Arial" pitchFamily="34" charset="0"/>
              </a:rPr>
              <a:t>, что буквально означает «за сотню» или «со ста». Процентами очень удобно пользоваться на практике, так как они выражают части целых чисел в одних и тех же сотых долях. Это дает возможность упрощать расчеты и легко сравнивать части между собой и с целыми. Идея выражения частей целого постоянно в одних и тех же долях, вызванная практическими соображениями, родилась еще в древности у вавилонян, которые пользовались </a:t>
            </a:r>
            <a:r>
              <a:rPr lang="ru-RU" sz="1600" dirty="0" err="1" smtClean="0">
                <a:solidFill>
                  <a:srgbClr val="002060"/>
                </a:solidFill>
                <a:latin typeface="Arial" pitchFamily="34" charset="0"/>
                <a:cs typeface="Arial" pitchFamily="34" charset="0"/>
              </a:rPr>
              <a:t>шестидесятиричными</a:t>
            </a:r>
            <a:r>
              <a:rPr lang="ru-RU" sz="1600" dirty="0" smtClean="0">
                <a:solidFill>
                  <a:srgbClr val="002060"/>
                </a:solidFill>
                <a:latin typeface="Arial" pitchFamily="34" charset="0"/>
                <a:cs typeface="Arial" pitchFamily="34" charset="0"/>
              </a:rPr>
              <a:t> дробями. Уже в клинописных табличках вавилонян содержатся задачи на расчет процентов. До нас дошли составленные вавилонянами таблицы процентов, которые позволяли быстро определять сумму процентных денег. Были известны проценты и в Индии. Индийские математики вычисляли проценты, применяя так называемое тройное правило, т. е. пользуясь пропорцией. Они умели производить и более сложные вычисления с применением процентов.</a:t>
            </a:r>
          </a:p>
          <a:p>
            <a:pPr>
              <a:buBlip>
                <a:blip r:embed="rId2"/>
              </a:buBlip>
            </a:pPr>
            <a:endParaRPr lang="ru-RU" sz="1600" dirty="0" smtClean="0">
              <a:solidFill>
                <a:schemeClr val="tx2"/>
              </a:solidFill>
              <a:latin typeface="Arial" pitchFamily="34" charset="0"/>
              <a:cs typeface="Arial" pitchFamily="34" charset="0"/>
            </a:endParaRPr>
          </a:p>
        </p:txBody>
      </p:sp>
      <p:pic>
        <p:nvPicPr>
          <p:cNvPr id="5" name="Рисунок 4" descr="аним_кнопка.gif"/>
          <p:cNvPicPr>
            <a:picLocks noChangeAspect="1"/>
          </p:cNvPicPr>
          <p:nvPr/>
        </p:nvPicPr>
        <p:blipFill>
          <a:blip r:embed="rId3">
            <a:clrChange>
              <a:clrFrom>
                <a:srgbClr val="FFFFFF"/>
              </a:clrFrom>
              <a:clrTo>
                <a:srgbClr val="FFFFFF">
                  <a:alpha val="0"/>
                </a:srgbClr>
              </a:clrTo>
            </a:clrChange>
          </a:blip>
          <a:stretch>
            <a:fillRect/>
          </a:stretch>
        </p:blipFill>
        <p:spPr>
          <a:xfrm>
            <a:off x="7286644" y="5729282"/>
            <a:ext cx="1138276" cy="1128718"/>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Horizont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buBlip>
                <a:blip r:embed="rId2"/>
              </a:buBlip>
            </a:pPr>
            <a:r>
              <a:rPr lang="ru-RU" dirty="0" smtClean="0">
                <a:solidFill>
                  <a:schemeClr val="tx2"/>
                </a:solidFill>
              </a:rPr>
              <a:t>До снижения цен товар стоил 800 рублей, а после снижения цен стал стоить 680 рублей. На сколько процентов была снижена цена товара?</a:t>
            </a:r>
          </a:p>
          <a:p>
            <a:pPr>
              <a:buBlip>
                <a:blip r:embed="rId2"/>
              </a:buBlip>
            </a:pPr>
            <a:r>
              <a:rPr lang="ru-RU" dirty="0" smtClean="0">
                <a:solidFill>
                  <a:schemeClr val="tx2"/>
                </a:solidFill>
              </a:rPr>
              <a:t> </a:t>
            </a:r>
            <a:r>
              <a:rPr lang="ru-RU" dirty="0" smtClean="0">
                <a:solidFill>
                  <a:srgbClr val="0082DA"/>
                </a:solidFill>
              </a:rPr>
              <a:t>Решение: </a:t>
            </a:r>
          </a:p>
          <a:p>
            <a:pPr marL="457200" indent="-457200">
              <a:buNone/>
            </a:pPr>
            <a:r>
              <a:rPr lang="ru-RU" dirty="0" smtClean="0">
                <a:solidFill>
                  <a:srgbClr val="0082DA"/>
                </a:solidFill>
              </a:rPr>
              <a:t>1) </a:t>
            </a:r>
            <a:r>
              <a:rPr lang="ru-RU" dirty="0" smtClean="0">
                <a:solidFill>
                  <a:schemeClr val="tx2"/>
                </a:solidFill>
              </a:rPr>
              <a:t>680*100: 800=</a:t>
            </a:r>
            <a:r>
              <a:rPr lang="ru-RU" dirty="0" smtClean="0">
                <a:solidFill>
                  <a:schemeClr val="tx1">
                    <a:lumMod val="50000"/>
                  </a:schemeClr>
                </a:solidFill>
              </a:rPr>
              <a:t>85% </a:t>
            </a:r>
          </a:p>
          <a:p>
            <a:pPr marL="457200" indent="-457200">
              <a:buNone/>
            </a:pPr>
            <a:r>
              <a:rPr lang="ru-RU" dirty="0" smtClean="0">
                <a:solidFill>
                  <a:srgbClr val="0082DA"/>
                </a:solidFill>
              </a:rPr>
              <a:t>2) </a:t>
            </a:r>
            <a:r>
              <a:rPr lang="ru-RU" dirty="0" smtClean="0">
                <a:solidFill>
                  <a:schemeClr val="tx1">
                    <a:lumMod val="50000"/>
                  </a:schemeClr>
                </a:solidFill>
              </a:rPr>
              <a:t>100%</a:t>
            </a:r>
            <a:r>
              <a:rPr lang="ru-RU" dirty="0" smtClean="0">
                <a:solidFill>
                  <a:schemeClr val="tx2"/>
                </a:solidFill>
              </a:rPr>
              <a:t>-</a:t>
            </a:r>
            <a:r>
              <a:rPr lang="ru-RU" dirty="0" smtClean="0">
                <a:solidFill>
                  <a:schemeClr val="tx1">
                    <a:lumMod val="50000"/>
                  </a:schemeClr>
                </a:solidFill>
              </a:rPr>
              <a:t>85%</a:t>
            </a:r>
            <a:r>
              <a:rPr lang="ru-RU" dirty="0" smtClean="0">
                <a:solidFill>
                  <a:schemeClr val="tx2"/>
                </a:solidFill>
              </a:rPr>
              <a:t>=</a:t>
            </a:r>
            <a:r>
              <a:rPr lang="ru-RU" dirty="0" smtClean="0">
                <a:solidFill>
                  <a:schemeClr val="tx1">
                    <a:lumMod val="50000"/>
                  </a:schemeClr>
                </a:solidFill>
              </a:rPr>
              <a:t>15%</a:t>
            </a:r>
          </a:p>
          <a:p>
            <a:pPr>
              <a:buBlip>
                <a:blip r:embed="rId2"/>
              </a:buBlip>
            </a:pPr>
            <a:r>
              <a:rPr lang="ru-RU" dirty="0" smtClean="0">
                <a:solidFill>
                  <a:srgbClr val="0082DA"/>
                </a:solidFill>
              </a:rPr>
              <a:t>Ответ: </a:t>
            </a:r>
            <a:r>
              <a:rPr lang="ru-RU" dirty="0" smtClean="0">
                <a:solidFill>
                  <a:schemeClr val="tx2"/>
                </a:solidFill>
              </a:rPr>
              <a:t>на </a:t>
            </a:r>
            <a:r>
              <a:rPr lang="ru-RU" dirty="0" smtClean="0">
                <a:solidFill>
                  <a:schemeClr val="tx1">
                    <a:lumMod val="50000"/>
                  </a:schemeClr>
                </a:solidFill>
              </a:rPr>
              <a:t>15% </a:t>
            </a:r>
            <a:r>
              <a:rPr lang="ru-RU" dirty="0" smtClean="0">
                <a:solidFill>
                  <a:schemeClr val="tx2"/>
                </a:solidFill>
              </a:rPr>
              <a:t>цена товара была снижена.</a:t>
            </a:r>
          </a:p>
          <a:p>
            <a:endParaRPr lang="ru-RU" dirty="0"/>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3714744" y="357166"/>
            <a:ext cx="1342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№1</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Рисунок243.gif"/>
          <p:cNvPicPr>
            <a:picLocks noChangeAspect="1"/>
          </p:cNvPicPr>
          <p:nvPr/>
        </p:nvPicPr>
        <p:blipFill>
          <a:blip r:embed="rId3"/>
          <a:stretch>
            <a:fillRect/>
          </a:stretch>
        </p:blipFill>
        <p:spPr>
          <a:xfrm>
            <a:off x="4929190" y="4924415"/>
            <a:ext cx="2514613" cy="193358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to="" calcmode="lin" valueType="num">
                                      <p:cBhvr>
                                        <p:cTn id="3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buBlip>
                <a:blip r:embed="rId2"/>
              </a:buBlip>
            </a:pPr>
            <a:r>
              <a:rPr lang="ru-RU" dirty="0" smtClean="0">
                <a:solidFill>
                  <a:schemeClr val="tx2"/>
                </a:solidFill>
              </a:rPr>
              <a:t>800г раствора содержат 24г соли. Определите процентное содержание соли в растворе.</a:t>
            </a:r>
          </a:p>
          <a:p>
            <a:pPr>
              <a:buBlip>
                <a:blip r:embed="rId2"/>
              </a:buBlip>
            </a:pPr>
            <a:r>
              <a:rPr lang="ru-RU" dirty="0" smtClean="0">
                <a:solidFill>
                  <a:schemeClr val="tx2"/>
                </a:solidFill>
              </a:rPr>
              <a:t>За </a:t>
            </a:r>
            <a:r>
              <a:rPr lang="ru-RU" dirty="0" smtClean="0">
                <a:solidFill>
                  <a:schemeClr val="tx1">
                    <a:lumMod val="50000"/>
                  </a:schemeClr>
                </a:solidFill>
              </a:rPr>
              <a:t>100%</a:t>
            </a:r>
            <a:r>
              <a:rPr lang="ru-RU" dirty="0" smtClean="0">
                <a:solidFill>
                  <a:schemeClr val="tx2"/>
                </a:solidFill>
              </a:rPr>
              <a:t> в задаче принята масса раствора-800г. </a:t>
            </a:r>
            <a:endParaRPr lang="ru-RU" dirty="0" smtClean="0">
              <a:solidFill>
                <a:srgbClr val="0082DA"/>
              </a:solidFill>
            </a:endParaRPr>
          </a:p>
          <a:p>
            <a:pPr>
              <a:buBlip>
                <a:blip r:embed="rId2"/>
              </a:buBlip>
            </a:pPr>
            <a:r>
              <a:rPr lang="ru-RU" dirty="0" smtClean="0">
                <a:solidFill>
                  <a:srgbClr val="0082DA"/>
                </a:solidFill>
              </a:rPr>
              <a:t>Решение:</a:t>
            </a:r>
          </a:p>
          <a:p>
            <a:pPr>
              <a:buBlip>
                <a:blip r:embed="rId2"/>
              </a:buBlip>
            </a:pPr>
            <a:r>
              <a:rPr lang="ru-RU" dirty="0" smtClean="0">
                <a:solidFill>
                  <a:srgbClr val="0082DA"/>
                </a:solidFill>
              </a:rPr>
              <a:t>1) </a:t>
            </a:r>
            <a:r>
              <a:rPr lang="ru-RU" dirty="0" smtClean="0">
                <a:solidFill>
                  <a:schemeClr val="tx2"/>
                </a:solidFill>
              </a:rPr>
              <a:t>800:100=8(г) величина приходится на </a:t>
            </a:r>
            <a:r>
              <a:rPr lang="ru-RU" dirty="0" smtClean="0">
                <a:solidFill>
                  <a:schemeClr val="tx1">
                    <a:lumMod val="50000"/>
                  </a:schemeClr>
                </a:solidFill>
              </a:rPr>
              <a:t>1%</a:t>
            </a:r>
          </a:p>
          <a:p>
            <a:pPr>
              <a:buBlip>
                <a:blip r:embed="rId2"/>
              </a:buBlip>
            </a:pPr>
            <a:r>
              <a:rPr lang="ru-RU" dirty="0" smtClean="0">
                <a:solidFill>
                  <a:srgbClr val="0082DA"/>
                </a:solidFill>
              </a:rPr>
              <a:t>2)</a:t>
            </a:r>
            <a:r>
              <a:rPr lang="ru-RU" dirty="0" smtClean="0">
                <a:solidFill>
                  <a:schemeClr val="tx2"/>
                </a:solidFill>
              </a:rPr>
              <a:t> 24:8 = </a:t>
            </a:r>
            <a:r>
              <a:rPr lang="ru-RU" dirty="0" smtClean="0">
                <a:solidFill>
                  <a:schemeClr val="tx1">
                    <a:lumMod val="50000"/>
                  </a:schemeClr>
                </a:solidFill>
              </a:rPr>
              <a:t>3%</a:t>
            </a:r>
            <a:r>
              <a:rPr lang="ru-RU" dirty="0" smtClean="0">
                <a:solidFill>
                  <a:schemeClr val="tx2"/>
                </a:solidFill>
              </a:rPr>
              <a:t> процентов приходится на24г</a:t>
            </a:r>
            <a:endParaRPr lang="ru-RU" dirty="0" smtClean="0">
              <a:solidFill>
                <a:schemeClr val="tx1">
                  <a:lumMod val="50000"/>
                </a:schemeClr>
              </a:solidFill>
            </a:endParaRPr>
          </a:p>
          <a:p>
            <a:pPr>
              <a:buBlip>
                <a:blip r:embed="rId2"/>
              </a:buBlip>
            </a:pPr>
            <a:r>
              <a:rPr lang="ru-RU" dirty="0" smtClean="0">
                <a:solidFill>
                  <a:srgbClr val="0082DA"/>
                </a:solidFill>
              </a:rPr>
              <a:t>Ответ: </a:t>
            </a:r>
            <a:r>
              <a:rPr lang="ru-RU" dirty="0" smtClean="0">
                <a:solidFill>
                  <a:schemeClr val="tx1">
                    <a:lumMod val="50000"/>
                  </a:schemeClr>
                </a:solidFill>
              </a:rPr>
              <a:t>3% </a:t>
            </a:r>
            <a:r>
              <a:rPr lang="ru-RU" dirty="0" smtClean="0">
                <a:solidFill>
                  <a:schemeClr val="tx2"/>
                </a:solidFill>
              </a:rPr>
              <a:t>процентов приходится на24г.</a:t>
            </a:r>
          </a:p>
        </p:txBody>
      </p:sp>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3428992" y="357166"/>
            <a:ext cx="1342034"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№2</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Рисунок248.gif"/>
          <p:cNvPicPr>
            <a:picLocks noChangeAspect="1"/>
          </p:cNvPicPr>
          <p:nvPr/>
        </p:nvPicPr>
        <p:blipFill>
          <a:blip r:embed="rId3"/>
          <a:stretch>
            <a:fillRect/>
          </a:stretch>
        </p:blipFill>
        <p:spPr>
          <a:xfrm>
            <a:off x="5643570" y="4786322"/>
            <a:ext cx="2409825" cy="1809750"/>
          </a:xfrm>
          <a:prstGeom prst="ellipse">
            <a:avLst/>
          </a:prstGeom>
          <a:ln w="190500" cap="rnd">
            <a:solidFill>
              <a:schemeClr val="bg2">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to="" calcmode="lin" valueType="num">
                                      <p:cBhvr>
                                        <p:cTn id="4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55000" lnSpcReduction="20000"/>
          </a:bodyPr>
          <a:lstStyle/>
          <a:p>
            <a:pPr marL="457200" indent="-457200">
              <a:buFont typeface="+mj-lt"/>
              <a:buAutoNum type="arabicPeriod"/>
            </a:pPr>
            <a:r>
              <a:rPr lang="ru-RU" dirty="0" smtClean="0">
                <a:solidFill>
                  <a:schemeClr val="tx2"/>
                </a:solidFill>
              </a:rPr>
              <a:t>В магазине батон хлеба стоит 6,7 р., а на лотке цена батона 6р. На сколько      процентов  дешевле продаётся батон с лотка, чем в магазине?</a:t>
            </a:r>
          </a:p>
          <a:p>
            <a:pPr marL="457200" indent="-457200">
              <a:buFont typeface="+mj-lt"/>
              <a:buAutoNum type="arabicPeriod"/>
            </a:pPr>
            <a:r>
              <a:rPr lang="ru-RU" dirty="0" smtClean="0">
                <a:solidFill>
                  <a:schemeClr val="tx2"/>
                </a:solidFill>
              </a:rPr>
              <a:t>Определите, на сколько процентов батон хлеба дороже в магазине, чем на лотке.</a:t>
            </a:r>
          </a:p>
          <a:p>
            <a:pPr>
              <a:buBlip>
                <a:blip r:embed="rId2"/>
              </a:buBlip>
            </a:pPr>
            <a:r>
              <a:rPr lang="ru-RU" dirty="0" smtClean="0">
                <a:solidFill>
                  <a:srgbClr val="0082DA"/>
                </a:solidFill>
              </a:rPr>
              <a:t>Решение:</a:t>
            </a:r>
          </a:p>
          <a:p>
            <a:pPr>
              <a:buBlip>
                <a:blip r:embed="rId2"/>
              </a:buBlip>
            </a:pPr>
            <a:r>
              <a:rPr lang="ru-RU" dirty="0" smtClean="0">
                <a:solidFill>
                  <a:srgbClr val="0082DA"/>
                </a:solidFill>
              </a:rPr>
              <a:t>1) </a:t>
            </a:r>
            <a:r>
              <a:rPr lang="ru-RU" dirty="0" smtClean="0">
                <a:solidFill>
                  <a:schemeClr val="tx2"/>
                </a:solidFill>
              </a:rPr>
              <a:t>6,7р -</a:t>
            </a:r>
            <a:r>
              <a:rPr lang="ru-RU" dirty="0" smtClean="0">
                <a:solidFill>
                  <a:schemeClr val="tx1">
                    <a:lumMod val="50000"/>
                  </a:schemeClr>
                </a:solidFill>
              </a:rPr>
              <a:t>100% </a:t>
            </a:r>
          </a:p>
          <a:p>
            <a:pPr>
              <a:buBlip>
                <a:blip r:embed="rId2"/>
              </a:buBlip>
            </a:pPr>
            <a:r>
              <a:rPr lang="ru-RU" dirty="0" smtClean="0">
                <a:solidFill>
                  <a:srgbClr val="0082DA"/>
                </a:solidFill>
              </a:rPr>
              <a:t>2)</a:t>
            </a:r>
            <a:r>
              <a:rPr lang="ru-RU" dirty="0" smtClean="0">
                <a:solidFill>
                  <a:schemeClr val="tx1">
                    <a:lumMod val="50000"/>
                  </a:schemeClr>
                </a:solidFill>
              </a:rPr>
              <a:t>1%-</a:t>
            </a:r>
            <a:r>
              <a:rPr lang="ru-RU" dirty="0" smtClean="0">
                <a:solidFill>
                  <a:schemeClr val="tx2"/>
                </a:solidFill>
              </a:rPr>
              <a:t>0,067 </a:t>
            </a:r>
          </a:p>
          <a:p>
            <a:pPr>
              <a:buBlip>
                <a:blip r:embed="rId2"/>
              </a:buBlip>
            </a:pPr>
            <a:r>
              <a:rPr lang="ru-RU" dirty="0" smtClean="0">
                <a:solidFill>
                  <a:schemeClr val="tx2"/>
                </a:solidFill>
              </a:rPr>
              <a:t>Тогда на сумму 6р. Приходится примерно </a:t>
            </a:r>
            <a:r>
              <a:rPr lang="ru-RU" dirty="0" smtClean="0">
                <a:solidFill>
                  <a:schemeClr val="tx1">
                    <a:lumMod val="50000"/>
                  </a:schemeClr>
                </a:solidFill>
              </a:rPr>
              <a:t>89,5% </a:t>
            </a:r>
            <a:r>
              <a:rPr lang="ru-RU" dirty="0" smtClean="0">
                <a:solidFill>
                  <a:schemeClr val="tx2"/>
                </a:solidFill>
              </a:rPr>
              <a:t>6:0,067=89,5;  </a:t>
            </a:r>
          </a:p>
          <a:p>
            <a:pPr>
              <a:buBlip>
                <a:blip r:embed="rId2"/>
              </a:buBlip>
            </a:pPr>
            <a:r>
              <a:rPr lang="ru-RU" dirty="0" smtClean="0">
                <a:solidFill>
                  <a:srgbClr val="0082DA"/>
                </a:solidFill>
              </a:rPr>
              <a:t>3) </a:t>
            </a:r>
            <a:r>
              <a:rPr lang="ru-RU" dirty="0" smtClean="0">
                <a:solidFill>
                  <a:schemeClr val="tx1">
                    <a:lumMod val="50000"/>
                  </a:schemeClr>
                </a:solidFill>
              </a:rPr>
              <a:t>100%-89,5%=10,5%</a:t>
            </a:r>
          </a:p>
          <a:p>
            <a:pPr>
              <a:buBlip>
                <a:blip r:embed="rId2"/>
              </a:buBlip>
            </a:pPr>
            <a:r>
              <a:rPr lang="ru-RU" dirty="0" smtClean="0">
                <a:solidFill>
                  <a:schemeClr val="tx2"/>
                </a:solidFill>
              </a:rPr>
              <a:t>Значит, на лотке батон на </a:t>
            </a:r>
            <a:r>
              <a:rPr lang="ru-RU" dirty="0" smtClean="0">
                <a:solidFill>
                  <a:schemeClr val="tx1">
                    <a:lumMod val="50000"/>
                  </a:schemeClr>
                </a:solidFill>
              </a:rPr>
              <a:t>10,5%</a:t>
            </a:r>
            <a:r>
              <a:rPr lang="ru-RU" dirty="0" smtClean="0">
                <a:solidFill>
                  <a:schemeClr val="tx2"/>
                </a:solidFill>
              </a:rPr>
              <a:t> дешевле, чем в магазине.</a:t>
            </a:r>
          </a:p>
          <a:p>
            <a:pPr>
              <a:buBlip>
                <a:blip r:embed="rId2"/>
              </a:buBlip>
            </a:pPr>
            <a:r>
              <a:rPr lang="ru-RU" dirty="0" smtClean="0">
                <a:solidFill>
                  <a:schemeClr val="tx1">
                    <a:lumMod val="50000"/>
                  </a:schemeClr>
                </a:solidFill>
              </a:rPr>
              <a:t>Ответ: </a:t>
            </a:r>
            <a:r>
              <a:rPr lang="ru-RU" dirty="0" smtClean="0">
                <a:solidFill>
                  <a:schemeClr val="tx2"/>
                </a:solidFill>
              </a:rPr>
              <a:t>на </a:t>
            </a:r>
            <a:r>
              <a:rPr lang="ru-RU" dirty="0" smtClean="0">
                <a:solidFill>
                  <a:schemeClr val="tx1">
                    <a:lumMod val="50000"/>
                  </a:schemeClr>
                </a:solidFill>
              </a:rPr>
              <a:t>10.5%</a:t>
            </a:r>
            <a:r>
              <a:rPr lang="ru-RU" dirty="0" smtClean="0">
                <a:solidFill>
                  <a:schemeClr val="tx2"/>
                </a:solidFill>
              </a:rPr>
              <a:t> на лотке батон дешевле, чем в магазине</a:t>
            </a:r>
          </a:p>
          <a:p>
            <a:pPr>
              <a:buBlip>
                <a:blip r:embed="rId2"/>
              </a:buBlip>
            </a:pPr>
            <a:r>
              <a:rPr lang="ru-RU" dirty="0" smtClean="0">
                <a:solidFill>
                  <a:srgbClr val="0082DA"/>
                </a:solidFill>
              </a:rPr>
              <a:t>Решение:</a:t>
            </a:r>
          </a:p>
          <a:p>
            <a:pPr>
              <a:buBlip>
                <a:blip r:embed="rId2"/>
              </a:buBlip>
            </a:pPr>
            <a:r>
              <a:rPr lang="ru-RU" dirty="0" smtClean="0">
                <a:solidFill>
                  <a:srgbClr val="0082DA"/>
                </a:solidFill>
              </a:rPr>
              <a:t>1) </a:t>
            </a:r>
            <a:r>
              <a:rPr lang="ru-RU" dirty="0" smtClean="0">
                <a:solidFill>
                  <a:schemeClr val="tx2"/>
                </a:solidFill>
              </a:rPr>
              <a:t>6 -</a:t>
            </a:r>
            <a:r>
              <a:rPr lang="ru-RU" dirty="0" smtClean="0">
                <a:solidFill>
                  <a:schemeClr val="tx1">
                    <a:lumMod val="50000"/>
                  </a:schemeClr>
                </a:solidFill>
              </a:rPr>
              <a:t>100%</a:t>
            </a:r>
            <a:r>
              <a:rPr lang="ru-RU" dirty="0" smtClean="0">
                <a:solidFill>
                  <a:schemeClr val="tx2"/>
                </a:solidFill>
              </a:rPr>
              <a:t>, </a:t>
            </a:r>
            <a:r>
              <a:rPr lang="ru-RU" dirty="0" smtClean="0">
                <a:solidFill>
                  <a:schemeClr val="tx1">
                    <a:lumMod val="50000"/>
                  </a:schemeClr>
                </a:solidFill>
              </a:rPr>
              <a:t>1%</a:t>
            </a:r>
            <a:r>
              <a:rPr lang="ru-RU" dirty="0" smtClean="0">
                <a:solidFill>
                  <a:schemeClr val="tx2"/>
                </a:solidFill>
              </a:rPr>
              <a:t>-0,06р. Тогда на 6,7р приходится примерно </a:t>
            </a:r>
            <a:r>
              <a:rPr lang="ru-RU" dirty="0" smtClean="0">
                <a:solidFill>
                  <a:schemeClr val="tx1">
                    <a:lumMod val="50000"/>
                  </a:schemeClr>
                </a:solidFill>
              </a:rPr>
              <a:t>111,6%</a:t>
            </a:r>
          </a:p>
          <a:p>
            <a:pPr>
              <a:buBlip>
                <a:blip r:embed="rId2"/>
              </a:buBlip>
            </a:pPr>
            <a:r>
              <a:rPr lang="ru-RU" dirty="0" smtClean="0">
                <a:solidFill>
                  <a:srgbClr val="0082DA"/>
                </a:solidFill>
              </a:rPr>
              <a:t>2)</a:t>
            </a:r>
            <a:r>
              <a:rPr lang="ru-RU" dirty="0" smtClean="0">
                <a:solidFill>
                  <a:schemeClr val="tx2"/>
                </a:solidFill>
              </a:rPr>
              <a:t>6,7:0,06=111,6  </a:t>
            </a:r>
          </a:p>
          <a:p>
            <a:pPr>
              <a:buBlip>
                <a:blip r:embed="rId2"/>
              </a:buBlip>
            </a:pPr>
            <a:r>
              <a:rPr lang="ru-RU" dirty="0" smtClean="0">
                <a:solidFill>
                  <a:srgbClr val="0082DA"/>
                </a:solidFill>
              </a:rPr>
              <a:t>3) </a:t>
            </a:r>
            <a:r>
              <a:rPr lang="ru-RU" dirty="0" smtClean="0">
                <a:solidFill>
                  <a:schemeClr val="tx1">
                    <a:lumMod val="50000"/>
                  </a:schemeClr>
                </a:solidFill>
              </a:rPr>
              <a:t>111,6%</a:t>
            </a:r>
            <a:r>
              <a:rPr lang="ru-RU" dirty="0" smtClean="0">
                <a:solidFill>
                  <a:schemeClr val="tx2"/>
                </a:solidFill>
              </a:rPr>
              <a:t>-</a:t>
            </a:r>
            <a:r>
              <a:rPr lang="ru-RU" dirty="0" smtClean="0">
                <a:solidFill>
                  <a:schemeClr val="tx1">
                    <a:lumMod val="50000"/>
                  </a:schemeClr>
                </a:solidFill>
              </a:rPr>
              <a:t>100%</a:t>
            </a:r>
            <a:r>
              <a:rPr lang="ru-RU" dirty="0" smtClean="0">
                <a:solidFill>
                  <a:schemeClr val="tx2"/>
                </a:solidFill>
              </a:rPr>
              <a:t>=</a:t>
            </a:r>
            <a:r>
              <a:rPr lang="ru-RU" dirty="0" smtClean="0">
                <a:solidFill>
                  <a:schemeClr val="tx1">
                    <a:lumMod val="50000"/>
                  </a:schemeClr>
                </a:solidFill>
              </a:rPr>
              <a:t>11,6%</a:t>
            </a:r>
          </a:p>
          <a:p>
            <a:pPr>
              <a:buBlip>
                <a:blip r:embed="rId2"/>
              </a:buBlip>
            </a:pPr>
            <a:r>
              <a:rPr lang="ru-RU" dirty="0" smtClean="0">
                <a:solidFill>
                  <a:srgbClr val="0082DA"/>
                </a:solidFill>
              </a:rPr>
              <a:t>Ответ: </a:t>
            </a:r>
            <a:r>
              <a:rPr lang="ru-RU" dirty="0" smtClean="0">
                <a:solidFill>
                  <a:schemeClr val="tx2"/>
                </a:solidFill>
              </a:rPr>
              <a:t>на </a:t>
            </a:r>
            <a:r>
              <a:rPr lang="ru-RU" dirty="0" smtClean="0">
                <a:solidFill>
                  <a:schemeClr val="tx1">
                    <a:lumMod val="50000"/>
                  </a:schemeClr>
                </a:solidFill>
              </a:rPr>
              <a:t>11,6%</a:t>
            </a:r>
            <a:r>
              <a:rPr lang="ru-RU" dirty="0" smtClean="0">
                <a:solidFill>
                  <a:schemeClr val="tx2"/>
                </a:solidFill>
              </a:rPr>
              <a:t>, в магазине батон дороже, чем на лотке.</a:t>
            </a:r>
          </a:p>
          <a:p>
            <a:endParaRPr lang="ru-RU" dirty="0"/>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3428992" y="428604"/>
            <a:ext cx="1342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№3</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5" name="Рисунок 4" descr="Рисунок207.gif"/>
          <p:cNvPicPr>
            <a:picLocks noChangeAspect="1"/>
          </p:cNvPicPr>
          <p:nvPr/>
        </p:nvPicPr>
        <p:blipFill>
          <a:blip r:embed="rId3"/>
          <a:stretch>
            <a:fillRect/>
          </a:stretch>
        </p:blipFill>
        <p:spPr>
          <a:xfrm>
            <a:off x="4786314" y="2714620"/>
            <a:ext cx="952500" cy="8382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3" end="13"/>
                                            </p:txEl>
                                          </p:spTgt>
                                        </p:tgtEl>
                                        <p:attrNameLst>
                                          <p:attrName>style.visibility</p:attrName>
                                        </p:attrNameLst>
                                      </p:cBhvr>
                                      <p:to>
                                        <p:strVal val="visible"/>
                                      </p:to>
                                    </p:set>
                                    <p:anim to="" calcmode="lin" valueType="num">
                                      <p:cBhvr>
                                        <p:cTn id="12" dur="1" fill="hold"/>
                                        <p:tgtEl>
                                          <p:spTgt spid="3">
                                            <p:txEl>
                                              <p:pRg st="13" end="1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аним_ученик1.gif"/>
          <p:cNvPicPr>
            <a:picLocks noGrp="1" noChangeAspect="1"/>
          </p:cNvPicPr>
          <p:nvPr>
            <p:ph idx="1"/>
          </p:nvPr>
        </p:nvPicPr>
        <p:blipFill>
          <a:blip r:embed="rId2"/>
          <a:stretch>
            <a:fillRect/>
          </a:stretch>
        </p:blipFill>
        <p:spPr>
          <a:xfrm>
            <a:off x="5286380" y="2428868"/>
            <a:ext cx="2857520" cy="1857388"/>
          </a:xfrm>
          <a:prstGeom prst="rect">
            <a:avLst/>
          </a:prstGeom>
        </p:spPr>
      </p:pic>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500034" y="1643050"/>
            <a:ext cx="4572000" cy="4524315"/>
          </a:xfrm>
          <a:prstGeom prst="rect">
            <a:avLst/>
          </a:prstGeom>
        </p:spPr>
        <p:txBody>
          <a:bodyPr>
            <a:spAutoFit/>
          </a:bodyPr>
          <a:lstStyle/>
          <a:p>
            <a:pPr algn="just">
              <a:buBlip>
                <a:blip r:embed="rId3"/>
              </a:buBlip>
            </a:pPr>
            <a:r>
              <a:rPr lang="ru-RU" dirty="0" smtClean="0">
                <a:solidFill>
                  <a:schemeClr val="tx1">
                    <a:lumMod val="50000"/>
                  </a:schemeClr>
                </a:solidFill>
              </a:rPr>
              <a:t> </a:t>
            </a:r>
            <a:r>
              <a:rPr lang="ru-RU" dirty="0" smtClean="0">
                <a:solidFill>
                  <a:schemeClr val="tx2"/>
                </a:solidFill>
              </a:rPr>
              <a:t>а) На сколько процентов 4 меньше 5?</a:t>
            </a:r>
          </a:p>
          <a:p>
            <a:pPr>
              <a:buNone/>
            </a:pPr>
            <a:r>
              <a:rPr lang="ru-RU" dirty="0" smtClean="0">
                <a:solidFill>
                  <a:schemeClr val="tx2"/>
                </a:solidFill>
              </a:rPr>
              <a:t>  5 – </a:t>
            </a:r>
            <a:r>
              <a:rPr lang="ru-RU" dirty="0" smtClean="0">
                <a:solidFill>
                  <a:schemeClr val="tx1">
                    <a:lumMod val="50000"/>
                  </a:schemeClr>
                </a:solidFill>
              </a:rPr>
              <a:t>100%</a:t>
            </a:r>
          </a:p>
          <a:p>
            <a:pPr>
              <a:buNone/>
            </a:pPr>
            <a:r>
              <a:rPr lang="ru-RU" dirty="0" smtClean="0">
                <a:solidFill>
                  <a:schemeClr val="tx2"/>
                </a:solidFill>
              </a:rPr>
              <a:t>  4 - ?</a:t>
            </a:r>
          </a:p>
          <a:p>
            <a:pPr marL="457200" indent="-457200">
              <a:buNone/>
            </a:pPr>
            <a:r>
              <a:rPr lang="ru-RU" dirty="0" smtClean="0">
                <a:solidFill>
                  <a:schemeClr val="tx2"/>
                </a:solidFill>
              </a:rPr>
              <a:t>  1) 5 : 100 = 0.05</a:t>
            </a:r>
          </a:p>
          <a:p>
            <a:pPr marL="457200" indent="-457200">
              <a:buNone/>
            </a:pPr>
            <a:r>
              <a:rPr lang="ru-RU" dirty="0" smtClean="0">
                <a:solidFill>
                  <a:schemeClr val="tx2"/>
                </a:solidFill>
              </a:rPr>
              <a:t>  2) 4 : 100 = </a:t>
            </a:r>
            <a:r>
              <a:rPr lang="ru-RU" dirty="0" smtClean="0">
                <a:solidFill>
                  <a:schemeClr val="tx1">
                    <a:lumMod val="50000"/>
                  </a:schemeClr>
                </a:solidFill>
              </a:rPr>
              <a:t>80%</a:t>
            </a:r>
            <a:r>
              <a:rPr lang="ru-RU" dirty="0" smtClean="0">
                <a:solidFill>
                  <a:schemeClr val="tx2"/>
                </a:solidFill>
              </a:rPr>
              <a:t> составляет 4 от 5</a:t>
            </a:r>
          </a:p>
          <a:p>
            <a:pPr marL="457200" indent="-457200">
              <a:buNone/>
            </a:pPr>
            <a:r>
              <a:rPr lang="ru-RU" dirty="0" smtClean="0">
                <a:solidFill>
                  <a:schemeClr val="tx2"/>
                </a:solidFill>
              </a:rPr>
              <a:t>  3) </a:t>
            </a:r>
            <a:r>
              <a:rPr lang="ru-RU" dirty="0" smtClean="0">
                <a:solidFill>
                  <a:schemeClr val="tx1">
                    <a:lumMod val="50000"/>
                  </a:schemeClr>
                </a:solidFill>
              </a:rPr>
              <a:t>100%</a:t>
            </a:r>
            <a:r>
              <a:rPr lang="ru-RU" dirty="0" smtClean="0">
                <a:solidFill>
                  <a:schemeClr val="tx2"/>
                </a:solidFill>
              </a:rPr>
              <a:t> - </a:t>
            </a:r>
            <a:r>
              <a:rPr lang="ru-RU" dirty="0" smtClean="0">
                <a:solidFill>
                  <a:schemeClr val="tx1">
                    <a:lumMod val="50000"/>
                  </a:schemeClr>
                </a:solidFill>
              </a:rPr>
              <a:t>20%</a:t>
            </a:r>
            <a:r>
              <a:rPr lang="ru-RU" dirty="0" smtClean="0">
                <a:solidFill>
                  <a:schemeClr val="tx2"/>
                </a:solidFill>
              </a:rPr>
              <a:t> = </a:t>
            </a:r>
            <a:r>
              <a:rPr lang="ru-RU" dirty="0" smtClean="0">
                <a:solidFill>
                  <a:schemeClr val="tx1">
                    <a:lumMod val="50000"/>
                  </a:schemeClr>
                </a:solidFill>
              </a:rPr>
              <a:t>80% -</a:t>
            </a:r>
            <a:r>
              <a:rPr lang="ru-RU" dirty="0" smtClean="0">
                <a:solidFill>
                  <a:schemeClr val="tx2"/>
                </a:solidFill>
              </a:rPr>
              <a:t> 4 меньше 5</a:t>
            </a:r>
          </a:p>
          <a:p>
            <a:pPr marL="457200" indent="-457200">
              <a:buNone/>
            </a:pPr>
            <a:r>
              <a:rPr lang="ru-RU" dirty="0" smtClean="0">
                <a:solidFill>
                  <a:schemeClr val="tx2"/>
                </a:solidFill>
              </a:rPr>
              <a:t>  </a:t>
            </a:r>
            <a:r>
              <a:rPr lang="ru-RU" dirty="0" smtClean="0">
                <a:solidFill>
                  <a:srgbClr val="0082DA"/>
                </a:solidFill>
              </a:rPr>
              <a:t>Ответ: </a:t>
            </a:r>
            <a:r>
              <a:rPr lang="ru-RU" dirty="0" smtClean="0">
                <a:solidFill>
                  <a:schemeClr val="tx2"/>
                </a:solidFill>
              </a:rPr>
              <a:t>на </a:t>
            </a:r>
            <a:r>
              <a:rPr lang="ru-RU" dirty="0" smtClean="0">
                <a:solidFill>
                  <a:schemeClr val="tx1">
                    <a:lumMod val="50000"/>
                  </a:schemeClr>
                </a:solidFill>
              </a:rPr>
              <a:t>80%</a:t>
            </a:r>
            <a:r>
              <a:rPr lang="ru-RU" dirty="0" smtClean="0">
                <a:solidFill>
                  <a:schemeClr val="tx2"/>
                </a:solidFill>
              </a:rPr>
              <a:t> 4 меньше 5.</a:t>
            </a:r>
          </a:p>
          <a:p>
            <a:pPr marL="457200" indent="-457200">
              <a:buBlip>
                <a:blip r:embed="rId3"/>
              </a:buBlip>
            </a:pPr>
            <a:r>
              <a:rPr lang="ru-RU" dirty="0" smtClean="0">
                <a:solidFill>
                  <a:schemeClr val="tx2"/>
                </a:solidFill>
              </a:rPr>
              <a:t>б) НА сколько процентов 5 больше 4?</a:t>
            </a:r>
          </a:p>
          <a:p>
            <a:pPr marL="457200" indent="-457200">
              <a:buNone/>
            </a:pPr>
            <a:r>
              <a:rPr lang="ru-RU" dirty="0" smtClean="0">
                <a:solidFill>
                  <a:schemeClr val="tx2"/>
                </a:solidFill>
              </a:rPr>
              <a:t>   4 – </a:t>
            </a:r>
            <a:r>
              <a:rPr lang="ru-RU" dirty="0" smtClean="0">
                <a:solidFill>
                  <a:schemeClr val="tx1">
                    <a:lumMod val="50000"/>
                  </a:schemeClr>
                </a:solidFill>
              </a:rPr>
              <a:t>100%</a:t>
            </a:r>
          </a:p>
          <a:p>
            <a:pPr marL="457200" indent="-457200">
              <a:buNone/>
            </a:pPr>
            <a:r>
              <a:rPr lang="ru-RU" dirty="0" smtClean="0">
                <a:solidFill>
                  <a:schemeClr val="tx2"/>
                </a:solidFill>
              </a:rPr>
              <a:t>   5 - ?</a:t>
            </a:r>
          </a:p>
          <a:p>
            <a:pPr marL="457200" indent="-457200">
              <a:buNone/>
            </a:pPr>
            <a:r>
              <a:rPr lang="ru-RU" dirty="0" smtClean="0">
                <a:solidFill>
                  <a:schemeClr val="tx2"/>
                </a:solidFill>
              </a:rPr>
              <a:t>   1) 4 : 100 = 0.04</a:t>
            </a:r>
          </a:p>
          <a:p>
            <a:pPr marL="457200" indent="-457200">
              <a:buNone/>
            </a:pPr>
            <a:r>
              <a:rPr lang="ru-RU" dirty="0" smtClean="0">
                <a:solidFill>
                  <a:schemeClr val="tx2"/>
                </a:solidFill>
              </a:rPr>
              <a:t>   2) 5 : 0.04 = </a:t>
            </a:r>
            <a:r>
              <a:rPr lang="ru-RU" dirty="0" smtClean="0">
                <a:solidFill>
                  <a:schemeClr val="tx1">
                    <a:lumMod val="50000"/>
                  </a:schemeClr>
                </a:solidFill>
              </a:rPr>
              <a:t>125%</a:t>
            </a:r>
            <a:r>
              <a:rPr lang="ru-RU" dirty="0" smtClean="0">
                <a:solidFill>
                  <a:schemeClr val="tx2"/>
                </a:solidFill>
              </a:rPr>
              <a:t> - составляет 5 от 4</a:t>
            </a:r>
          </a:p>
          <a:p>
            <a:pPr marL="457200" indent="-457200">
              <a:buNone/>
            </a:pPr>
            <a:r>
              <a:rPr lang="ru-RU" dirty="0" smtClean="0">
                <a:solidFill>
                  <a:schemeClr val="tx2"/>
                </a:solidFill>
              </a:rPr>
              <a:t>   3) </a:t>
            </a:r>
            <a:r>
              <a:rPr lang="ru-RU" dirty="0" smtClean="0">
                <a:solidFill>
                  <a:schemeClr val="tx1">
                    <a:lumMod val="50000"/>
                  </a:schemeClr>
                </a:solidFill>
              </a:rPr>
              <a:t>125%</a:t>
            </a:r>
            <a:r>
              <a:rPr lang="ru-RU" dirty="0" smtClean="0">
                <a:solidFill>
                  <a:schemeClr val="tx2"/>
                </a:solidFill>
              </a:rPr>
              <a:t> - </a:t>
            </a:r>
            <a:r>
              <a:rPr lang="ru-RU" dirty="0" smtClean="0">
                <a:solidFill>
                  <a:schemeClr val="tx1">
                    <a:lumMod val="50000"/>
                  </a:schemeClr>
                </a:solidFill>
              </a:rPr>
              <a:t>100%</a:t>
            </a:r>
            <a:r>
              <a:rPr lang="ru-RU" dirty="0" smtClean="0">
                <a:solidFill>
                  <a:schemeClr val="tx2"/>
                </a:solidFill>
              </a:rPr>
              <a:t> = </a:t>
            </a:r>
            <a:r>
              <a:rPr lang="ru-RU" dirty="0" smtClean="0">
                <a:solidFill>
                  <a:schemeClr val="tx1">
                    <a:lumMod val="50000"/>
                  </a:schemeClr>
                </a:solidFill>
              </a:rPr>
              <a:t>25%</a:t>
            </a:r>
            <a:r>
              <a:rPr lang="ru-RU" dirty="0" smtClean="0">
                <a:solidFill>
                  <a:schemeClr val="tx2"/>
                </a:solidFill>
              </a:rPr>
              <a:t> - 5 больше 4</a:t>
            </a:r>
          </a:p>
          <a:p>
            <a:pPr marL="457200" indent="-457200">
              <a:buNone/>
            </a:pPr>
            <a:r>
              <a:rPr lang="ru-RU" dirty="0" smtClean="0">
                <a:solidFill>
                  <a:schemeClr val="tx2"/>
                </a:solidFill>
              </a:rPr>
              <a:t>   </a:t>
            </a:r>
            <a:r>
              <a:rPr lang="ru-RU" dirty="0" smtClean="0">
                <a:solidFill>
                  <a:srgbClr val="0082DA"/>
                </a:solidFill>
              </a:rPr>
              <a:t>Ответ:</a:t>
            </a:r>
            <a:r>
              <a:rPr lang="ru-RU" dirty="0" smtClean="0">
                <a:solidFill>
                  <a:schemeClr val="tx2"/>
                </a:solidFill>
              </a:rPr>
              <a:t> на </a:t>
            </a:r>
            <a:r>
              <a:rPr lang="ru-RU" dirty="0" smtClean="0">
                <a:solidFill>
                  <a:schemeClr val="tx1">
                    <a:lumMod val="50000"/>
                  </a:schemeClr>
                </a:solidFill>
              </a:rPr>
              <a:t>25%</a:t>
            </a:r>
            <a:r>
              <a:rPr lang="ru-RU" dirty="0" smtClean="0">
                <a:solidFill>
                  <a:schemeClr val="tx2"/>
                </a:solidFill>
              </a:rPr>
              <a:t> 5 больше 4</a:t>
            </a:r>
          </a:p>
          <a:p>
            <a:pPr marL="457200" indent="-457200">
              <a:buNone/>
            </a:pPr>
            <a:endParaRPr lang="ru-RU" dirty="0" smtClean="0">
              <a:solidFill>
                <a:schemeClr val="tx2"/>
              </a:solidFill>
            </a:endParaRPr>
          </a:p>
        </p:txBody>
      </p:sp>
      <p:sp>
        <p:nvSpPr>
          <p:cNvPr id="6" name="Прямоугольник 5"/>
          <p:cNvSpPr/>
          <p:nvPr/>
        </p:nvSpPr>
        <p:spPr>
          <a:xfrm>
            <a:off x="3571868" y="428604"/>
            <a:ext cx="1342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№4</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pPr>
              <a:buBlip>
                <a:blip r:embed="rId4"/>
              </a:buBlip>
            </a:pPr>
            <a:r>
              <a:rPr lang="ru-RU" b="1" dirty="0" smtClean="0"/>
              <a:t> </a:t>
            </a:r>
            <a:r>
              <a:rPr lang="ru-RU" dirty="0" smtClean="0">
                <a:solidFill>
                  <a:schemeClr val="tx2"/>
                </a:solidFill>
              </a:rPr>
              <a:t>Брюки дороже рубашки на </a:t>
            </a:r>
            <a:r>
              <a:rPr lang="ru-RU" dirty="0" smtClean="0">
                <a:solidFill>
                  <a:schemeClr val="tx1">
                    <a:lumMod val="50000"/>
                  </a:schemeClr>
                </a:solidFill>
              </a:rPr>
              <a:t>20%</a:t>
            </a:r>
            <a:r>
              <a:rPr lang="ru-RU" dirty="0" smtClean="0">
                <a:solidFill>
                  <a:schemeClr val="tx2"/>
                </a:solidFill>
              </a:rPr>
              <a:t> и дешевле пиджака на </a:t>
            </a:r>
            <a:r>
              <a:rPr lang="ru-RU" dirty="0" smtClean="0">
                <a:solidFill>
                  <a:schemeClr val="tx1">
                    <a:lumMod val="50000"/>
                  </a:schemeClr>
                </a:solidFill>
              </a:rPr>
              <a:t>46%. </a:t>
            </a:r>
            <a:r>
              <a:rPr lang="ru-RU" dirty="0" smtClean="0">
                <a:solidFill>
                  <a:schemeClr val="tx2"/>
                </a:solidFill>
              </a:rPr>
              <a:t>На сколько процентов рубашка дешевле пиджака.</a:t>
            </a:r>
          </a:p>
          <a:p>
            <a:pPr>
              <a:buNone/>
            </a:pPr>
            <a:r>
              <a:rPr lang="ru-RU" dirty="0" smtClean="0">
                <a:solidFill>
                  <a:schemeClr val="tx2"/>
                </a:solidFill>
              </a:rPr>
              <a:t>    </a:t>
            </a:r>
            <a:r>
              <a:rPr lang="ru-RU" dirty="0" smtClean="0">
                <a:solidFill>
                  <a:srgbClr val="FFFF00"/>
                </a:solidFill>
              </a:rPr>
              <a:t>Брюки – </a:t>
            </a:r>
            <a:r>
              <a:rPr lang="ru-RU" dirty="0" smtClean="0">
                <a:solidFill>
                  <a:schemeClr val="tx1">
                    <a:lumMod val="50000"/>
                  </a:schemeClr>
                </a:solidFill>
              </a:rPr>
              <a:t>120%</a:t>
            </a:r>
            <a:r>
              <a:rPr lang="ru-RU" dirty="0" smtClean="0">
                <a:solidFill>
                  <a:srgbClr val="FFFF00"/>
                </a:solidFill>
              </a:rPr>
              <a:t>                           Рубашка – </a:t>
            </a:r>
            <a:r>
              <a:rPr lang="ru-RU" dirty="0" smtClean="0">
                <a:solidFill>
                  <a:schemeClr val="tx1">
                    <a:lumMod val="50000"/>
                  </a:schemeClr>
                </a:solidFill>
              </a:rPr>
              <a:t>100%</a:t>
            </a:r>
          </a:p>
          <a:p>
            <a:pPr>
              <a:buNone/>
            </a:pPr>
            <a:r>
              <a:rPr lang="ru-RU" dirty="0" smtClean="0">
                <a:solidFill>
                  <a:srgbClr val="FFFF00"/>
                </a:solidFill>
              </a:rPr>
              <a:t>      1.2х рублей                                    </a:t>
            </a:r>
            <a:r>
              <a:rPr lang="ru-RU" dirty="0" err="1" smtClean="0">
                <a:solidFill>
                  <a:srgbClr val="FFFF00"/>
                </a:solidFill>
              </a:rPr>
              <a:t>х</a:t>
            </a:r>
            <a:r>
              <a:rPr lang="ru-RU" dirty="0" smtClean="0">
                <a:solidFill>
                  <a:srgbClr val="FFFF00"/>
                </a:solidFill>
              </a:rPr>
              <a:t> </a:t>
            </a:r>
            <a:r>
              <a:rPr lang="ru-RU" dirty="0" err="1" smtClean="0">
                <a:solidFill>
                  <a:srgbClr val="FFFF00"/>
                </a:solidFill>
              </a:rPr>
              <a:t>рублей</a:t>
            </a:r>
            <a:r>
              <a:rPr lang="ru-RU" dirty="0" smtClean="0">
                <a:solidFill>
                  <a:srgbClr val="FFFF00"/>
                </a:solidFill>
              </a:rPr>
              <a:t> </a:t>
            </a:r>
          </a:p>
          <a:p>
            <a:pPr>
              <a:buNone/>
            </a:pPr>
            <a:r>
              <a:rPr lang="ru-RU" dirty="0" smtClean="0">
                <a:solidFill>
                  <a:schemeClr val="tx2"/>
                </a:solidFill>
              </a:rPr>
              <a:t>     </a:t>
            </a:r>
          </a:p>
          <a:p>
            <a:pPr>
              <a:buNone/>
            </a:pPr>
            <a:r>
              <a:rPr lang="ru-RU" dirty="0" smtClean="0">
                <a:solidFill>
                  <a:schemeClr val="tx2"/>
                </a:solidFill>
              </a:rPr>
              <a:t>    </a:t>
            </a:r>
            <a:r>
              <a:rPr lang="ru-RU" dirty="0" smtClean="0">
                <a:solidFill>
                  <a:schemeClr val="tx1">
                    <a:lumMod val="50000"/>
                  </a:schemeClr>
                </a:solidFill>
              </a:rPr>
              <a:t>Брюки – </a:t>
            </a:r>
            <a:r>
              <a:rPr lang="ru-RU" dirty="0" smtClean="0">
                <a:solidFill>
                  <a:srgbClr val="FFFF00"/>
                </a:solidFill>
              </a:rPr>
              <a:t>54%</a:t>
            </a:r>
            <a:r>
              <a:rPr lang="en-US" dirty="0" smtClean="0">
                <a:solidFill>
                  <a:schemeClr val="tx1">
                    <a:lumMod val="50000"/>
                  </a:schemeClr>
                </a:solidFill>
              </a:rPr>
              <a:t>                              </a:t>
            </a:r>
            <a:r>
              <a:rPr lang="ru-RU" dirty="0" smtClean="0">
                <a:solidFill>
                  <a:schemeClr val="tx1">
                    <a:lumMod val="50000"/>
                  </a:schemeClr>
                </a:solidFill>
              </a:rPr>
              <a:t>Пиджак – </a:t>
            </a:r>
            <a:r>
              <a:rPr lang="ru-RU" dirty="0" smtClean="0">
                <a:solidFill>
                  <a:srgbClr val="FFFF00"/>
                </a:solidFill>
              </a:rPr>
              <a:t>100%</a:t>
            </a:r>
          </a:p>
          <a:p>
            <a:pPr>
              <a:buNone/>
            </a:pPr>
            <a:r>
              <a:rPr lang="ru-RU" dirty="0" smtClean="0">
                <a:solidFill>
                  <a:schemeClr val="tx1">
                    <a:lumMod val="50000"/>
                  </a:schemeClr>
                </a:solidFill>
              </a:rPr>
              <a:t>          0.54</a:t>
            </a:r>
            <a:r>
              <a:rPr lang="en-US" dirty="0" smtClean="0">
                <a:solidFill>
                  <a:schemeClr val="tx1">
                    <a:lumMod val="50000"/>
                  </a:schemeClr>
                </a:solidFill>
              </a:rPr>
              <a:t>y</a:t>
            </a:r>
            <a:r>
              <a:rPr lang="ru-RU" dirty="0" smtClean="0">
                <a:solidFill>
                  <a:schemeClr val="tx1">
                    <a:lumMod val="50000"/>
                  </a:schemeClr>
                </a:solidFill>
              </a:rPr>
              <a:t>                                           у рублей</a:t>
            </a:r>
          </a:p>
          <a:p>
            <a:pPr>
              <a:buBlip>
                <a:blip r:embed="rId4"/>
              </a:buBlip>
            </a:pPr>
            <a:r>
              <a:rPr lang="ru-RU" dirty="0" smtClean="0">
                <a:solidFill>
                  <a:schemeClr val="tx2"/>
                </a:solidFill>
              </a:rPr>
              <a:t> На (у - </a:t>
            </a:r>
            <a:r>
              <a:rPr lang="ru-RU" dirty="0" err="1" smtClean="0">
                <a:solidFill>
                  <a:schemeClr val="tx2"/>
                </a:solidFill>
              </a:rPr>
              <a:t>х</a:t>
            </a:r>
            <a:r>
              <a:rPr lang="ru-RU" dirty="0" smtClean="0">
                <a:solidFill>
                  <a:schemeClr val="tx2"/>
                </a:solidFill>
              </a:rPr>
              <a:t>) рублей рубашка дешевле пиджака.</a:t>
            </a:r>
          </a:p>
          <a:p>
            <a:pPr>
              <a:buBlip>
                <a:blip r:embed="rId4"/>
              </a:buBlip>
            </a:pPr>
            <a:r>
              <a:rPr lang="ru-RU" dirty="0" smtClean="0">
                <a:solidFill>
                  <a:schemeClr val="tx2"/>
                </a:solidFill>
              </a:rPr>
              <a:t>По условию 1.2х = 0.54у</a:t>
            </a:r>
            <a:endParaRPr lang="ru-RU" dirty="0" smtClean="0">
              <a:solidFill>
                <a:srgbClr val="FFC000"/>
              </a:solidFill>
            </a:endParaRPr>
          </a:p>
          <a:p>
            <a:pPr>
              <a:buBlip>
                <a:blip r:embed="rId4"/>
              </a:buBlip>
            </a:pPr>
            <a:r>
              <a:rPr lang="ru-RU" dirty="0" smtClean="0">
                <a:solidFill>
                  <a:schemeClr val="tx2"/>
                </a:solidFill>
              </a:rPr>
              <a:t>Х =            =     </a:t>
            </a:r>
            <a:r>
              <a:rPr lang="ru-RU" dirty="0" smtClean="0"/>
              <a:t>    </a:t>
            </a:r>
            <a:r>
              <a:rPr lang="ru-RU" dirty="0" smtClean="0">
                <a:solidFill>
                  <a:schemeClr val="tx2"/>
                </a:solidFill>
              </a:rPr>
              <a:t>= </a:t>
            </a:r>
            <a:r>
              <a:rPr lang="ru-RU" dirty="0" smtClean="0"/>
              <a:t>        </a:t>
            </a:r>
          </a:p>
          <a:p>
            <a:pPr>
              <a:buBlip>
                <a:blip r:embed="rId4"/>
              </a:buBlip>
            </a:pPr>
            <a:endParaRPr lang="ru-RU" dirty="0" smtClean="0"/>
          </a:p>
          <a:p>
            <a:pPr>
              <a:buBlip>
                <a:blip r:embed="rId4"/>
              </a:buBlip>
            </a:pPr>
            <a:endParaRPr lang="ru-RU" dirty="0" smtClean="0"/>
          </a:p>
          <a:p>
            <a:pPr>
              <a:buBlip>
                <a:blip r:embed="rId4"/>
              </a:buBlip>
            </a:pPr>
            <a:r>
              <a:rPr lang="ru-RU" dirty="0" smtClean="0">
                <a:solidFill>
                  <a:schemeClr val="tx2"/>
                </a:solidFill>
              </a:rPr>
              <a:t>у- </a:t>
            </a:r>
            <a:r>
              <a:rPr lang="ru-RU" dirty="0" err="1" smtClean="0">
                <a:solidFill>
                  <a:schemeClr val="tx2"/>
                </a:solidFill>
              </a:rPr>
              <a:t>х</a:t>
            </a:r>
            <a:r>
              <a:rPr lang="ru-RU" dirty="0" smtClean="0">
                <a:solidFill>
                  <a:schemeClr val="tx2"/>
                </a:solidFill>
              </a:rPr>
              <a:t> = у -           =          = 0.55у</a:t>
            </a:r>
          </a:p>
          <a:p>
            <a:pPr>
              <a:buBlip>
                <a:blip r:embed="rId4"/>
              </a:buBlip>
            </a:pPr>
            <a:endParaRPr lang="ru-RU" dirty="0" smtClean="0">
              <a:solidFill>
                <a:schemeClr val="tx2"/>
              </a:solidFill>
            </a:endParaRPr>
          </a:p>
          <a:p>
            <a:pPr>
              <a:buBlip>
                <a:blip r:embed="rId4"/>
              </a:buBlip>
            </a:pPr>
            <a:r>
              <a:rPr lang="ru-RU" dirty="0" smtClean="0">
                <a:solidFill>
                  <a:srgbClr val="0082DA"/>
                </a:solidFill>
              </a:rPr>
              <a:t>Ответ:</a:t>
            </a:r>
            <a:r>
              <a:rPr lang="ru-RU" dirty="0" smtClean="0">
                <a:solidFill>
                  <a:schemeClr val="tx2"/>
                </a:solidFill>
              </a:rPr>
              <a:t>  на </a:t>
            </a:r>
            <a:r>
              <a:rPr lang="ru-RU" dirty="0" smtClean="0">
                <a:solidFill>
                  <a:srgbClr val="FFFF00"/>
                </a:solidFill>
              </a:rPr>
              <a:t>55%</a:t>
            </a:r>
            <a:r>
              <a:rPr lang="ru-RU" dirty="0" smtClean="0">
                <a:solidFill>
                  <a:schemeClr val="tx2"/>
                </a:solidFill>
              </a:rPr>
              <a:t> рубашка дешевле пиджака.</a:t>
            </a:r>
          </a:p>
          <a:p>
            <a:pPr>
              <a:buBlip>
                <a:blip r:embed="rId4"/>
              </a:buBlip>
            </a:pPr>
            <a:endParaRPr lang="ru-RU" dirty="0" smtClean="0"/>
          </a:p>
          <a:p>
            <a:pPr>
              <a:buBlip>
                <a:blip r:embed="rId4"/>
              </a:buBlip>
            </a:pPr>
            <a:endParaRPr lang="ru-RU" dirty="0"/>
          </a:p>
        </p:txBody>
      </p:sp>
      <p:sp>
        <p:nvSpPr>
          <p:cNvPr id="2" name="Заголовок 1"/>
          <p:cNvSpPr>
            <a:spLocks noGrp="1"/>
          </p:cNvSpPr>
          <p:nvPr>
            <p:ph type="title"/>
          </p:nvPr>
        </p:nvSpPr>
        <p:spPr/>
        <p:txBody>
          <a:bodyPr>
            <a:normAutofit/>
          </a:bodyPr>
          <a:lstStyle/>
          <a:p>
            <a:pPr algn="ctr"/>
            <a:r>
              <a:rPr lang="ru-RU" sz="2800" b="1" dirty="0" smtClean="0"/>
              <a:t/>
            </a:r>
            <a:br>
              <a:rPr lang="ru-RU" sz="2800" b="1" dirty="0" smtClean="0"/>
            </a:br>
            <a:endParaRPr lang="ru-RU" dirty="0"/>
          </a:p>
        </p:txBody>
      </p:sp>
      <p:sp>
        <p:nvSpPr>
          <p:cNvPr id="6" name="Блок-схема: память с посл. доступом 5"/>
          <p:cNvSpPr/>
          <p:nvPr/>
        </p:nvSpPr>
        <p:spPr>
          <a:xfrm>
            <a:off x="6000760" y="142852"/>
            <a:ext cx="2071702" cy="1357298"/>
          </a:xfrm>
          <a:prstGeom prst="flowChartMagneticTape">
            <a:avLst/>
          </a:prstGeom>
          <a:solidFill>
            <a:schemeClr val="bg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66"/>
                </a:solidFill>
              </a:rPr>
              <a:t>120% </a:t>
            </a:r>
            <a:r>
              <a:rPr lang="ru-RU" dirty="0" smtClean="0">
                <a:solidFill>
                  <a:srgbClr val="FFFF00"/>
                </a:solidFill>
              </a:rPr>
              <a:t>= 1.2 </a:t>
            </a:r>
            <a:r>
              <a:rPr lang="en-US" dirty="0" smtClean="0">
                <a:solidFill>
                  <a:srgbClr val="FF0066"/>
                </a:solidFill>
              </a:rPr>
              <a:t>54% </a:t>
            </a:r>
            <a:r>
              <a:rPr lang="en-US" dirty="0" smtClean="0">
                <a:solidFill>
                  <a:srgbClr val="FFFF00"/>
                </a:solidFill>
              </a:rPr>
              <a:t>= </a:t>
            </a:r>
            <a:r>
              <a:rPr lang="ru-RU" dirty="0" smtClean="0">
                <a:solidFill>
                  <a:srgbClr val="FFFF00"/>
                </a:solidFill>
                <a:effectLst>
                  <a:outerShdw blurRad="38100" dist="38100" dir="2700000" algn="tl">
                    <a:srgbClr val="000000">
                      <a:alpha val="43137"/>
                    </a:srgbClr>
                  </a:outerShdw>
                </a:effectLst>
              </a:rPr>
              <a:t>0.54</a:t>
            </a:r>
            <a:endParaRPr lang="ru-RU" dirty="0">
              <a:solidFill>
                <a:srgbClr val="FFFF00"/>
              </a:solidFill>
            </a:endParaRPr>
          </a:p>
        </p:txBody>
      </p:sp>
      <p:pic>
        <p:nvPicPr>
          <p:cNvPr id="8" name="Рисунок 7" descr="Рисунок179.gif"/>
          <p:cNvPicPr>
            <a:picLocks noChangeAspect="1"/>
          </p:cNvPicPr>
          <p:nvPr/>
        </p:nvPicPr>
        <p:blipFill>
          <a:blip r:embed="rId5"/>
          <a:stretch>
            <a:fillRect/>
          </a:stretch>
        </p:blipFill>
        <p:spPr>
          <a:xfrm>
            <a:off x="3071802" y="2214554"/>
            <a:ext cx="1038225" cy="1428750"/>
          </a:xfrm>
          <a:prstGeom prst="rect">
            <a:avLst/>
          </a:prstGeom>
        </p:spPr>
      </p:pic>
      <p:graphicFrame>
        <p:nvGraphicFramePr>
          <p:cNvPr id="17" name="Объект 16"/>
          <p:cNvGraphicFramePr>
            <a:graphicFrameLocks noChangeAspect="1"/>
          </p:cNvGraphicFramePr>
          <p:nvPr/>
        </p:nvGraphicFramePr>
        <p:xfrm>
          <a:off x="1285852" y="4286256"/>
          <a:ext cx="857256" cy="781616"/>
        </p:xfrm>
        <a:graphic>
          <a:graphicData uri="http://schemas.openxmlformats.org/presentationml/2006/ole">
            <mc:AlternateContent xmlns:mc="http://schemas.openxmlformats.org/markup-compatibility/2006">
              <mc:Choice xmlns:v="urn:schemas-microsoft-com:vml" Requires="v">
                <p:oleObj spid="_x0000_s1065" name="Формула" r:id="rId6" imgW="431640" imgH="393480" progId="Equation.3">
                  <p:embed/>
                </p:oleObj>
              </mc:Choice>
              <mc:Fallback>
                <p:oleObj name="Формула" r:id="rId6" imgW="431640" imgH="39348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52" y="4286256"/>
                        <a:ext cx="857256" cy="781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nvGraphicFramePr>
        <p:xfrm>
          <a:off x="2214546" y="4286256"/>
          <a:ext cx="652466" cy="714380"/>
        </p:xfrm>
        <a:graphic>
          <a:graphicData uri="http://schemas.openxmlformats.org/presentationml/2006/ole">
            <mc:AlternateContent xmlns:mc="http://schemas.openxmlformats.org/markup-compatibility/2006">
              <mc:Choice xmlns:v="urn:schemas-microsoft-com:vml" Requires="v">
                <p:oleObj spid="_x0000_s1066" name="Формула" r:id="rId8" imgW="304560" imgH="393480" progId="Equation.3">
                  <p:embed/>
                </p:oleObj>
              </mc:Choice>
              <mc:Fallback>
                <p:oleObj name="Формула" r:id="rId8" imgW="304560" imgH="39348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4546" y="4286256"/>
                        <a:ext cx="652466"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nvGraphicFramePr>
        <p:xfrm>
          <a:off x="3000364" y="4286256"/>
          <a:ext cx="571504" cy="714380"/>
        </p:xfrm>
        <a:graphic>
          <a:graphicData uri="http://schemas.openxmlformats.org/presentationml/2006/ole">
            <mc:AlternateContent xmlns:mc="http://schemas.openxmlformats.org/markup-compatibility/2006">
              <mc:Choice xmlns:v="urn:schemas-microsoft-com:vml" Requires="v">
                <p:oleObj spid="_x0000_s1067" name="Формула" r:id="rId10" imgW="228600" imgH="393480" progId="Equation.3">
                  <p:embed/>
                </p:oleObj>
              </mc:Choice>
              <mc:Fallback>
                <p:oleObj name="Формула" r:id="rId10" imgW="228600" imgH="393480" progId="Equation.3">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0364" y="4286256"/>
                        <a:ext cx="571504"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Объект 21"/>
          <p:cNvGraphicFramePr>
            <a:graphicFrameLocks noChangeAspect="1"/>
          </p:cNvGraphicFramePr>
          <p:nvPr/>
        </p:nvGraphicFramePr>
        <p:xfrm>
          <a:off x="1785918" y="5143512"/>
          <a:ext cx="714380" cy="714380"/>
        </p:xfrm>
        <a:graphic>
          <a:graphicData uri="http://schemas.openxmlformats.org/presentationml/2006/ole">
            <mc:AlternateContent xmlns:mc="http://schemas.openxmlformats.org/markup-compatibility/2006">
              <mc:Choice xmlns:v="urn:schemas-microsoft-com:vml" Requires="v">
                <p:oleObj spid="_x0000_s1068" name="Формула" r:id="rId12" imgW="228600" imgH="393480" progId="Equation.3">
                  <p:embed/>
                </p:oleObj>
              </mc:Choice>
              <mc:Fallback>
                <p:oleObj name="Формула" r:id="rId12" imgW="228600" imgH="393480" progId="Equation.3">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85918" y="5143512"/>
                        <a:ext cx="714380"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Объект 22"/>
          <p:cNvGraphicFramePr>
            <a:graphicFrameLocks noChangeAspect="1"/>
          </p:cNvGraphicFramePr>
          <p:nvPr/>
        </p:nvGraphicFramePr>
        <p:xfrm>
          <a:off x="2714612" y="5072074"/>
          <a:ext cx="714380" cy="839816"/>
        </p:xfrm>
        <a:graphic>
          <a:graphicData uri="http://schemas.openxmlformats.org/presentationml/2006/ole">
            <mc:AlternateContent xmlns:mc="http://schemas.openxmlformats.org/markup-compatibility/2006">
              <mc:Choice xmlns:v="urn:schemas-microsoft-com:vml" Requires="v">
                <p:oleObj spid="_x0000_s1069" name="Формула" r:id="rId14" imgW="291960" imgH="393480" progId="Equation.3">
                  <p:embed/>
                </p:oleObj>
              </mc:Choice>
              <mc:Fallback>
                <p:oleObj name="Формула" r:id="rId14" imgW="291960" imgH="393480" progId="Equation.3">
                  <p:embed/>
                  <p:pic>
                    <p:nvPicPr>
                      <p:cNvPr id="0"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4612" y="5072074"/>
                        <a:ext cx="714380" cy="839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Прямоугольник 10"/>
          <p:cNvSpPr/>
          <p:nvPr/>
        </p:nvSpPr>
        <p:spPr>
          <a:xfrm>
            <a:off x="3500430" y="357166"/>
            <a:ext cx="134203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rPr>
              <a:t>№5</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from="(-#ppt_w/2)" to="(#ppt_x)" calcmode="lin" valueType="num">
                                      <p:cBhvr>
                                        <p:cTn id="12" dur="600" fill="hold">
                                          <p:stCondLst>
                                            <p:cond delay="0"/>
                                          </p:stCondLst>
                                        </p:cTn>
                                        <p:tgtEl>
                                          <p:spTgt spid="2"/>
                                        </p:tgtEl>
                                        <p:attrNameLst>
                                          <p:attrName>ppt_x</p:attrName>
                                        </p:attrNameLst>
                                      </p:cBhvr>
                                    </p:anim>
                                    <p:anim from="0" to="-1.0" calcmode="lin" valueType="num">
                                      <p:cBhvr>
                                        <p:cTn id="13" dur="200" decel="50000" autoRev="1" fill="hold">
                                          <p:stCondLst>
                                            <p:cond delay="600"/>
                                          </p:stCondLst>
                                        </p:cTn>
                                        <p:tgtEl>
                                          <p:spTgt spid="2"/>
                                        </p:tgtEl>
                                        <p:attrNameLst>
                                          <p:attrName>xshear</p:attrName>
                                        </p:attrNameLst>
                                      </p:cBhvr>
                                    </p:anim>
                                    <p:animScale>
                                      <p:cBhvr>
                                        <p:cTn id="14" dur="200" decel="100000" autoRev="1" fill="hold">
                                          <p:stCondLst>
                                            <p:cond delay="600"/>
                                          </p:stCondLst>
                                        </p:cTn>
                                        <p:tgtEl>
                                          <p:spTgt spid="2"/>
                                        </p:tgtEl>
                                      </p:cBhvr>
                                      <p:from x="100000" y="100000"/>
                                      <p:to x="80000" y="100000"/>
                                    </p:animScale>
                                    <p:anim by="(#ppt_h/3+#ppt_w*0.1)" calcmode="lin" valueType="num">
                                      <p:cBhvr additive="sum">
                                        <p:cTn id="15" dur="200" decel="100000" autoRev="1" fill="hold">
                                          <p:stCondLst>
                                            <p:cond delay="600"/>
                                          </p:stCondLst>
                                        </p:cTn>
                                        <p:tgtEl>
                                          <p:spTgt spid="2"/>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to="" calcmode="lin" valueType="num">
                                      <p:cBhvr>
                                        <p:cTn id="20" dur="1" fill="hold"/>
                                        <p:tgtEl>
                                          <p:spTgt spid="3">
                                            <p:txEl>
                                              <p:pRg st="0" end="0"/>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to="" calcmode="lin" valueType="num">
                                      <p:cBhvr>
                                        <p:cTn id="44" dur="1" fill="hold"/>
                                        <p:tgtEl>
                                          <p:spTgt spid="3">
                                            <p:txEl>
                                              <p:pRg st="4" end="4"/>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to="" calcmode="lin" valueType="num">
                                      <p:cBhvr>
                                        <p:cTn id="47" dur="1" fill="hold"/>
                                        <p:tgtEl>
                                          <p:spTgt spid="3">
                                            <p:txEl>
                                              <p:pRg st="5" end="5"/>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6" end="6"/>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8"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7" end="7"/>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3"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4" dur="1000"/>
                                        <p:tgtEl>
                                          <p:spTgt spid="3">
                                            <p:txEl>
                                              <p:pRg st="8" end="8"/>
                                            </p:txEl>
                                          </p:spTgt>
                                        </p:tgtEl>
                                      </p:cBhvr>
                                    </p:animEffect>
                                  </p:childTnLst>
                                </p:cTn>
                              </p:par>
                              <p:par>
                                <p:cTn id="65" presetID="55" presetClass="entr" presetSubtype="0" fill="hold"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p:cTn id="67"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68"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69" dur="1000"/>
                                        <p:tgtEl>
                                          <p:spTgt spid="3">
                                            <p:txEl>
                                              <p:pRg st="11" end="11"/>
                                            </p:txEl>
                                          </p:spTgt>
                                        </p:tgtEl>
                                      </p:cBhvr>
                                    </p:animEffect>
                                  </p:childTnLst>
                                </p:cTn>
                              </p:par>
                              <p:par>
                                <p:cTn id="70" presetID="55" presetClass="entr" presetSubtype="0"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p:cTn id="72" dur="1000" fill="hold"/>
                                        <p:tgtEl>
                                          <p:spTgt spid="3">
                                            <p:txEl>
                                              <p:pRg st="13" end="13"/>
                                            </p:txEl>
                                          </p:spTgt>
                                        </p:tgtEl>
                                        <p:attrNameLst>
                                          <p:attrName>ppt_w</p:attrName>
                                        </p:attrNameLst>
                                      </p:cBhvr>
                                      <p:tavLst>
                                        <p:tav tm="0">
                                          <p:val>
                                            <p:strVal val="#ppt_w*0.70"/>
                                          </p:val>
                                        </p:tav>
                                        <p:tav tm="100000">
                                          <p:val>
                                            <p:strVal val="#ppt_w"/>
                                          </p:val>
                                        </p:tav>
                                      </p:tavLst>
                                    </p:anim>
                                    <p:anim calcmode="lin" valueType="num">
                                      <p:cBhvr>
                                        <p:cTn id="73"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74" dur="1000"/>
                                        <p:tgtEl>
                                          <p:spTgt spid="3">
                                            <p:txEl>
                                              <p:pRg st="13" end="1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20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24" presetClass="entr" presetSubtype="0" fill="hold" nodeType="click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 to="" calcmode="lin" valueType="num">
                                      <p:cBhvr>
                                        <p:cTn id="84" dur="1" fill="hold"/>
                                        <p:tgtEl>
                                          <p:spTgt spid="3">
                                            <p:txEl>
                                              <p:pRg st="8" end="8"/>
                                            </p:txEl>
                                          </p:spTgt>
                                        </p:tgtEl>
                                        <p:attrNameLst>
                                          <p:attrName/>
                                        </p:attrNameLst>
                                      </p:cBhvr>
                                    </p:anim>
                                  </p:childTnLst>
                                </p:cTn>
                              </p:par>
                              <p:par>
                                <p:cTn id="85" presetID="24" presetClass="entr" presetSubtype="0" fill="hold" nodeType="with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anim to="" calcmode="lin" valueType="num">
                                      <p:cBhvr>
                                        <p:cTn id="87" dur="1" fill="hold"/>
                                        <p:tgtEl>
                                          <p:spTgt spid="3">
                                            <p:txEl>
                                              <p:pRg st="11" end="11"/>
                                            </p:txEl>
                                          </p:spTgt>
                                        </p:tgtEl>
                                        <p:attrNameLst>
                                          <p:attrName/>
                                        </p:attrNameLst>
                                      </p:cBhvr>
                                    </p:anim>
                                  </p:childTnLst>
                                </p:cTn>
                              </p:par>
                              <p:par>
                                <p:cTn id="88" presetID="24" presetClass="entr" presetSubtype="0" fill="hold" nodeType="with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anim to="" calcmode="lin" valueType="num">
                                      <p:cBhvr>
                                        <p:cTn id="90" dur="1" fill="hold"/>
                                        <p:tgtEl>
                                          <p:spTgt spid="3">
                                            <p:txEl>
                                              <p:pRg st="13" end="13"/>
                                            </p:txEl>
                                          </p:spTgt>
                                        </p:tgtEl>
                                        <p:attrNameLst>
                                          <p:attrName/>
                                        </p:attrNameLst>
                                      </p:cBhvr>
                                    </p:anim>
                                  </p:childTnLst>
                                </p:cTn>
                              </p:par>
                            </p:childTnLst>
                          </p:cTn>
                        </p:par>
                      </p:childTnLst>
                    </p:cTn>
                  </p:par>
                  <p:par>
                    <p:cTn id="91" fill="hold">
                      <p:stCondLst>
                        <p:cond delay="indefinite"/>
                      </p:stCondLst>
                      <p:childTnLst>
                        <p:par>
                          <p:cTn id="92" fill="hold">
                            <p:stCondLst>
                              <p:cond delay="0"/>
                            </p:stCondLst>
                            <p:childTnLst>
                              <p:par>
                                <p:cTn id="93" presetID="24" presetClass="entr" presetSubtype="0" fill="hold" nodeType="clickEffect">
                                  <p:stCondLst>
                                    <p:cond delay="0"/>
                                  </p:stCondLst>
                                  <p:childTnLst>
                                    <p:set>
                                      <p:cBhvr>
                                        <p:cTn id="94" dur="1" fill="hold">
                                          <p:stCondLst>
                                            <p:cond delay="0"/>
                                          </p:stCondLst>
                                        </p:cTn>
                                        <p:tgtEl>
                                          <p:spTgt spid="17"/>
                                        </p:tgtEl>
                                        <p:attrNameLst>
                                          <p:attrName>style.visibility</p:attrName>
                                        </p:attrNameLst>
                                      </p:cBhvr>
                                      <p:to>
                                        <p:strVal val="visible"/>
                                      </p:to>
                                    </p:set>
                                    <p:anim to="" calcmode="lin" valueType="num">
                                      <p:cBhvr>
                                        <p:cTn id="95" dur="1" fill="hold"/>
                                        <p:tgtEl>
                                          <p:spTgt spid="17"/>
                                        </p:tgtEl>
                                        <p:attrNameLst>
                                          <p:attrName/>
                                        </p:attrNameLst>
                                      </p:cBhvr>
                                    </p:anim>
                                  </p:childTnLst>
                                </p:cTn>
                              </p:par>
                            </p:childTnLst>
                          </p:cTn>
                        </p:par>
                      </p:childTnLst>
                    </p:cTn>
                  </p:par>
                  <p:par>
                    <p:cTn id="96" fill="hold">
                      <p:stCondLst>
                        <p:cond delay="indefinite"/>
                      </p:stCondLst>
                      <p:childTnLst>
                        <p:par>
                          <p:cTn id="97" fill="hold">
                            <p:stCondLst>
                              <p:cond delay="0"/>
                            </p:stCondLst>
                            <p:childTnLst>
                              <p:par>
                                <p:cTn id="98" presetID="24" presetClass="entr" presetSubtype="0" fill="hold" nodeType="clickEffect">
                                  <p:stCondLst>
                                    <p:cond delay="0"/>
                                  </p:stCondLst>
                                  <p:childTnLst>
                                    <p:set>
                                      <p:cBhvr>
                                        <p:cTn id="99" dur="1" fill="hold">
                                          <p:stCondLst>
                                            <p:cond delay="0"/>
                                          </p:stCondLst>
                                        </p:cTn>
                                        <p:tgtEl>
                                          <p:spTgt spid="19"/>
                                        </p:tgtEl>
                                        <p:attrNameLst>
                                          <p:attrName>style.visibility</p:attrName>
                                        </p:attrNameLst>
                                      </p:cBhvr>
                                      <p:to>
                                        <p:strVal val="visible"/>
                                      </p:to>
                                    </p:set>
                                    <p:anim to="" calcmode="lin" valueType="num">
                                      <p:cBhvr>
                                        <p:cTn id="100" dur="1" fill="hold"/>
                                        <p:tgtEl>
                                          <p:spTgt spid="19"/>
                                        </p:tgtEl>
                                        <p:attrNameLst>
                                          <p:attrName/>
                                        </p:attrNameLst>
                                      </p:cBhvr>
                                    </p:anim>
                                  </p:childTnLst>
                                </p:cTn>
                              </p:par>
                            </p:childTnLst>
                          </p:cTn>
                        </p:par>
                      </p:childTnLst>
                    </p:cTn>
                  </p:par>
                  <p:par>
                    <p:cTn id="101" fill="hold">
                      <p:stCondLst>
                        <p:cond delay="indefinite"/>
                      </p:stCondLst>
                      <p:childTnLst>
                        <p:par>
                          <p:cTn id="102" fill="hold">
                            <p:stCondLst>
                              <p:cond delay="0"/>
                            </p:stCondLst>
                            <p:childTnLst>
                              <p:par>
                                <p:cTn id="103" presetID="24" presetClass="entr" presetSubtype="0"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to="" calcmode="lin" valueType="num">
                                      <p:cBhvr>
                                        <p:cTn id="105" dur="1" fill="hold"/>
                                        <p:tgtEl>
                                          <p:spTgt spid="21"/>
                                        </p:tgtEl>
                                        <p:attrNameLst>
                                          <p:attrName/>
                                        </p:attrNameLst>
                                      </p:cBhvr>
                                    </p:anim>
                                  </p:childTnLst>
                                </p:cTn>
                              </p:par>
                            </p:childTnLst>
                          </p:cTn>
                        </p:par>
                      </p:childTnLst>
                    </p:cTn>
                  </p:par>
                  <p:par>
                    <p:cTn id="106" fill="hold">
                      <p:stCondLst>
                        <p:cond delay="indefinite"/>
                      </p:stCondLst>
                      <p:childTnLst>
                        <p:par>
                          <p:cTn id="107" fill="hold">
                            <p:stCondLst>
                              <p:cond delay="0"/>
                            </p:stCondLst>
                            <p:childTnLst>
                              <p:par>
                                <p:cTn id="108" presetID="24" presetClass="entr" presetSubtype="0" fill="hold" nodeType="clickEffect">
                                  <p:stCondLst>
                                    <p:cond delay="0"/>
                                  </p:stCondLst>
                                  <p:childTnLst>
                                    <p:set>
                                      <p:cBhvr>
                                        <p:cTn id="109" dur="1" fill="hold">
                                          <p:stCondLst>
                                            <p:cond delay="0"/>
                                          </p:stCondLst>
                                        </p:cTn>
                                        <p:tgtEl>
                                          <p:spTgt spid="22"/>
                                        </p:tgtEl>
                                        <p:attrNameLst>
                                          <p:attrName>style.visibility</p:attrName>
                                        </p:attrNameLst>
                                      </p:cBhvr>
                                      <p:to>
                                        <p:strVal val="visible"/>
                                      </p:to>
                                    </p:set>
                                    <p:anim to="" calcmode="lin" valueType="num">
                                      <p:cBhvr>
                                        <p:cTn id="110" dur="1" fill="hold"/>
                                        <p:tgtEl>
                                          <p:spTgt spid="22"/>
                                        </p:tgtEl>
                                        <p:attrNameLst>
                                          <p:attrName/>
                                        </p:attrNameLst>
                                      </p:cBhvr>
                                    </p:anim>
                                  </p:childTnLst>
                                </p:cTn>
                              </p:par>
                            </p:childTnLst>
                          </p:cTn>
                        </p:par>
                      </p:childTnLst>
                    </p:cTn>
                  </p:par>
                  <p:par>
                    <p:cTn id="111" fill="hold">
                      <p:stCondLst>
                        <p:cond delay="indefinite"/>
                      </p:stCondLst>
                      <p:childTnLst>
                        <p:par>
                          <p:cTn id="112" fill="hold">
                            <p:stCondLst>
                              <p:cond delay="0"/>
                            </p:stCondLst>
                            <p:childTnLst>
                              <p:par>
                                <p:cTn id="113" presetID="24" presetClass="entr" presetSubtype="0" fill="hold" nodeType="clickEffect">
                                  <p:stCondLst>
                                    <p:cond delay="0"/>
                                  </p:stCondLst>
                                  <p:childTnLst>
                                    <p:set>
                                      <p:cBhvr>
                                        <p:cTn id="114" dur="1" fill="hold">
                                          <p:stCondLst>
                                            <p:cond delay="0"/>
                                          </p:stCondLst>
                                        </p:cTn>
                                        <p:tgtEl>
                                          <p:spTgt spid="23"/>
                                        </p:tgtEl>
                                        <p:attrNameLst>
                                          <p:attrName>style.visibility</p:attrName>
                                        </p:attrNameLst>
                                      </p:cBhvr>
                                      <p:to>
                                        <p:strVal val="visible"/>
                                      </p:to>
                                    </p:set>
                                    <p:anim to="" calcmode="lin" valueType="num">
                                      <p:cBhvr>
                                        <p:cTn id="115"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dirty="0"/>
          </a:p>
        </p:txBody>
      </p:sp>
      <p:sp>
        <p:nvSpPr>
          <p:cNvPr id="4" name="Подзаголовок 3"/>
          <p:cNvSpPr>
            <a:spLocks noGrp="1"/>
          </p:cNvSpPr>
          <p:nvPr>
            <p:ph type="subTitle" idx="1"/>
          </p:nvPr>
        </p:nvSpPr>
        <p:spPr/>
        <p:txBody>
          <a:bodyPr/>
          <a:lstStyle/>
          <a:p>
            <a:endParaRPr lang="ru-RU" dirty="0"/>
          </a:p>
        </p:txBody>
      </p:sp>
      <p:sp>
        <p:nvSpPr>
          <p:cNvPr id="5" name="Стрелка вправо 4"/>
          <p:cNvSpPr/>
          <p:nvPr/>
        </p:nvSpPr>
        <p:spPr>
          <a:xfrm>
            <a:off x="2428860" y="2000240"/>
            <a:ext cx="5643602" cy="350046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sp3d extrusionH="57150">
              <a:bevelT w="38100" h="38100"/>
            </a:sp3d>
          </a:bodyPr>
          <a:lstStyle/>
          <a:p>
            <a:pPr algn="ctr"/>
            <a:endParaRPr lang="ru-RU" sz="4400" dirty="0" smtClean="0">
              <a:effectLst>
                <a:outerShdw blurRad="38100" dist="38100" dir="2700000" algn="tl">
                  <a:srgbClr val="000000">
                    <a:alpha val="43137"/>
                  </a:srgbClr>
                </a:outerShdw>
              </a:effectLst>
            </a:endParaRPr>
          </a:p>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ПРОЦЕНТЫ ВОКРУГ НАС.</a:t>
            </a:r>
          </a:p>
          <a:p>
            <a:pPr algn="ctr"/>
            <a:endParaRPr lang="ru-RU" sz="4400" dirty="0">
              <a:effectLst>
                <a:outerShdw blurRad="38100" dist="38100" dir="2700000" algn="tl">
                  <a:srgbClr val="000000">
                    <a:alpha val="43137"/>
                  </a:srgbClr>
                </a:outerShdw>
              </a:effectLst>
            </a:endParaRPr>
          </a:p>
        </p:txBody>
      </p:sp>
      <p:pic>
        <p:nvPicPr>
          <p:cNvPr id="7" name="Рисунок 6" descr="аним_маятник.gif"/>
          <p:cNvPicPr>
            <a:picLocks noChangeAspect="1"/>
          </p:cNvPicPr>
          <p:nvPr/>
        </p:nvPicPr>
        <p:blipFill>
          <a:blip r:embed="rId2">
            <a:duotone>
              <a:schemeClr val="bg2">
                <a:shade val="45000"/>
                <a:satMod val="135000"/>
              </a:schemeClr>
              <a:prstClr val="white"/>
            </a:duotone>
          </a:blip>
          <a:stretch>
            <a:fillRect/>
          </a:stretch>
        </p:blipFill>
        <p:spPr>
          <a:xfrm>
            <a:off x="1785918" y="500042"/>
            <a:ext cx="1714512" cy="1285884"/>
          </a:xfrm>
          <a:prstGeom prst="rect">
            <a:avLst/>
          </a:prstGeom>
        </p:spPr>
      </p:pic>
      <p:pic>
        <p:nvPicPr>
          <p:cNvPr id="8" name="Рисунок 7" descr="аним_ввод.gif"/>
          <p:cNvPicPr>
            <a:picLocks noChangeAspect="1"/>
          </p:cNvPicPr>
          <p:nvPr/>
        </p:nvPicPr>
        <p:blipFill>
          <a:blip r:embed="rId3">
            <a:duotone>
              <a:prstClr val="black"/>
              <a:schemeClr val="accent4">
                <a:tint val="45000"/>
                <a:satMod val="400000"/>
              </a:schemeClr>
            </a:duotone>
          </a:blip>
          <a:stretch>
            <a:fillRect/>
          </a:stretch>
        </p:blipFill>
        <p:spPr>
          <a:xfrm>
            <a:off x="7143768" y="5000636"/>
            <a:ext cx="1571636" cy="1643050"/>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to="" calcmode="lin" valueType="num">
                                      <p:cBhvr>
                                        <p:cTn id="20"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2"/>
          <a:srcRect/>
          <a:stretch>
            <a:fillRect/>
          </a:stretch>
        </p:blipFill>
        <p:spPr bwMode="auto">
          <a:xfrm>
            <a:off x="1" y="0"/>
            <a:ext cx="9144000" cy="6857999"/>
          </a:xfrm>
          <a:prstGeom prst="rect">
            <a:avLst/>
          </a:prstGeom>
          <a:noFill/>
          <a:ln w="9525">
            <a:noFill/>
            <a:miter lim="800000"/>
            <a:headEnd/>
            <a:tailEnd/>
          </a:ln>
          <a:effectLst/>
          <a:scene3d>
            <a:camera prst="orthographicFront"/>
            <a:lightRig rig="threePt" dir="t"/>
          </a:scene3d>
          <a:sp3d>
            <a:bevelT prst="angle"/>
          </a:sp3d>
        </p:spPr>
      </p:pic>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Admin\Рабочий стол\доклады\%\фото 2.jpg"/>
          <p:cNvPicPr>
            <a:picLocks noChangeAspect="1" noChangeArrowheads="1"/>
          </p:cNvPicPr>
          <p:nvPr/>
        </p:nvPicPr>
        <p:blipFill>
          <a:blip r:embed="rId2"/>
          <a:srcRect/>
          <a:stretch>
            <a:fillRect/>
          </a:stretch>
        </p:blipFill>
        <p:spPr bwMode="auto">
          <a:xfrm>
            <a:off x="1264395" y="692696"/>
            <a:ext cx="6429420" cy="5760640"/>
          </a:xfrm>
          <a:prstGeom prst="rect">
            <a:avLst/>
          </a:prstGeom>
          <a:ln w="228600" cap="sq" cmpd="thickThin">
            <a:solidFill>
              <a:schemeClr val="tx1">
                <a:lumMod val="50000"/>
              </a:schemeClr>
            </a:solidFill>
            <a:prstDash val="solid"/>
            <a:miter lim="800000"/>
          </a:ln>
          <a:effectLst>
            <a:innerShdw blurRad="76200">
              <a:srgbClr val="000000"/>
            </a:innerShdw>
          </a:effectLst>
        </p:spPr>
      </p:pic>
    </p:spTree>
  </p:cSld>
  <p:clrMapOvr>
    <a:masterClrMapping/>
  </p:clrMapOvr>
  <p:transition>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79512" y="260648"/>
            <a:ext cx="8712968" cy="6408712"/>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a:bevelT prst="angle"/>
          </a:sp3d>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a:srcRect/>
          <a:stretch>
            <a:fillRect/>
          </a:stretch>
        </p:blipFill>
        <p:spPr bwMode="auto">
          <a:xfrm>
            <a:off x="1428728" y="476672"/>
            <a:ext cx="5857916" cy="6095600"/>
          </a:xfrm>
          <a:prstGeom prst="rect">
            <a:avLst/>
          </a:prstGeom>
          <a:ln w="228600" cap="sq" cmpd="thickThin">
            <a:solidFill>
              <a:schemeClr val="tx1">
                <a:lumMod val="50000"/>
              </a:schemeClr>
            </a:solidFill>
            <a:prstDash val="solid"/>
            <a:miter lim="800000"/>
          </a:ln>
          <a:effectLst>
            <a:innerShdw blurRad="76200">
              <a:srgbClr val="000000"/>
            </a:innerShdw>
          </a:effec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571480"/>
            <a:ext cx="7858180" cy="461665"/>
          </a:xfrm>
          <a:prstGeom prst="rect">
            <a:avLst/>
          </a:prstGeom>
        </p:spPr>
        <p:txBody>
          <a:bodyPr wrap="square">
            <a:spAutoFit/>
          </a:bodyPr>
          <a:lstStyle/>
          <a:p>
            <a:pPr>
              <a:buBlip>
                <a:blip r:embed="rId2"/>
              </a:buBlip>
            </a:pPr>
            <a:endParaRPr lang="ru-RU" sz="2400" dirty="0">
              <a:solidFill>
                <a:schemeClr val="tx2"/>
              </a:solidFill>
            </a:endParaRPr>
          </a:p>
        </p:txBody>
      </p:sp>
      <p:pic>
        <p:nvPicPr>
          <p:cNvPr id="5" name="Рисунок 4" descr="аним_стрелка.gif"/>
          <p:cNvPicPr>
            <a:picLocks noChangeAspect="1"/>
          </p:cNvPicPr>
          <p:nvPr/>
        </p:nvPicPr>
        <p:blipFill>
          <a:blip r:embed="rId3"/>
          <a:stretch>
            <a:fillRect/>
          </a:stretch>
        </p:blipFill>
        <p:spPr>
          <a:xfrm>
            <a:off x="5500694" y="5714992"/>
            <a:ext cx="2228856" cy="1143008"/>
          </a:xfrm>
          <a:prstGeom prst="rect">
            <a:avLst/>
          </a:prstGeom>
        </p:spPr>
      </p:pic>
      <p:pic>
        <p:nvPicPr>
          <p:cNvPr id="6" name="Рисунок 5" descr="аним_стрелка.gif"/>
          <p:cNvPicPr>
            <a:picLocks noChangeAspect="1"/>
          </p:cNvPicPr>
          <p:nvPr/>
        </p:nvPicPr>
        <p:blipFill>
          <a:blip r:embed="rId3"/>
          <a:stretch>
            <a:fillRect/>
          </a:stretch>
        </p:blipFill>
        <p:spPr>
          <a:xfrm>
            <a:off x="3786182" y="5857892"/>
            <a:ext cx="1857388" cy="857256"/>
          </a:xfrm>
          <a:prstGeom prst="rect">
            <a:avLst/>
          </a:prstGeom>
        </p:spPr>
      </p:pic>
      <p:pic>
        <p:nvPicPr>
          <p:cNvPr id="7" name="Рисунок 6" descr="аним_стрелка.gif"/>
          <p:cNvPicPr>
            <a:picLocks noChangeAspect="1"/>
          </p:cNvPicPr>
          <p:nvPr/>
        </p:nvPicPr>
        <p:blipFill>
          <a:blip r:embed="rId3"/>
          <a:stretch>
            <a:fillRect/>
          </a:stretch>
        </p:blipFill>
        <p:spPr>
          <a:xfrm>
            <a:off x="2285984" y="5929330"/>
            <a:ext cx="1500198" cy="714380"/>
          </a:xfrm>
          <a:prstGeom prst="rect">
            <a:avLst/>
          </a:prstGeom>
        </p:spPr>
      </p:pic>
      <p:sp>
        <p:nvSpPr>
          <p:cNvPr id="9" name="Прямоугольник 8"/>
          <p:cNvSpPr/>
          <p:nvPr/>
        </p:nvSpPr>
        <p:spPr>
          <a:xfrm>
            <a:off x="2048000" y="613718"/>
            <a:ext cx="269626" cy="461665"/>
          </a:xfrm>
          <a:prstGeom prst="rect">
            <a:avLst/>
          </a:prstGeom>
        </p:spPr>
        <p:txBody>
          <a:bodyPr wrap="none">
            <a:spAutoFit/>
          </a:bodyPr>
          <a:lstStyle/>
          <a:p>
            <a:r>
              <a:rPr lang="ru-RU" sz="2400" dirty="0" smtClean="0">
                <a:solidFill>
                  <a:srgbClr val="FFFFFF"/>
                </a:solidFill>
              </a:rPr>
              <a:t> </a:t>
            </a:r>
            <a:endParaRPr lang="ru-RU" dirty="0"/>
          </a:p>
        </p:txBody>
      </p:sp>
      <p:sp>
        <p:nvSpPr>
          <p:cNvPr id="10" name="Прямоугольник 9"/>
          <p:cNvSpPr/>
          <p:nvPr/>
        </p:nvSpPr>
        <p:spPr>
          <a:xfrm>
            <a:off x="357158" y="285728"/>
            <a:ext cx="7929618" cy="1815882"/>
          </a:xfrm>
          <a:prstGeom prst="rect">
            <a:avLst/>
          </a:prstGeom>
        </p:spPr>
        <p:txBody>
          <a:bodyPr wrap="square">
            <a:spAutoFit/>
          </a:bodyPr>
          <a:lstStyle/>
          <a:p>
            <a:pPr algn="just">
              <a:buBlip>
                <a:blip r:embed="rId2"/>
              </a:buBlip>
            </a:pPr>
            <a:r>
              <a:rPr lang="ru-RU" sz="1600" dirty="0" smtClean="0">
                <a:solidFill>
                  <a:srgbClr val="002060"/>
                </a:solidFill>
              </a:rPr>
              <a:t>Денежные расчеты с процентами были особенно распространены в Древнем Риме. Римляне называли процентами деньги, которые платил должник заимодавцу за каждую сотню. Даже римский сенат вынужден был установить максимально допустимый процент, взимаемый с должника, так как некоторые заимодавцы усердствовали в получении процентных денег. От римлян проценты перешли к другим народам. </a:t>
            </a:r>
          </a:p>
          <a:p>
            <a:pPr algn="just">
              <a:buBlip>
                <a:blip r:embed="rId2"/>
              </a:buBlip>
            </a:pPr>
            <a:endParaRPr lang="ru-RU" sz="1600" dirty="0" smtClean="0">
              <a:solidFill>
                <a:schemeClr val="tx2"/>
              </a:solidFill>
            </a:endParaRPr>
          </a:p>
        </p:txBody>
      </p:sp>
      <p:sp>
        <p:nvSpPr>
          <p:cNvPr id="14339" name="Rectangle 3"/>
          <p:cNvSpPr>
            <a:spLocks noChangeArrowheads="1"/>
          </p:cNvSpPr>
          <p:nvPr/>
        </p:nvSpPr>
        <p:spPr bwMode="auto">
          <a:xfrm>
            <a:off x="428596" y="1785926"/>
            <a:ext cx="785818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Blip>
                <a:blip r:embed="rId2"/>
              </a:buBlip>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В средние века в Европе в связи с широким развитием торговли особенно много внимания обращали на умение вычислять проценты. В то время приходилось рассчитывать не только проценты, но и проценты с процентов, т. е. сложные проценты, как называют их в наше время. Отдельные конторы и предприятия для облегчения труда при вычислениях процентов разрабатывали свои особые таблицы, которые составляли коммерческий секрет фирмы.</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Blip>
                <a:blip r:embed="rId2"/>
              </a:buBlip>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Впервые опубликовал таблицы для расчета процентов в 1584 г.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Симон</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Стевин</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 инженер из города Брюгге (Нидерланды). </a:t>
            </a:r>
            <a:r>
              <a:rPr kumimoji="0" lang="ru-RU"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Стевин</a:t>
            </a: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известен </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замечательным разнообразием научных открытий, в том числе – особой записи десятичных дробей.</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Долгое время под процентами понимались исключительно прибыль или убыток на каждые 100 рублей. Они применялись только в торговых и </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денежных сделках. Затем область их применения расширилась, проценты встречаются в хозяйственных и финансовых расчетах, статистике, науке и технике. Ныне процент – это частный вид десятичных дробей, сотая доля целого (принимаемого за единицу</a:t>
            </a:r>
            <a:r>
              <a:rPr kumimoji="0" lang="ru-RU" sz="1600" b="0"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ятно 1 5"/>
          <p:cNvSpPr/>
          <p:nvPr/>
        </p:nvSpPr>
        <p:spPr>
          <a:xfrm>
            <a:off x="0" y="0"/>
            <a:ext cx="8643966" cy="6858000"/>
          </a:xfrm>
          <a:prstGeom prst="irregularSeal1">
            <a:avLst/>
          </a:prstGeom>
          <a:solidFill>
            <a:schemeClr val="tx1">
              <a:lumMod val="50000"/>
            </a:schemeClr>
          </a:solidFill>
          <a:ln>
            <a:noFill/>
          </a:ln>
          <a:effectLst>
            <a:outerShdw blurRad="50800" dist="38100" dir="10800000" algn="r" rotWithShape="0">
              <a:prstClr val="black">
                <a:alpha val="40000"/>
              </a:prstClr>
            </a:outerShdw>
          </a:effectLst>
          <a:scene3d>
            <a:camera prst="orthographicFront">
              <a:rot lat="0" lon="0" rev="0"/>
            </a:camera>
            <a:lightRig rig="balanced" dir="t">
              <a:rot lat="0" lon="0" rev="8700000"/>
            </a:lightRig>
          </a:scene3d>
          <a:sp3d>
            <a:bevelT w="190500" h="381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pic>
        <p:nvPicPr>
          <p:cNvPr id="33796" name="Picture 4" descr="C:\Documents and Settings\Admin\Рабочий стол\2011-03-10, фото\фото 002.jpg"/>
          <p:cNvPicPr>
            <a:picLocks noChangeAspect="1" noChangeArrowheads="1"/>
          </p:cNvPicPr>
          <p:nvPr/>
        </p:nvPicPr>
        <p:blipFill>
          <a:blip r:embed="rId2" cstate="print"/>
          <a:srcRect/>
          <a:stretch>
            <a:fillRect/>
          </a:stretch>
        </p:blipFill>
        <p:spPr bwMode="auto">
          <a:xfrm>
            <a:off x="1857356" y="2428868"/>
            <a:ext cx="2298710" cy="2357453"/>
          </a:xfrm>
          <a:prstGeom prst="ellipse">
            <a:avLst/>
          </a:prstGeom>
          <a:ln w="190500" cap="rnd">
            <a:solidFill>
              <a:schemeClr val="bg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3797" name="Picture 5"/>
          <p:cNvPicPr>
            <a:picLocks noChangeAspect="1" noChangeArrowheads="1"/>
          </p:cNvPicPr>
          <p:nvPr/>
        </p:nvPicPr>
        <p:blipFill>
          <a:blip r:embed="rId3"/>
          <a:srcRect/>
          <a:stretch>
            <a:fillRect/>
          </a:stretch>
        </p:blipFill>
        <p:spPr bwMode="auto">
          <a:xfrm>
            <a:off x="3000364" y="1857364"/>
            <a:ext cx="2428892" cy="2571768"/>
          </a:xfrm>
          <a:prstGeom prst="ellipse">
            <a:avLst/>
          </a:prstGeom>
          <a:ln w="190500" cap="rnd">
            <a:solidFill>
              <a:schemeClr val="bg2">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3798" name="Picture 6"/>
          <p:cNvPicPr>
            <a:picLocks noChangeAspect="1" noChangeArrowheads="1"/>
          </p:cNvPicPr>
          <p:nvPr/>
        </p:nvPicPr>
        <p:blipFill>
          <a:blip r:embed="rId4"/>
          <a:srcRect/>
          <a:stretch>
            <a:fillRect/>
          </a:stretch>
        </p:blipFill>
        <p:spPr bwMode="auto">
          <a:xfrm>
            <a:off x="4286248" y="2143116"/>
            <a:ext cx="2392367" cy="2500330"/>
          </a:xfrm>
          <a:prstGeom prst="ellipse">
            <a:avLst/>
          </a:prstGeom>
          <a:ln w="190500" cap="rnd">
            <a:solidFill>
              <a:schemeClr val="accent4">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 to="" calcmode="lin" valueType="num">
                                      <p:cBhvr>
                                        <p:cTn id="12" dur="1" fill="hold"/>
                                        <p:tgtEl>
                                          <p:spTgt spid="3379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3797"/>
                                        </p:tgtEl>
                                        <p:attrNameLst>
                                          <p:attrName>style.visibility</p:attrName>
                                        </p:attrNameLst>
                                      </p:cBhvr>
                                      <p:to>
                                        <p:strVal val="visible"/>
                                      </p:to>
                                    </p:set>
                                    <p:anim to="" calcmode="lin" valueType="num">
                                      <p:cBhvr>
                                        <p:cTn id="17" dur="1" fill="hold"/>
                                        <p:tgtEl>
                                          <p:spTgt spid="3379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3798"/>
                                        </p:tgtEl>
                                        <p:attrNameLst>
                                          <p:attrName>style.visibility</p:attrName>
                                        </p:attrNameLst>
                                      </p:cBhvr>
                                      <p:to>
                                        <p:strVal val="visible"/>
                                      </p:to>
                                    </p:set>
                                    <p:anim to="" calcmode="lin" valueType="num">
                                      <p:cBhvr>
                                        <p:cTn id="22" dur="1" fill="hold"/>
                                        <p:tgtEl>
                                          <p:spTgt spid="337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Admin\Рабочий стол\2011-03-10, фото\фото 003.jpg"/>
          <p:cNvPicPr>
            <a:picLocks noChangeAspect="1" noChangeArrowheads="1"/>
          </p:cNvPicPr>
          <p:nvPr/>
        </p:nvPicPr>
        <p:blipFill>
          <a:blip r:embed="rId2"/>
          <a:srcRect/>
          <a:stretch>
            <a:fillRect/>
          </a:stretch>
        </p:blipFill>
        <p:spPr bwMode="auto">
          <a:xfrm>
            <a:off x="1571605" y="332656"/>
            <a:ext cx="5664692" cy="6048672"/>
          </a:xfrm>
          <a:prstGeom prst="rect">
            <a:avLst/>
          </a:prstGeom>
          <a:ln w="228600" cap="sq" cmpd="thickThin">
            <a:solidFill>
              <a:schemeClr val="tx1">
                <a:lumMod val="50000"/>
              </a:schemeClr>
            </a:solidFill>
            <a:prstDash val="solid"/>
            <a:miter lim="800000"/>
          </a:ln>
          <a:effectLst>
            <a:innerShdw blurRad="76200">
              <a:srgbClr val="000000"/>
            </a:innerShdw>
          </a:effectLst>
        </p:spPr>
      </p:pic>
    </p:spTree>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C:\Documents and Settings\Admin\Рабочий стол\доклады\Алина\2011-03-10, фото\фото 004.jpg"/>
          <p:cNvPicPr>
            <a:picLocks noChangeAspect="1" noChangeArrowheads="1"/>
          </p:cNvPicPr>
          <p:nvPr/>
        </p:nvPicPr>
        <p:blipFill>
          <a:blip r:embed="rId2"/>
          <a:srcRect/>
          <a:stretch>
            <a:fillRect/>
          </a:stretch>
        </p:blipFill>
        <p:spPr bwMode="auto">
          <a:xfrm>
            <a:off x="2000232" y="260648"/>
            <a:ext cx="5000660" cy="6264696"/>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a:scene3d>
            <a:camera prst="orthographicFront"/>
            <a:lightRig rig="threePt" dir="t"/>
          </a:scene3d>
          <a:sp3d>
            <a:bevelT/>
          </a:sp3d>
        </p:spPr>
      </p:pic>
    </p:spTree>
  </p:cSld>
  <p:clrMapOvr>
    <a:masterClrMapping/>
  </p:clrMapOvr>
  <p:transition>
    <p:strips dir="l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6" name="Рисунок 5" descr="pero1.gif"/>
          <p:cNvPicPr>
            <a:picLocks noChangeAspect="1"/>
          </p:cNvPicPr>
          <p:nvPr/>
        </p:nvPicPr>
        <p:blipFill>
          <a:blip r:embed="rId2"/>
          <a:stretch>
            <a:fillRect/>
          </a:stretch>
        </p:blipFill>
        <p:spPr>
          <a:xfrm>
            <a:off x="1043608" y="631252"/>
            <a:ext cx="2214578" cy="1571636"/>
          </a:xfrm>
          <a:prstGeom prst="rect">
            <a:avLst/>
          </a:prstGeom>
          <a:ln w="88900" cap="sq" cmpd="thickThin">
            <a:solidFill>
              <a:schemeClr val="bg2">
                <a:lumMod val="50000"/>
              </a:schemeClr>
            </a:solidFill>
            <a:prstDash val="solid"/>
            <a:miter lim="800000"/>
          </a:ln>
          <a:effectLst>
            <a:outerShdw blurRad="50800" dist="38100" dir="5400000" algn="t" rotWithShape="0">
              <a:prstClr val="black">
                <a:alpha val="40000"/>
              </a:prstClr>
            </a:outerShdw>
          </a:effectLst>
          <a:scene3d>
            <a:camera prst="orthographicFront"/>
            <a:lightRig rig="threePt" dir="t"/>
          </a:scene3d>
          <a:sp3d>
            <a:bevelT prst="angle"/>
          </a:sp3d>
        </p:spPr>
      </p:pic>
      <p:sp>
        <p:nvSpPr>
          <p:cNvPr id="9" name="Лента лицом вверх 8"/>
          <p:cNvSpPr/>
          <p:nvPr/>
        </p:nvSpPr>
        <p:spPr>
          <a:xfrm>
            <a:off x="2643174" y="2285992"/>
            <a:ext cx="5643602" cy="3643338"/>
          </a:xfrm>
          <a:prstGeom prst="ribbon2">
            <a:avLst/>
          </a:prstGeom>
          <a:effectLst>
            <a:outerShdw blurRad="50800" dist="38100" dir="2700000" algn="tl" rotWithShape="0">
              <a:prstClr val="black">
                <a:alpha val="40000"/>
              </a:prstClr>
            </a:outerShdw>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rtlCol="0" anchor="ct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5400000" algn="t" rotWithShape="0">
                    <a:prstClr val="black">
                      <a:alpha val="40000"/>
                    </a:prstClr>
                  </a:outerShdw>
                  <a:reflection blurRad="6350" stA="60000" endA="900" endPos="58000" dir="5400000" sy="-100000" algn="bl" rotWithShape="0"/>
                </a:effectLst>
              </a:rPr>
              <a:t>Список литературы.</a:t>
            </a:r>
          </a:p>
          <a:p>
            <a:pPr algn="ctr"/>
            <a:endParaRPr lang="ru-RU"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428596" y="0"/>
            <a:ext cx="807249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Blip>
                <a:blip r:embed="rId2"/>
              </a:buBlip>
              <a:tabLst/>
            </a:pPr>
            <a:r>
              <a:rPr kumimoji="0" lang="ru-RU" sz="2000" b="0" i="0" u="none" strike="noStrike" cap="none" normalizeH="0" baseline="0" dirty="0" err="1" smtClean="0">
                <a:ln>
                  <a:noFill/>
                </a:ln>
                <a:solidFill>
                  <a:schemeClr val="tx1">
                    <a:lumMod val="50000"/>
                  </a:schemeClr>
                </a:solidFill>
                <a:effectLst/>
                <a:latin typeface="Calibri" pitchFamily="34" charset="0"/>
                <a:ea typeface="Calibri" pitchFamily="34" charset="0"/>
                <a:cs typeface="Times New Roman" pitchFamily="18" charset="0"/>
              </a:rPr>
              <a:t>Климеченко</a:t>
            </a:r>
            <a:r>
              <a:rPr kumimoji="0" lang="ru-RU" sz="2000" b="0" i="0" u="none" strike="noStrike" cap="none" normalizeH="0" baseline="0" dirty="0" smtClean="0">
                <a:ln>
                  <a:noFill/>
                </a:ln>
                <a:solidFill>
                  <a:schemeClr val="tx1">
                    <a:lumMod val="50000"/>
                  </a:schemeClr>
                </a:solidFill>
                <a:effectLst/>
                <a:latin typeface="Calibri" pitchFamily="34" charset="0"/>
                <a:ea typeface="Calibri" pitchFamily="34" charset="0"/>
                <a:cs typeface="Times New Roman" pitchFamily="18" charset="0"/>
              </a:rPr>
              <a:t> Д. В. </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к 49. Задачи по математике для любознательных: Кн. Для учащихся 5 – 6 </a:t>
            </a: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кл</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сред. </a:t>
            </a: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шк</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 М. : Просвещение, 1992 г.</a:t>
            </a:r>
            <a:endParaRPr kumimoji="0" lang="ru-RU" sz="20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2"/>
              </a:buBlip>
              <a:tabLst/>
            </a:pP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Свечников А. А. с 24 Путешествия в историю математики, или как люди учились считать: Книга для тех, кто учит и учится. – М. : Педагогика – Пресс, 1995 г.</a:t>
            </a:r>
            <a:endParaRPr kumimoji="0" lang="ru-RU" sz="20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2"/>
              </a:buBlip>
              <a:tabLst/>
            </a:pPr>
            <a:r>
              <a:rPr kumimoji="0" lang="ru-RU" sz="2000" b="0" i="0" u="none" strike="noStrike" cap="none" normalizeH="0" baseline="0" dirty="0" smtClean="0">
                <a:ln>
                  <a:noFill/>
                </a:ln>
                <a:solidFill>
                  <a:schemeClr val="tx1">
                    <a:lumMod val="50000"/>
                  </a:schemeClr>
                </a:solidFill>
                <a:effectLst/>
                <a:latin typeface="Calibri" pitchFamily="34" charset="0"/>
                <a:ea typeface="Calibri" pitchFamily="34" charset="0"/>
                <a:cs typeface="Times New Roman" pitchFamily="18" charset="0"/>
              </a:rPr>
              <a:t>Пасечник В. В. </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Биология. 6 </a:t>
            </a: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кл</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Бактерии, грибы, растения: Учеб. Для </a:t>
            </a: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общеобразоват</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учреждений. – 7-е изд., стереотип. – М.: Дрофа, 2003 г.</a:t>
            </a:r>
            <a:endParaRPr kumimoji="0" lang="ru-RU" sz="20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2"/>
              </a:buBlip>
              <a:tabLst/>
            </a:pP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Габрелиян</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О. С. Химия. 8 класс: Учеб. Для </a:t>
            </a: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общеобразоват</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Учеб. Заведений. – 2-е изд., </a:t>
            </a: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испр</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 М.: Дрофа, 1998. – 208 с.</a:t>
            </a:r>
            <a:endParaRPr kumimoji="0" lang="ru-RU" sz="20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2"/>
              </a:buBlip>
              <a:tabLst/>
            </a:pP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Перышкин</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А. В. Физика. 8 </a:t>
            </a: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кл</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Учеб, для </a:t>
            </a: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общеобразоват</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Учеб. Заведений. – 3-е изд., </a:t>
            </a: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стереотип.-М</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Дрофа, 2001.-192 с.</a:t>
            </a:r>
            <a:endParaRPr kumimoji="0" lang="ru-RU" sz="20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2"/>
              </a:buBlip>
              <a:tabLst/>
            </a:pPr>
            <a:r>
              <a:rPr kumimoji="0" lang="ru-RU" sz="2000" b="0" i="0" u="none" strike="noStrike" cap="none" normalizeH="0" baseline="0" dirty="0" smtClean="0">
                <a:ln>
                  <a:noFill/>
                </a:ln>
                <a:solidFill>
                  <a:schemeClr val="tx1">
                    <a:lumMod val="50000"/>
                  </a:schemeClr>
                </a:solidFill>
                <a:effectLst/>
                <a:latin typeface="Calibri" pitchFamily="34" charset="0"/>
                <a:ea typeface="Calibri" pitchFamily="34" charset="0"/>
                <a:cs typeface="Times New Roman" pitchFamily="18" charset="0"/>
              </a:rPr>
              <a:t>Зубарева И. И.</a:t>
            </a:r>
            <a:endParaRPr kumimoji="0" lang="ru-RU" sz="2000" b="0" i="0" u="none" strike="noStrike" cap="none" normalizeH="0" baseline="0" dirty="0" smtClean="0">
              <a:ln>
                <a:noFill/>
              </a:ln>
              <a:solidFill>
                <a:schemeClr val="tx1">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Математика. 6кл.: Учеб. для </a:t>
            </a: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общеобразоват</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учреждений / И. И. Зубарева, А. Г. Мордкович. – 5-е изд. – М.:</a:t>
            </a:r>
            <a:endParaRPr kumimoji="0" lang="ru-RU" sz="20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Мнемозина, 2006г.</a:t>
            </a:r>
            <a:endParaRPr kumimoji="0" lang="ru-RU" sz="20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2"/>
              </a:buBlip>
              <a:tabLst/>
            </a:pPr>
            <a:r>
              <a:rPr kumimoji="0" lang="ru-RU" sz="2000" b="0" i="0" u="none" strike="noStrike" cap="none" normalizeH="0" baseline="0" dirty="0" smtClean="0">
                <a:ln>
                  <a:noFill/>
                </a:ln>
                <a:solidFill>
                  <a:schemeClr val="tx1">
                    <a:lumMod val="50000"/>
                  </a:schemeClr>
                </a:solidFill>
                <a:effectLst/>
                <a:latin typeface="Calibri" pitchFamily="34" charset="0"/>
                <a:ea typeface="Calibri" pitchFamily="34" charset="0"/>
                <a:cs typeface="Times New Roman" pitchFamily="18" charset="0"/>
              </a:rPr>
              <a:t>Герасимова, Т.П. </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География. Начальный курс. 6кл. : учеб. для </a:t>
            </a: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общеобразоват</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учреждений / Т.П. Герасимова, Н.П. </a:t>
            </a: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Неклюкова</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 9-е изд., стереотип. – М.: Дрофа, 2009г.</a:t>
            </a:r>
            <a:endParaRPr kumimoji="0" lang="ru-RU" sz="20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2"/>
              </a:buBlip>
              <a:tabLst/>
            </a:pP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Самое полное издание типовых вариантов реальных заданий ЕГЭ: 2010: Математика / авт.-сост. </a:t>
            </a:r>
            <a:r>
              <a:rPr kumimoji="0" lang="ru-RU" sz="2000" b="0" i="0" u="none" strike="noStrike" cap="none" normalizeH="0" baseline="0" dirty="0" smtClean="0">
                <a:ln>
                  <a:noFill/>
                </a:ln>
                <a:solidFill>
                  <a:schemeClr val="tx1">
                    <a:lumMod val="50000"/>
                  </a:schemeClr>
                </a:solidFill>
                <a:effectLst/>
                <a:latin typeface="Calibri" pitchFamily="34" charset="0"/>
                <a:ea typeface="Calibri" pitchFamily="34" charset="0"/>
                <a:cs typeface="Times New Roman" pitchFamily="18" charset="0"/>
              </a:rPr>
              <a:t>И.Р. Высоцкий, Д.Д. Гущин, П.И. Захарова и др.; под ред. А.Л.Семенова, И.В. Ященко. </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М.: АСТ: </a:t>
            </a:r>
            <a:r>
              <a:rPr kumimoji="0" lang="ru-RU" sz="2000" b="0" i="0"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Астрель</a:t>
            </a:r>
            <a:r>
              <a:rPr kumimoji="0" lang="ru-RU"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2010.</a:t>
            </a:r>
            <a:endParaRPr kumimoji="0" lang="ru-RU" sz="2000" b="0" i="0" u="none" strike="noStrike" cap="none" normalizeH="0" baseline="0" dirty="0" smtClean="0">
              <a:ln>
                <a:noFill/>
              </a:ln>
              <a:solidFill>
                <a:schemeClr val="tx2"/>
              </a:solidFill>
              <a:effectLst/>
              <a:latin typeface="Arial" pitchFamily="34" charset="0"/>
            </a:endParaRPr>
          </a:p>
        </p:txBody>
      </p:sp>
      <p:pic>
        <p:nvPicPr>
          <p:cNvPr id="7" name="Рисунок 6" descr="Рисунок236.gif"/>
          <p:cNvPicPr>
            <a:picLocks noChangeAspect="1"/>
          </p:cNvPicPr>
          <p:nvPr/>
        </p:nvPicPr>
        <p:blipFill>
          <a:blip r:embed="rId3"/>
          <a:stretch>
            <a:fillRect/>
          </a:stretch>
        </p:blipFill>
        <p:spPr>
          <a:xfrm>
            <a:off x="7500958" y="3357562"/>
            <a:ext cx="1266832" cy="130017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7281">
                                            <p:txEl>
                                              <p:pRg st="0" end="0"/>
                                            </p:txEl>
                                          </p:spTgt>
                                        </p:tgtEl>
                                        <p:attrNameLst>
                                          <p:attrName>style.visibility</p:attrName>
                                        </p:attrNameLst>
                                      </p:cBhvr>
                                      <p:to>
                                        <p:strVal val="visible"/>
                                      </p:to>
                                    </p:set>
                                    <p:anim to="" calcmode="lin" valueType="num">
                                      <p:cBhvr>
                                        <p:cTn id="7" dur="1" fill="hold"/>
                                        <p:tgtEl>
                                          <p:spTgt spid="97281">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7281">
                                            <p:txEl>
                                              <p:pRg st="1" end="1"/>
                                            </p:txEl>
                                          </p:spTgt>
                                        </p:tgtEl>
                                        <p:attrNameLst>
                                          <p:attrName>style.visibility</p:attrName>
                                        </p:attrNameLst>
                                      </p:cBhvr>
                                      <p:to>
                                        <p:strVal val="visible"/>
                                      </p:to>
                                    </p:set>
                                    <p:anim to="" calcmode="lin" valueType="num">
                                      <p:cBhvr>
                                        <p:cTn id="10" dur="1" fill="hold"/>
                                        <p:tgtEl>
                                          <p:spTgt spid="97281">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7281">
                                            <p:txEl>
                                              <p:pRg st="2" end="2"/>
                                            </p:txEl>
                                          </p:spTgt>
                                        </p:tgtEl>
                                        <p:attrNameLst>
                                          <p:attrName>style.visibility</p:attrName>
                                        </p:attrNameLst>
                                      </p:cBhvr>
                                      <p:to>
                                        <p:strVal val="visible"/>
                                      </p:to>
                                    </p:set>
                                    <p:anim to="" calcmode="lin" valueType="num">
                                      <p:cBhvr>
                                        <p:cTn id="13" dur="1" fill="hold"/>
                                        <p:tgtEl>
                                          <p:spTgt spid="97281">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7281">
                                            <p:txEl>
                                              <p:pRg st="3" end="3"/>
                                            </p:txEl>
                                          </p:spTgt>
                                        </p:tgtEl>
                                        <p:attrNameLst>
                                          <p:attrName>style.visibility</p:attrName>
                                        </p:attrNameLst>
                                      </p:cBhvr>
                                      <p:to>
                                        <p:strVal val="visible"/>
                                      </p:to>
                                    </p:set>
                                    <p:anim to="" calcmode="lin" valueType="num">
                                      <p:cBhvr>
                                        <p:cTn id="16" dur="1" fill="hold"/>
                                        <p:tgtEl>
                                          <p:spTgt spid="97281">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97281">
                                            <p:txEl>
                                              <p:pRg st="4" end="4"/>
                                            </p:txEl>
                                          </p:spTgt>
                                        </p:tgtEl>
                                        <p:attrNameLst>
                                          <p:attrName>style.visibility</p:attrName>
                                        </p:attrNameLst>
                                      </p:cBhvr>
                                      <p:to>
                                        <p:strVal val="visible"/>
                                      </p:to>
                                    </p:set>
                                    <p:anim to="" calcmode="lin" valueType="num">
                                      <p:cBhvr>
                                        <p:cTn id="19" dur="1" fill="hold"/>
                                        <p:tgtEl>
                                          <p:spTgt spid="97281">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97281">
                                            <p:txEl>
                                              <p:pRg st="5" end="5"/>
                                            </p:txEl>
                                          </p:spTgt>
                                        </p:tgtEl>
                                        <p:attrNameLst>
                                          <p:attrName>style.visibility</p:attrName>
                                        </p:attrNameLst>
                                      </p:cBhvr>
                                      <p:to>
                                        <p:strVal val="visible"/>
                                      </p:to>
                                    </p:set>
                                    <p:anim to="" calcmode="lin" valueType="num">
                                      <p:cBhvr>
                                        <p:cTn id="22" dur="1" fill="hold"/>
                                        <p:tgtEl>
                                          <p:spTgt spid="97281">
                                            <p:txEl>
                                              <p:pRg st="5" end="5"/>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97281">
                                            <p:txEl>
                                              <p:pRg st="6" end="6"/>
                                            </p:txEl>
                                          </p:spTgt>
                                        </p:tgtEl>
                                        <p:attrNameLst>
                                          <p:attrName>style.visibility</p:attrName>
                                        </p:attrNameLst>
                                      </p:cBhvr>
                                      <p:to>
                                        <p:strVal val="visible"/>
                                      </p:to>
                                    </p:set>
                                    <p:anim to="" calcmode="lin" valueType="num">
                                      <p:cBhvr>
                                        <p:cTn id="25" dur="1" fill="hold"/>
                                        <p:tgtEl>
                                          <p:spTgt spid="97281">
                                            <p:txEl>
                                              <p:pRg st="6" end="6"/>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97281">
                                            <p:txEl>
                                              <p:pRg st="7" end="7"/>
                                            </p:txEl>
                                          </p:spTgt>
                                        </p:tgtEl>
                                        <p:attrNameLst>
                                          <p:attrName>style.visibility</p:attrName>
                                        </p:attrNameLst>
                                      </p:cBhvr>
                                      <p:to>
                                        <p:strVal val="visible"/>
                                      </p:to>
                                    </p:set>
                                    <p:anim to="" calcmode="lin" valueType="num">
                                      <p:cBhvr>
                                        <p:cTn id="28" dur="1" fill="hold"/>
                                        <p:tgtEl>
                                          <p:spTgt spid="97281">
                                            <p:txEl>
                                              <p:pRg st="7" end="7"/>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97281">
                                            <p:txEl>
                                              <p:pRg st="8" end="8"/>
                                            </p:txEl>
                                          </p:spTgt>
                                        </p:tgtEl>
                                        <p:attrNameLst>
                                          <p:attrName>style.visibility</p:attrName>
                                        </p:attrNameLst>
                                      </p:cBhvr>
                                      <p:to>
                                        <p:strVal val="visible"/>
                                      </p:to>
                                    </p:set>
                                    <p:anim to="" calcmode="lin" valueType="num">
                                      <p:cBhvr>
                                        <p:cTn id="31" dur="1" fill="hold"/>
                                        <p:tgtEl>
                                          <p:spTgt spid="97281">
                                            <p:txEl>
                                              <p:pRg st="8" end="8"/>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97281">
                                            <p:txEl>
                                              <p:pRg st="9" end="9"/>
                                            </p:txEl>
                                          </p:spTgt>
                                        </p:tgtEl>
                                        <p:attrNameLst>
                                          <p:attrName>style.visibility</p:attrName>
                                        </p:attrNameLst>
                                      </p:cBhvr>
                                      <p:to>
                                        <p:strVal val="visible"/>
                                      </p:to>
                                    </p:set>
                                    <p:anim to="" calcmode="lin" valueType="num">
                                      <p:cBhvr>
                                        <p:cTn id="34" dur="1" fill="hold"/>
                                        <p:tgtEl>
                                          <p:spTgt spid="97281">
                                            <p:txEl>
                                              <p:pRg st="9" end="9"/>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to="" calcmode="lin" valueType="num">
                                      <p:cBhvr>
                                        <p:cTn id="39"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0" y="4500563"/>
            <a:ext cx="7286625" cy="2571750"/>
          </a:xfrm>
        </p:spPr>
        <p:txBody>
          <a:bodyPr>
            <a:noAutofit/>
          </a:bodyPr>
          <a:lstStyle/>
          <a:p>
            <a:pPr algn="just">
              <a:buBlip>
                <a:blip r:embed="rId2"/>
              </a:buBlip>
            </a:pPr>
            <a:r>
              <a:rPr lang="ru-RU" sz="1800" dirty="0" smtClean="0">
                <a:solidFill>
                  <a:srgbClr val="002060"/>
                </a:solidFill>
                <a:latin typeface="Arial" pitchFamily="34" charset="0"/>
                <a:cs typeface="Arial" pitchFamily="34" charset="0"/>
              </a:rPr>
              <a:t>В некоторых вопросах иногда применяют и более мелкие, тысячные доли, так называемые «промилле» (от латинского </a:t>
            </a:r>
            <a:r>
              <a:rPr lang="ru-RU" sz="1800" i="1" dirty="0" err="1" smtClean="0">
                <a:solidFill>
                  <a:srgbClr val="002060"/>
                </a:solidFill>
                <a:latin typeface="Arial" pitchFamily="34" charset="0"/>
                <a:cs typeface="Arial" pitchFamily="34" charset="0"/>
              </a:rPr>
              <a:t>pro</a:t>
            </a:r>
            <a:r>
              <a:rPr lang="ru-RU" sz="1800" i="1" dirty="0" smtClean="0">
                <a:solidFill>
                  <a:srgbClr val="002060"/>
                </a:solidFill>
                <a:latin typeface="Arial" pitchFamily="34" charset="0"/>
                <a:cs typeface="Arial" pitchFamily="34" charset="0"/>
              </a:rPr>
              <a:t> </a:t>
            </a:r>
            <a:r>
              <a:rPr lang="ru-RU" sz="1800" i="1" dirty="0" err="1" smtClean="0">
                <a:solidFill>
                  <a:srgbClr val="002060"/>
                </a:solidFill>
                <a:latin typeface="Arial" pitchFamily="34" charset="0"/>
                <a:cs typeface="Arial" pitchFamily="34" charset="0"/>
              </a:rPr>
              <a:t>mille</a:t>
            </a:r>
            <a:r>
              <a:rPr lang="ru-RU" sz="1800" dirty="0" smtClean="0">
                <a:solidFill>
                  <a:srgbClr val="002060"/>
                </a:solidFill>
                <a:latin typeface="Arial" pitchFamily="34" charset="0"/>
                <a:cs typeface="Arial" pitchFamily="34" charset="0"/>
              </a:rPr>
              <a:t> – «с тысячи»), обозначаемые, по аналогии со знаком %. Изобретение математических знаков и символов значительно облегчило изучение математики и способствовало дальнейшему ее развитию.</a:t>
            </a:r>
          </a:p>
          <a:p>
            <a:pPr algn="just">
              <a:buBlip>
                <a:blip r:embed="rId2"/>
              </a:buBlip>
            </a:pPr>
            <a:endParaRPr lang="ru-RU" sz="1400" dirty="0" smtClean="0">
              <a:solidFill>
                <a:srgbClr val="002060"/>
              </a:solidFill>
              <a:latin typeface="Arial" pitchFamily="34" charset="0"/>
              <a:cs typeface="Arial" pitchFamily="34" charset="0"/>
            </a:endParaRPr>
          </a:p>
        </p:txBody>
      </p:sp>
      <p:sp>
        <p:nvSpPr>
          <p:cNvPr id="6" name="Прямоугольник 5"/>
          <p:cNvSpPr/>
          <p:nvPr/>
        </p:nvSpPr>
        <p:spPr>
          <a:xfrm>
            <a:off x="0" y="2000240"/>
            <a:ext cx="4143436" cy="2554545"/>
          </a:xfrm>
          <a:prstGeom prst="rect">
            <a:avLst/>
          </a:prstGeom>
        </p:spPr>
        <p:txBody>
          <a:bodyPr wrap="square">
            <a:spAutoFit/>
          </a:bodyPr>
          <a:lstStyle/>
          <a:p>
            <a:pPr lvl="2" algn="just">
              <a:buBlip>
                <a:blip r:embed="rId2"/>
              </a:buBlip>
            </a:pPr>
            <a:r>
              <a:rPr lang="ru-RU" sz="1600" dirty="0" smtClean="0">
                <a:solidFill>
                  <a:srgbClr val="002060"/>
                </a:solidFill>
                <a:latin typeface="Arial" pitchFamily="34" charset="0"/>
                <a:cs typeface="Arial" pitchFamily="34" charset="0"/>
              </a:rPr>
              <a:t>Если мы говорим о предметах из некоторой заданной совокупности – деньгах, зарабатываемых в семье, материалах, продуктах питания, то процент, разумеется, 100 сотых частей самого себя. Поэтому обычно говорят, что она «принимается за 100 процентов».                                    </a:t>
            </a:r>
          </a:p>
        </p:txBody>
      </p:sp>
      <p:sp>
        <p:nvSpPr>
          <p:cNvPr id="7" name="Прямоугольник 6"/>
          <p:cNvSpPr/>
          <p:nvPr/>
        </p:nvSpPr>
        <p:spPr>
          <a:xfrm>
            <a:off x="928662" y="285728"/>
            <a:ext cx="7572428" cy="1815882"/>
          </a:xfrm>
          <a:prstGeom prst="rect">
            <a:avLst/>
          </a:prstGeom>
        </p:spPr>
        <p:txBody>
          <a:bodyPr wrap="square">
            <a:spAutoFit/>
          </a:bodyPr>
          <a:lstStyle/>
          <a:p>
            <a:pPr algn="just">
              <a:buBlip>
                <a:blip r:embed="rId2"/>
              </a:buBlip>
            </a:pPr>
            <a:r>
              <a:rPr lang="ru-RU" sz="1400" dirty="0" smtClean="0">
                <a:solidFill>
                  <a:srgbClr val="002060"/>
                </a:solidFill>
                <a:latin typeface="Arial" pitchFamily="34" charset="0"/>
                <a:cs typeface="Arial" pitchFamily="34" charset="0"/>
              </a:rPr>
              <a:t>Знак «%» происходит, как полагают, от итальянского слова </a:t>
            </a:r>
            <a:r>
              <a:rPr lang="ru-RU" sz="1400" i="1" dirty="0" err="1" smtClean="0">
                <a:solidFill>
                  <a:srgbClr val="002060"/>
                </a:solidFill>
                <a:latin typeface="Arial" pitchFamily="34" charset="0"/>
                <a:cs typeface="Arial" pitchFamily="34" charset="0"/>
              </a:rPr>
              <a:t>cento</a:t>
            </a:r>
            <a:r>
              <a:rPr lang="ru-RU" sz="1400" dirty="0" smtClean="0">
                <a:solidFill>
                  <a:srgbClr val="002060"/>
                </a:solidFill>
                <a:latin typeface="Arial" pitchFamily="34" charset="0"/>
                <a:cs typeface="Arial" pitchFamily="34" charset="0"/>
              </a:rPr>
              <a:t> (сто), которое в процентных расчетах часто писалось сокращенно </a:t>
            </a:r>
            <a:r>
              <a:rPr lang="ru-RU" sz="1400" i="1" dirty="0" err="1" smtClean="0">
                <a:solidFill>
                  <a:srgbClr val="002060"/>
                </a:solidFill>
                <a:latin typeface="Arial" pitchFamily="34" charset="0"/>
                <a:cs typeface="Arial" pitchFamily="34" charset="0"/>
              </a:rPr>
              <a:t>сto</a:t>
            </a:r>
            <a:r>
              <a:rPr lang="ru-RU" sz="1400" dirty="0" smtClean="0">
                <a:solidFill>
                  <a:srgbClr val="002060"/>
                </a:solidFill>
                <a:latin typeface="Arial" pitchFamily="34" charset="0"/>
                <a:cs typeface="Arial" pitchFamily="34" charset="0"/>
              </a:rPr>
              <a:t>. Отсюда путем дальнейшего упрощения в скорописи буквы </a:t>
            </a:r>
            <a:r>
              <a:rPr lang="ru-RU" sz="1400" i="1" dirty="0" err="1" smtClean="0">
                <a:solidFill>
                  <a:srgbClr val="002060"/>
                </a:solidFill>
                <a:latin typeface="Arial" pitchFamily="34" charset="0"/>
                <a:cs typeface="Arial" pitchFamily="34" charset="0"/>
              </a:rPr>
              <a:t>t</a:t>
            </a:r>
            <a:r>
              <a:rPr lang="ru-RU" sz="1400" dirty="0" smtClean="0">
                <a:solidFill>
                  <a:srgbClr val="002060"/>
                </a:solidFill>
                <a:latin typeface="Arial" pitchFamily="34" charset="0"/>
                <a:cs typeface="Arial" pitchFamily="34" charset="0"/>
              </a:rPr>
              <a:t> в наклонную черту произошел современный символ для обозначения процента.</a:t>
            </a:r>
          </a:p>
          <a:p>
            <a:pPr algn="just">
              <a:buBlip>
                <a:blip r:embed="rId2"/>
              </a:buBlip>
            </a:pPr>
            <a:r>
              <a:rPr lang="ru-RU" sz="1400" dirty="0" smtClean="0">
                <a:solidFill>
                  <a:srgbClr val="002060"/>
                </a:solidFill>
                <a:latin typeface="Arial" pitchFamily="34" charset="0"/>
                <a:cs typeface="Arial" pitchFamily="34" charset="0"/>
              </a:rPr>
              <a:t>Существует и другая версия возникновения этого знака. Предполагается, что этот знак произошел в результате нелепой опечатки, совершенной наборщиком. В 1685 году в Париже была опубликована книга – руководство по коммерческой арифметике, где по ошибке наборщик вместо </a:t>
            </a:r>
            <a:r>
              <a:rPr lang="ru-RU" sz="1400" i="1" dirty="0" err="1" smtClean="0">
                <a:solidFill>
                  <a:srgbClr val="002060"/>
                </a:solidFill>
                <a:latin typeface="Arial" pitchFamily="34" charset="0"/>
                <a:cs typeface="Arial" pitchFamily="34" charset="0"/>
              </a:rPr>
              <a:t>cto</a:t>
            </a:r>
            <a:r>
              <a:rPr lang="ru-RU" sz="1400" dirty="0" smtClean="0">
                <a:solidFill>
                  <a:srgbClr val="002060"/>
                </a:solidFill>
                <a:latin typeface="Arial" pitchFamily="34" charset="0"/>
                <a:cs typeface="Arial" pitchFamily="34" charset="0"/>
              </a:rPr>
              <a:t> напечатал </a:t>
            </a:r>
            <a:r>
              <a:rPr lang="ru-RU" sz="1400" dirty="0" smtClean="0">
                <a:solidFill>
                  <a:schemeClr val="tx1">
                    <a:lumMod val="50000"/>
                  </a:schemeClr>
                </a:solidFill>
                <a:latin typeface="Arial" pitchFamily="34" charset="0"/>
                <a:cs typeface="Arial" pitchFamily="34" charset="0"/>
              </a:rPr>
              <a:t>%.</a:t>
            </a:r>
          </a:p>
        </p:txBody>
      </p:sp>
      <p:pic>
        <p:nvPicPr>
          <p:cNvPr id="9" name="Рисунок 7"/>
          <p:cNvPicPr>
            <a:picLocks noChangeAspect="1" noChangeArrowheads="1"/>
          </p:cNvPicPr>
          <p:nvPr/>
        </p:nvPicPr>
        <p:blipFill>
          <a:blip r:embed="rId3"/>
          <a:srcRect/>
          <a:stretch>
            <a:fillRect/>
          </a:stretch>
        </p:blipFill>
        <p:spPr bwMode="auto">
          <a:xfrm>
            <a:off x="5143504" y="2143116"/>
            <a:ext cx="2286016" cy="2071702"/>
          </a:xfrm>
          <a:prstGeom prst="rect">
            <a:avLst/>
          </a:prstGeom>
          <a:ln w="228600" cap="sq" cmpd="thickThin">
            <a:solidFill>
              <a:schemeClr val="tx1">
                <a:lumMod val="50000"/>
              </a:schemeClr>
            </a:solidFill>
            <a:prstDash val="solid"/>
            <a:miter lim="800000"/>
          </a:ln>
          <a:effectLst>
            <a:innerShdw blurRad="76200">
              <a:srgbClr val="000000"/>
            </a:innerShdw>
          </a:effec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 to="" calcmode="lin" valueType="num">
                                      <p:cBhvr>
                                        <p:cTn id="10" dur="1" fill="hold"/>
                                        <p:tgtEl>
                                          <p:spTgt spid="7">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to="" calcmode="lin" valueType="num">
                                      <p:cBhvr>
                                        <p:cTn id="20" dur="1" fill="hold"/>
                                        <p:tgtEl>
                                          <p:spTgt spid="3">
                                            <p:txEl>
                                              <p:pRg st="0" end="0"/>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to="" calcmode="lin" valueType="num">
                                      <p:cBhvr>
                                        <p:cTn id="25"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428604"/>
            <a:ext cx="7072346" cy="5632311"/>
          </a:xfrm>
          <a:prstGeom prst="rect">
            <a:avLst/>
          </a:prstGeom>
        </p:spPr>
        <p:txBody>
          <a:bodyPr wrap="square">
            <a:spAutoFit/>
          </a:bodyPr>
          <a:lstStyle/>
          <a:p>
            <a:pPr algn="just">
              <a:buBlip>
                <a:blip r:embed="rId2"/>
              </a:buBlip>
            </a:pPr>
            <a:r>
              <a:rPr lang="en-US" dirty="0" smtClean="0">
                <a:solidFill>
                  <a:srgbClr val="000000"/>
                </a:solidFill>
              </a:rPr>
              <a:t> </a:t>
            </a:r>
            <a:r>
              <a:rPr lang="ru-RU" dirty="0" smtClean="0">
                <a:solidFill>
                  <a:srgbClr val="000000"/>
                </a:solidFill>
              </a:rPr>
              <a:t>Как известно из практики, с помощью процентов часто показывают изменение той или иной конкретной величины. Такая форма является наглядной числовой характеристикой изменения, характеризующей значимость произошедшего изменения. Например, уровень подростковой преступности повысился на 3 %, в этом ничего страшного нет – быть может, эта цифра отражает только естественные колебания уровня. Но если он повысился на 30 %, то это уже говорит о серьезности проблемы и необходимости изучения причин такого явления и принятии соответствующих мер.</a:t>
            </a:r>
          </a:p>
          <a:p>
            <a:pPr algn="just">
              <a:buBlip>
                <a:blip r:embed="rId2"/>
              </a:buBlip>
            </a:pPr>
            <a:r>
              <a:rPr lang="ru-RU" dirty="0" smtClean="0">
                <a:solidFill>
                  <a:srgbClr val="000000"/>
                </a:solidFill>
              </a:rPr>
              <a:t>Если речь идет о проценте от данного числа, то это число и принимается за 100 %. Например, 1 % от зарплаты – это сотая часть зарплаты; 100 % зарплаты – это сто сотых частей зарплаты. Т. е. вся зарплата. Подоходный налог с зарплаты берется в размере 13 %, т. е. 13 сотых от зарплаты. Надпись «60 %» хлопка на этикетке означает, что материал содержит 60 сотых хлопка, т. е. более чем на половину состоит из чистого хлопка. 3,2 % жира в молоке означает, что 3,2 сотых массы продукта составляет жир (или, другими словами, в каждых 100 граммах этого продукта содержится 3,2 грамма жира). </a:t>
            </a:r>
          </a:p>
        </p:txBody>
      </p:sp>
      <p:pic>
        <p:nvPicPr>
          <p:cNvPr id="3" name="Рисунок 2" descr="аним_стрелка1.gif"/>
          <p:cNvPicPr>
            <a:picLocks noChangeAspect="1"/>
          </p:cNvPicPr>
          <p:nvPr/>
        </p:nvPicPr>
        <p:blipFill>
          <a:blip r:embed="rId3"/>
          <a:stretch>
            <a:fillRect/>
          </a:stretch>
        </p:blipFill>
        <p:spPr>
          <a:xfrm>
            <a:off x="4572000" y="5929330"/>
            <a:ext cx="3452835" cy="928670"/>
          </a:xfrm>
          <a:prstGeom prst="rect">
            <a:avLst/>
          </a:prstGeom>
          <a:scene3d>
            <a:camera prst="orthographicFront">
              <a:rot lat="0" lon="18899986" rev="10799999"/>
            </a:camera>
            <a:lightRig rig="threePt" dir="t"/>
          </a:scene3d>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 to="" calcmode="lin" valueType="num">
                                      <p:cBhvr>
                                        <p:cTn id="10" dur="1" fill="hold"/>
                                        <p:tgtEl>
                                          <p:spTgt spid="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990296728"/>
              </p:ext>
            </p:extLst>
          </p:nvPr>
        </p:nvGraphicFramePr>
        <p:xfrm>
          <a:off x="2214546" y="2786058"/>
          <a:ext cx="6172200" cy="1894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одзаголовок 2"/>
          <p:cNvSpPr>
            <a:spLocks noGrp="1"/>
          </p:cNvSpPr>
          <p:nvPr>
            <p:ph type="subTitle" idx="1"/>
          </p:nvPr>
        </p:nvSpPr>
        <p:spPr>
          <a:xfrm>
            <a:off x="2214546" y="285728"/>
            <a:ext cx="6172200" cy="1371600"/>
          </a:xfrm>
        </p:spPr>
        <p:txBody>
          <a:bodyPr>
            <a:normAutofit/>
          </a:bodyPr>
          <a:lstStyle/>
          <a:p>
            <a:endParaRPr lang="ru-RU" dirty="0" smtClean="0"/>
          </a:p>
        </p:txBody>
      </p:sp>
      <p:sp>
        <p:nvSpPr>
          <p:cNvPr id="4" name="Прямоугольник 3"/>
          <p:cNvSpPr/>
          <p:nvPr/>
        </p:nvSpPr>
        <p:spPr>
          <a:xfrm>
            <a:off x="2016813" y="2967335"/>
            <a:ext cx="184731"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ru-RU" sz="5400" b="1" cap="none" spc="0" dirty="0">
              <a:ln w="50800"/>
              <a:solidFill>
                <a:schemeClr val="bg1">
                  <a:shade val="50000"/>
                </a:schemeClr>
              </a:solidFill>
              <a:effectLst/>
            </a:endParaRPr>
          </a:p>
        </p:txBody>
      </p:sp>
      <p:pic>
        <p:nvPicPr>
          <p:cNvPr id="12" name="Рисунок 11" descr="аним_зиг-заг.gif"/>
          <p:cNvPicPr>
            <a:picLocks noChangeAspect="1"/>
          </p:cNvPicPr>
          <p:nvPr/>
        </p:nvPicPr>
        <p:blipFill>
          <a:blip r:embed="rId7">
            <a:duotone>
              <a:schemeClr val="bg2">
                <a:shade val="45000"/>
                <a:satMod val="135000"/>
              </a:schemeClr>
              <a:prstClr val="white"/>
            </a:duotone>
          </a:blip>
          <a:stretch>
            <a:fillRect/>
          </a:stretch>
        </p:blipFill>
        <p:spPr>
          <a:xfrm>
            <a:off x="2071670" y="714356"/>
            <a:ext cx="838200" cy="1571636"/>
          </a:xfrm>
          <a:prstGeom prst="rect">
            <a:avLst/>
          </a:prstGeom>
        </p:spPr>
      </p:pic>
      <p:pic>
        <p:nvPicPr>
          <p:cNvPr id="13" name="Рисунок 12" descr="аним_зиг-заг.gif"/>
          <p:cNvPicPr>
            <a:picLocks noChangeAspect="1"/>
          </p:cNvPicPr>
          <p:nvPr/>
        </p:nvPicPr>
        <p:blipFill>
          <a:blip r:embed="rId7">
            <a:duotone>
              <a:prstClr val="black"/>
              <a:schemeClr val="accent4">
                <a:tint val="45000"/>
                <a:satMod val="400000"/>
              </a:schemeClr>
            </a:duotone>
          </a:blip>
          <a:stretch>
            <a:fillRect/>
          </a:stretch>
        </p:blipFill>
        <p:spPr>
          <a:xfrm>
            <a:off x="7643834" y="4929198"/>
            <a:ext cx="838200" cy="1571636"/>
          </a:xfrm>
          <a:prstGeom prst="rect">
            <a:avLst/>
          </a:prstGeom>
        </p:spPr>
      </p:pic>
      <p:pic>
        <p:nvPicPr>
          <p:cNvPr id="15" name="Рисунок 14" descr="аним_карандаш1.gif"/>
          <p:cNvPicPr>
            <a:picLocks noChangeAspect="1"/>
          </p:cNvPicPr>
          <p:nvPr/>
        </p:nvPicPr>
        <p:blipFill>
          <a:blip r:embed="rId8">
            <a:duotone>
              <a:schemeClr val="bg2">
                <a:shade val="45000"/>
                <a:satMod val="135000"/>
              </a:schemeClr>
              <a:prstClr val="white"/>
            </a:duotone>
          </a:blip>
          <a:stretch>
            <a:fillRect/>
          </a:stretch>
        </p:blipFill>
        <p:spPr>
          <a:xfrm>
            <a:off x="7143768" y="785794"/>
            <a:ext cx="1404944" cy="1500198"/>
          </a:xfrm>
          <a:prstGeom prst="rect">
            <a:avLst/>
          </a:prstGeom>
        </p:spPr>
      </p:pic>
      <p:pic>
        <p:nvPicPr>
          <p:cNvPr id="17" name="Рисунок 16" descr="аним_карандаш1.gif"/>
          <p:cNvPicPr>
            <a:picLocks noChangeAspect="1"/>
          </p:cNvPicPr>
          <p:nvPr/>
        </p:nvPicPr>
        <p:blipFill>
          <a:blip r:embed="rId8">
            <a:duotone>
              <a:prstClr val="black"/>
              <a:schemeClr val="accent4">
                <a:tint val="45000"/>
                <a:satMod val="400000"/>
              </a:schemeClr>
            </a:duotone>
          </a:blip>
          <a:stretch>
            <a:fillRect/>
          </a:stretch>
        </p:blipFill>
        <p:spPr>
          <a:xfrm>
            <a:off x="2000232" y="5143512"/>
            <a:ext cx="1404944" cy="1500198"/>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Horizont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threePt" dir="t"/>
          </a:scene3d>
          <a:sp3d prstMaterial="dkEdge">
            <a:bevelT w="190500" h="38100" prst="angle"/>
          </a:sp3d>
        </p:spPr>
        <p:style>
          <a:lnRef idx="2">
            <a:schemeClr val="accent4"/>
          </a:lnRef>
          <a:fillRef idx="1">
            <a:schemeClr val="lt1"/>
          </a:fillRef>
          <a:effectRef idx="0">
            <a:schemeClr val="accent4"/>
          </a:effectRef>
          <a:fontRef idx="minor">
            <a:schemeClr val="dk1"/>
          </a:fontRef>
        </p:style>
        <p:txBody>
          <a:bodyPr>
            <a:normAutofit fontScale="90000"/>
            <a:scene3d>
              <a:camera prst="orthographicFront"/>
              <a:lightRig rig="threePt" dir="t"/>
            </a:scene3d>
            <a:sp3d extrusionH="57150">
              <a:bevelT w="38100" h="38100" prst="angle"/>
            </a:sp3d>
          </a:bodyPr>
          <a:lstStyle/>
          <a:p>
            <a:pPr algn="ctr"/>
            <a:r>
              <a:rPr lang="ru-RU" sz="6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r>
            <a:br>
              <a:rPr lang="ru-RU" sz="6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br>
            <a:r>
              <a:rPr lang="ru-RU" sz="73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биология</a:t>
            </a:r>
            <a:endParaRPr lang="ru-RU" sz="7300" dirty="0">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1168</TotalTime>
  <Words>3397</Words>
  <Application>Microsoft Office PowerPoint</Application>
  <PresentationFormat>Экран (4:3)</PresentationFormat>
  <Paragraphs>297</Paragraphs>
  <Slides>54</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54</vt:i4>
      </vt:variant>
    </vt:vector>
  </HeadingPairs>
  <TitlesOfParts>
    <vt:vector size="56" baseType="lpstr">
      <vt:lpstr>Волна</vt:lpstr>
      <vt:lpstr>Формула</vt:lpstr>
      <vt:lpstr>Презентация PowerPoint</vt:lpstr>
      <vt:lpstr> Содержание.</vt:lpstr>
      <vt:lpstr>Зарождение и распространение понятия о процентах. </vt:lpstr>
      <vt:lpstr>Презентация PowerPoint</vt:lpstr>
      <vt:lpstr>Презентация PowerPoint</vt:lpstr>
      <vt:lpstr>Презентация PowerPoint</vt:lpstr>
      <vt:lpstr>Презентация PowerPoint</vt:lpstr>
      <vt:lpstr>Презентация PowerPoint</vt:lpstr>
      <vt:lpstr> биология</vt:lpstr>
      <vt:lpstr>Химический состав растений.</vt:lpstr>
      <vt:lpstr> Например:</vt:lpstr>
      <vt:lpstr>Презентация PowerPoint</vt:lpstr>
      <vt:lpstr> География. </vt:lpstr>
      <vt:lpstr>     </vt:lpstr>
      <vt:lpstr>химия</vt:lpstr>
      <vt:lpstr> Массовая и объемная доли компонентов смеси (раствора).</vt:lpstr>
      <vt:lpstr>физика</vt:lpstr>
      <vt:lpstr> КПД теплового двигателя.</vt:lpstr>
      <vt:lpstr>Презентация PowerPoint</vt:lpstr>
      <vt:lpstr>Презентация PowerPoint</vt:lpstr>
      <vt:lpstr>Презентация PowerPoint</vt:lpstr>
      <vt:lpstr>Презентация PowerPoint</vt:lpstr>
      <vt:lpstr>Таблица процентов.</vt:lpstr>
      <vt:lpstr>Презентация PowerPoint</vt:lpstr>
      <vt:lpstr>Презентация PowerPoint</vt:lpstr>
      <vt:lpstr> №1</vt:lpstr>
      <vt:lpstr>Презентация PowerPoint</vt:lpstr>
      <vt:lpstr> №3</vt:lpstr>
      <vt:lpstr> №4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Проценты в школьной программе.</dc:title>
  <dc:creator>Admin</dc:creator>
  <cp:lastModifiedBy>Ирина</cp:lastModifiedBy>
  <cp:revision>129</cp:revision>
  <dcterms:created xsi:type="dcterms:W3CDTF">2011-03-09T18:00:04Z</dcterms:created>
  <dcterms:modified xsi:type="dcterms:W3CDTF">2019-11-02T15:33:31Z</dcterms:modified>
</cp:coreProperties>
</file>