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67" r:id="rId2"/>
    <p:sldId id="257" r:id="rId3"/>
    <p:sldId id="270" r:id="rId4"/>
    <p:sldId id="271" r:id="rId5"/>
    <p:sldId id="261" r:id="rId6"/>
    <p:sldId id="269" r:id="rId7"/>
    <p:sldId id="281" r:id="rId8"/>
    <p:sldId id="262" r:id="rId9"/>
    <p:sldId id="263" r:id="rId10"/>
    <p:sldId id="264" r:id="rId11"/>
    <p:sldId id="265" r:id="rId12"/>
    <p:sldId id="266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0" autoAdjust="0"/>
  </p:normalViewPr>
  <p:slideViewPr>
    <p:cSldViewPr>
      <p:cViewPr varScale="1">
        <p:scale>
          <a:sx n="88" d="100"/>
          <a:sy n="88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4BC56-E231-4433-9A51-2B23BA557D05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FA3E3-A976-4F50-B60F-AE829F91A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58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B29A-DF3F-4115-AD7C-3F70F5E89472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5F8ACC-3054-4212-81C3-30C611FE2FF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B29A-DF3F-4115-AD7C-3F70F5E89472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8ACC-3054-4212-81C3-30C611FE2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B29A-DF3F-4115-AD7C-3F70F5E89472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8ACC-3054-4212-81C3-30C611FE2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B29A-DF3F-4115-AD7C-3F70F5E89472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5F8ACC-3054-4212-81C3-30C611FE2FF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B29A-DF3F-4115-AD7C-3F70F5E89472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5F8ACC-3054-4212-81C3-30C611FE2FF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B29A-DF3F-4115-AD7C-3F70F5E89472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5F8ACC-3054-4212-81C3-30C611FE2FF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B29A-DF3F-4115-AD7C-3F70F5E89472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5F8ACC-3054-4212-81C3-30C611FE2FF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B29A-DF3F-4115-AD7C-3F70F5E89472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5F8ACC-3054-4212-81C3-30C611FE2FF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B29A-DF3F-4115-AD7C-3F70F5E89472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5F8ACC-3054-4212-81C3-30C611FE2FF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B29A-DF3F-4115-AD7C-3F70F5E89472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5F8ACC-3054-4212-81C3-30C611FE2FF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B29A-DF3F-4115-AD7C-3F70F5E89472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5F8ACC-3054-4212-81C3-30C611FE2FF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C53B29A-DF3F-4115-AD7C-3F70F5E89472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65F8ACC-3054-4212-81C3-30C611FE2FF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slide" Target="slide4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slide" Target="slide8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slide" Target="slide9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slide" Target="slide10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slide" Target="slide11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slide" Target="slide12.x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ge.sdamgia.ru/" TargetMode="External"/><Relationship Id="rId2" Type="http://schemas.openxmlformats.org/officeDocument/2006/relationships/hyperlink" Target="http://www.mathematichka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file:///C:\Users\&#1040;&#1083;&#1077;&#1082;&#1089;&#1072;&#1085;&#1076;&#1088;\Desktop\&#1055;&#1088;&#1086;&#1080;&#1079;&#1074;&#1086;&#1076;&#1085;&#1072;&#1103;\&#1044;&#1083;&#1103;%20&#1088;&#1077;&#1096;&#1077;&#1085;&#1080;&#1103;%20&#1089;&#1083;&#1077;&#1076;&#1091;&#1102;&#1097;&#1080;&#1093;%20&#1079;&#1072;&#1076;&#1072;&#1095;%20&#1085;&#1091;&#1078;&#1085;&#1086;%20&#1074;&#1089;&#1087;&#1086;&#1084;&#1085;&#1080;&#1090;&#1100;%20&#1077;&#1097;&#1077;%20&#1086;&#1076;&#1085;&#1086;%20&#1086;&#1087;&#1088;&#1077;&#1076;&#1077;&#1083;&#1077;&#1085;&#1080;&#1077;.docx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960440" cy="74580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Учитель математики </a:t>
            </a:r>
          </a:p>
          <a:p>
            <a:r>
              <a:rPr lang="ru-RU" dirty="0" smtClean="0"/>
              <a:t>МОУ </a:t>
            </a:r>
            <a:r>
              <a:rPr lang="ru-RU" dirty="0" smtClean="0"/>
              <a:t>«</a:t>
            </a:r>
            <a:r>
              <a:rPr lang="ru-RU" dirty="0" err="1" smtClean="0"/>
              <a:t>Лихославльская</a:t>
            </a:r>
            <a:r>
              <a:rPr lang="ru-RU" dirty="0" smtClean="0"/>
              <a:t>  средняя общеобразовательная школа  </a:t>
            </a:r>
            <a:r>
              <a:rPr lang="ru-RU" dirty="0" smtClean="0"/>
              <a:t>№ 7» </a:t>
            </a:r>
          </a:p>
          <a:p>
            <a:r>
              <a:rPr lang="ru-RU" dirty="0" smtClean="0"/>
              <a:t>Николаева  Наталья Викторовна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406" y="188640"/>
            <a:ext cx="8717594" cy="2350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/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sz="4400" dirty="0" smtClean="0">
                <a:latin typeface="Century Gothic" panose="020B0502020202020204" pitchFamily="34" charset="0"/>
              </a:rPr>
              <a:t>Применение производной </a:t>
            </a:r>
            <a:r>
              <a:rPr lang="ru-RU" sz="4400" dirty="0">
                <a:latin typeface="Century Gothic" panose="020B0502020202020204" pitchFamily="34" charset="0"/>
              </a:rPr>
              <a:t/>
            </a:r>
            <a:br>
              <a:rPr lang="ru-RU" sz="4400" dirty="0">
                <a:latin typeface="Century Gothic" panose="020B0502020202020204" pitchFamily="34" charset="0"/>
              </a:rPr>
            </a:br>
            <a:r>
              <a:rPr lang="ru-RU" sz="4400" dirty="0" smtClean="0">
                <a:latin typeface="Century Gothic" panose="020B0502020202020204" pitchFamily="34" charset="0"/>
              </a:rPr>
              <a:t>                         в задачах ЕГЭ</a:t>
            </a:r>
            <a:endParaRPr lang="ru-RU" sz="4400" dirty="0">
              <a:latin typeface="Century Gothic" panose="020B0502020202020204" pitchFamily="34" charset="0"/>
            </a:endParaRPr>
          </a:p>
        </p:txBody>
      </p:sp>
      <p:pic>
        <p:nvPicPr>
          <p:cNvPr id="1027" name="Picture 3" descr="C:\Users\Александр\Desktop\Производная\5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7" y="3778692"/>
            <a:ext cx="3396606" cy="2550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8478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334380"/>
            <a:ext cx="817341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Задание </a:t>
            </a:r>
            <a:r>
              <a:rPr lang="ru-RU" b="1" dirty="0" smtClean="0">
                <a:solidFill>
                  <a:srgbClr val="FFFF00"/>
                </a:solidFill>
              </a:rPr>
              <a:t>12 </a:t>
            </a:r>
            <a:r>
              <a:rPr lang="ru-RU" b="1" dirty="0">
                <a:solidFill>
                  <a:srgbClr val="FFFF00"/>
                </a:solidFill>
              </a:rPr>
              <a:t>(профильный уровень)</a:t>
            </a:r>
          </a:p>
          <a:p>
            <a:pPr marL="0" indent="0">
              <a:buNone/>
            </a:pPr>
            <a:r>
              <a:rPr lang="ru-RU" b="1" dirty="0" smtClean="0"/>
              <a:t>Задача </a:t>
            </a:r>
            <a:r>
              <a:rPr lang="ru-RU" b="1" dirty="0"/>
              <a:t>1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Найдите точку максимума функции </a:t>
            </a:r>
            <a:r>
              <a:rPr lang="ru-RU" b="1" i="1" dirty="0"/>
              <a:t>y</a:t>
            </a:r>
            <a:r>
              <a:rPr lang="ru-RU" b="1" dirty="0"/>
              <a:t> = (</a:t>
            </a:r>
            <a:r>
              <a:rPr lang="ru-RU" b="1" i="1" dirty="0"/>
              <a:t>x</a:t>
            </a:r>
            <a:r>
              <a:rPr lang="ru-RU" b="1" dirty="0"/>
              <a:t> + 7)·</a:t>
            </a:r>
            <a:r>
              <a:rPr lang="ru-RU" b="1" i="1" dirty="0"/>
              <a:t>e</a:t>
            </a:r>
            <a:r>
              <a:rPr lang="ru-RU" b="1" baseline="30000" dirty="0"/>
              <a:t>7 − </a:t>
            </a:r>
            <a:r>
              <a:rPr lang="ru-RU" b="1" i="1" baseline="30000" dirty="0"/>
              <a:t>x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Задача 2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Найдите точку минимума функции </a:t>
            </a:r>
            <a:r>
              <a:rPr lang="ru-RU" i="1" dirty="0"/>
              <a:t>y</a:t>
            </a:r>
            <a:r>
              <a:rPr lang="ru-RU" dirty="0"/>
              <a:t> = 4</a:t>
            </a:r>
            <a:r>
              <a:rPr lang="ru-RU" i="1" dirty="0"/>
              <a:t>x</a:t>
            </a:r>
            <a:r>
              <a:rPr lang="ru-RU" dirty="0"/>
              <a:t> − </a:t>
            </a:r>
            <a:r>
              <a:rPr lang="ru-RU" dirty="0" err="1"/>
              <a:t>ln</a:t>
            </a:r>
            <a:r>
              <a:rPr lang="ru-RU" dirty="0"/>
              <a:t>(</a:t>
            </a:r>
            <a:r>
              <a:rPr lang="ru-RU" i="1" dirty="0"/>
              <a:t>x</a:t>
            </a:r>
            <a:r>
              <a:rPr lang="ru-RU" dirty="0"/>
              <a:t> + 11) + 12</a:t>
            </a:r>
            <a:r>
              <a:rPr lang="ru-RU" dirty="0" smtClean="0"/>
              <a:t>.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dirty="0"/>
              <a:t>Задача 3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Найдите точку максимума функции </a:t>
            </a:r>
            <a:r>
              <a:rPr lang="ru-RU" i="1" dirty="0"/>
              <a:t>y</a:t>
            </a:r>
            <a:r>
              <a:rPr lang="ru-RU" dirty="0"/>
              <a:t> = √16 − 4</a:t>
            </a:r>
            <a:r>
              <a:rPr lang="ru-RU" i="1" dirty="0"/>
              <a:t>x</a:t>
            </a:r>
            <a:r>
              <a:rPr lang="ru-RU" dirty="0"/>
              <a:t> − </a:t>
            </a:r>
            <a:r>
              <a:rPr lang="ru-RU" i="1" dirty="0" smtClean="0"/>
              <a:t>x</a:t>
            </a:r>
            <a:r>
              <a:rPr lang="ru-RU" baseline="30000" dirty="0" smtClean="0"/>
              <a:t>2</a:t>
            </a:r>
            <a:r>
              <a:rPr lang="ru-RU" dirty="0" smtClean="0"/>
              <a:t>.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Задача 4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Найдите точку минимума </a:t>
            </a:r>
            <a:r>
              <a:rPr lang="ru-RU" dirty="0" smtClean="0"/>
              <a:t>функции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i="1" dirty="0"/>
              <a:t>y</a:t>
            </a:r>
            <a:r>
              <a:rPr lang="ru-RU" dirty="0"/>
              <a:t> = (0,5 − </a:t>
            </a:r>
            <a:r>
              <a:rPr lang="ru-RU" i="1" dirty="0"/>
              <a:t>x</a:t>
            </a:r>
            <a:r>
              <a:rPr lang="ru-RU" dirty="0"/>
              <a:t>)</a:t>
            </a:r>
            <a:r>
              <a:rPr lang="ru-RU" dirty="0" err="1"/>
              <a:t>cos</a:t>
            </a:r>
            <a:r>
              <a:rPr lang="ru-RU" i="1" dirty="0" err="1"/>
              <a:t>x</a:t>
            </a:r>
            <a:r>
              <a:rPr lang="ru-RU" dirty="0"/>
              <a:t> </a:t>
            </a:r>
            <a:r>
              <a:rPr lang="ru-RU" dirty="0" smtClean="0"/>
              <a:t>+ </a:t>
            </a:r>
            <a:r>
              <a:rPr lang="ru-RU" dirty="0" err="1" smtClean="0"/>
              <a:t>sin</a:t>
            </a:r>
            <a:r>
              <a:rPr lang="ru-RU" i="1" dirty="0" err="1" smtClean="0"/>
              <a:t>x</a:t>
            </a:r>
            <a:r>
              <a:rPr lang="ru-RU" dirty="0"/>
              <a:t>, принадлежащую промежутку (0, π</a:t>
            </a:r>
            <a:r>
              <a:rPr lang="ru-RU" b="1" dirty="0"/>
              <a:t>/</a:t>
            </a:r>
            <a:r>
              <a:rPr lang="ru-RU" dirty="0"/>
              <a:t>2).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996136"/>
            <a:ext cx="7560840" cy="9144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FF00"/>
                </a:solidFill>
              </a:rPr>
              <a:t>Задачи на нахождение точек экстремума функции.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172400" y="6165304"/>
            <a:ext cx="648072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rId3" action="ppaction://hlinksldjump" highlightClick="1"/>
          </p:cNvPr>
          <p:cNvSpPr/>
          <p:nvPr/>
        </p:nvSpPr>
        <p:spPr>
          <a:xfrm>
            <a:off x="8172400" y="116632"/>
            <a:ext cx="648072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77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352928" cy="365759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Задание </a:t>
            </a:r>
            <a:r>
              <a:rPr lang="ru-RU" b="1" dirty="0" smtClean="0">
                <a:solidFill>
                  <a:srgbClr val="FFFF00"/>
                </a:solidFill>
              </a:rPr>
              <a:t>12 </a:t>
            </a:r>
            <a:r>
              <a:rPr lang="ru-RU" b="1" dirty="0">
                <a:solidFill>
                  <a:srgbClr val="FFFF00"/>
                </a:solidFill>
              </a:rPr>
              <a:t>(профильный уровень)</a:t>
            </a:r>
          </a:p>
          <a:p>
            <a:pPr marL="0" indent="0">
              <a:buNone/>
            </a:pPr>
            <a:r>
              <a:rPr lang="ru-RU" b="1" dirty="0" smtClean="0"/>
              <a:t>Задача </a:t>
            </a:r>
            <a:r>
              <a:rPr lang="ru-RU" b="1" dirty="0" smtClean="0"/>
              <a:t>1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Найдите наибольшее значение функции </a:t>
            </a:r>
            <a:r>
              <a:rPr lang="ru-RU" i="1" dirty="0" smtClean="0"/>
              <a:t>y</a:t>
            </a:r>
            <a:r>
              <a:rPr lang="ru-RU" dirty="0" smtClean="0"/>
              <a:t> = √5 − 4</a:t>
            </a:r>
            <a:r>
              <a:rPr lang="ru-RU" i="1" dirty="0" smtClean="0"/>
              <a:t>x</a:t>
            </a:r>
            <a:r>
              <a:rPr lang="ru-RU" dirty="0" smtClean="0"/>
              <a:t> − </a:t>
            </a:r>
            <a:r>
              <a:rPr lang="ru-RU" i="1" dirty="0" smtClean="0"/>
              <a:t>x</a:t>
            </a:r>
            <a:r>
              <a:rPr lang="ru-RU" baseline="30000" dirty="0" smtClean="0"/>
              <a:t>2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Задача 2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Найдите наименьшее значение функции </a:t>
            </a:r>
            <a:r>
              <a:rPr lang="ru-RU" i="1" dirty="0"/>
              <a:t>y</a:t>
            </a:r>
            <a:r>
              <a:rPr lang="ru-RU" dirty="0"/>
              <a:t> = log</a:t>
            </a:r>
            <a:r>
              <a:rPr lang="ru-RU" baseline="-25000" dirty="0"/>
              <a:t>3</a:t>
            </a:r>
            <a:r>
              <a:rPr lang="ru-RU" dirty="0"/>
              <a:t>(</a:t>
            </a:r>
            <a:r>
              <a:rPr lang="ru-RU" i="1" dirty="0"/>
              <a:t>x</a:t>
            </a:r>
            <a:r>
              <a:rPr lang="ru-RU" baseline="30000" dirty="0"/>
              <a:t>2</a:t>
            </a:r>
            <a:r>
              <a:rPr lang="ru-RU" dirty="0"/>
              <a:t> − 6</a:t>
            </a:r>
            <a:r>
              <a:rPr lang="ru-RU" i="1" dirty="0"/>
              <a:t>x</a:t>
            </a:r>
            <a:r>
              <a:rPr lang="ru-RU" dirty="0"/>
              <a:t> + 10) + 2.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45224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FF00"/>
                </a:solidFill>
              </a:rPr>
              <a:t>Задачи на нахождение экстремумов функции</a:t>
            </a:r>
            <a:r>
              <a:rPr lang="ru-RU" b="1" dirty="0"/>
              <a:t>.</a:t>
            </a:r>
            <a:br>
              <a:rPr lang="ru-RU" b="1" dirty="0"/>
            </a:br>
            <a:endParaRPr lang="ru-RU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справка 3">
            <a:hlinkClick r:id="rId3" action="ppaction://hlinksldjump" highlightClick="1"/>
          </p:cNvPr>
          <p:cNvSpPr/>
          <p:nvPr/>
        </p:nvSpPr>
        <p:spPr>
          <a:xfrm>
            <a:off x="8316416" y="332656"/>
            <a:ext cx="504056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5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52565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</a:rPr>
              <a:t>Задание </a:t>
            </a:r>
            <a:r>
              <a:rPr lang="ru-RU" b="1" dirty="0" smtClean="0">
                <a:solidFill>
                  <a:srgbClr val="FFFF00"/>
                </a:solidFill>
              </a:rPr>
              <a:t>12 </a:t>
            </a:r>
            <a:r>
              <a:rPr lang="ru-RU" b="1" dirty="0">
                <a:solidFill>
                  <a:srgbClr val="FFFF00"/>
                </a:solidFill>
              </a:rPr>
              <a:t>(профильный уровень)</a:t>
            </a:r>
          </a:p>
          <a:p>
            <a:pPr marL="0" indent="0" algn="ctr">
              <a:buNone/>
            </a:pPr>
            <a:r>
              <a:rPr lang="ru-RU" b="1" dirty="0" smtClean="0"/>
              <a:t>Задача </a:t>
            </a:r>
            <a:r>
              <a:rPr lang="ru-RU" b="1" dirty="0" smtClean="0"/>
              <a:t>1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Найдите наибольшее значение функции </a:t>
            </a:r>
            <a:r>
              <a:rPr lang="ru-RU" i="1" dirty="0"/>
              <a:t>y</a:t>
            </a:r>
            <a:r>
              <a:rPr lang="ru-RU" dirty="0"/>
              <a:t> = </a:t>
            </a:r>
            <a:r>
              <a:rPr lang="ru-RU" i="1" dirty="0"/>
              <a:t>x</a:t>
            </a:r>
            <a:r>
              <a:rPr lang="ru-RU" baseline="30000" dirty="0"/>
              <a:t>3</a:t>
            </a:r>
            <a:r>
              <a:rPr lang="ru-RU" dirty="0"/>
              <a:t> + 2</a:t>
            </a:r>
            <a:r>
              <a:rPr lang="ru-RU" i="1" dirty="0"/>
              <a:t>x</a:t>
            </a:r>
            <a:r>
              <a:rPr lang="ru-RU" baseline="30000" dirty="0"/>
              <a:t>2</a:t>
            </a:r>
            <a:r>
              <a:rPr lang="ru-RU" dirty="0"/>
              <a:t> + </a:t>
            </a:r>
            <a:r>
              <a:rPr lang="ru-RU" i="1" dirty="0"/>
              <a:t>x</a:t>
            </a:r>
            <a:r>
              <a:rPr lang="ru-RU" dirty="0"/>
              <a:t> + 3 на отрезке [−4;−1].</a:t>
            </a:r>
          </a:p>
          <a:p>
            <a:pPr marL="18288" indent="0" algn="ctr">
              <a:buNone/>
            </a:pPr>
            <a:r>
              <a:rPr lang="ru-RU" b="1" dirty="0"/>
              <a:t>Задача </a:t>
            </a:r>
            <a:r>
              <a:rPr lang="ru-RU" b="1" dirty="0" smtClean="0"/>
              <a:t>2</a:t>
            </a:r>
            <a:endParaRPr lang="ru-RU" dirty="0"/>
          </a:p>
          <a:p>
            <a:pPr marL="18288" indent="0">
              <a:buNone/>
            </a:pPr>
            <a:r>
              <a:rPr lang="ru-RU" dirty="0"/>
              <a:t>Найдите наибольшее значение функции </a:t>
            </a:r>
            <a:r>
              <a:rPr lang="ru-RU" i="1" dirty="0"/>
              <a:t>y</a:t>
            </a:r>
            <a:r>
              <a:rPr lang="ru-RU" dirty="0"/>
              <a:t> = 36tg</a:t>
            </a:r>
            <a:r>
              <a:rPr lang="ru-RU" i="1" dirty="0"/>
              <a:t>x</a:t>
            </a:r>
            <a:r>
              <a:rPr lang="ru-RU" dirty="0"/>
              <a:t> − 36</a:t>
            </a:r>
            <a:r>
              <a:rPr lang="ru-RU" i="1" dirty="0"/>
              <a:t>x</a:t>
            </a:r>
            <a:r>
              <a:rPr lang="ru-RU" dirty="0"/>
              <a:t> + 9π + 7 на отрезке [−π/4; π/4</a:t>
            </a:r>
            <a:r>
              <a:rPr lang="ru-RU" dirty="0" smtClean="0"/>
              <a:t>].</a:t>
            </a:r>
            <a:r>
              <a:rPr lang="ru-RU" dirty="0"/>
              <a:t>  </a:t>
            </a:r>
          </a:p>
          <a:p>
            <a:pPr marL="18288" indent="0" algn="ctr">
              <a:buNone/>
            </a:pPr>
            <a:r>
              <a:rPr lang="ru-RU" b="1" dirty="0"/>
              <a:t>Задача </a:t>
            </a:r>
            <a:r>
              <a:rPr lang="ru-RU" b="1" dirty="0" smtClean="0"/>
              <a:t>3</a:t>
            </a:r>
            <a:endParaRPr lang="ru-RU" dirty="0"/>
          </a:p>
          <a:p>
            <a:pPr marL="18288" indent="0">
              <a:buNone/>
            </a:pPr>
            <a:r>
              <a:rPr lang="ru-RU" dirty="0"/>
              <a:t>Найдите наибольшее значение функции </a:t>
            </a:r>
            <a:r>
              <a:rPr lang="ru-RU" i="1" dirty="0"/>
              <a:t>y</a:t>
            </a:r>
            <a:r>
              <a:rPr lang="ru-RU" dirty="0"/>
              <a:t> = 2</a:t>
            </a:r>
            <a:r>
              <a:rPr lang="ru-RU" i="1" dirty="0"/>
              <a:t>x</a:t>
            </a:r>
            <a:r>
              <a:rPr lang="ru-RU" baseline="30000" dirty="0"/>
              <a:t>2</a:t>
            </a:r>
            <a:r>
              <a:rPr lang="ru-RU" dirty="0"/>
              <a:t> − 13</a:t>
            </a:r>
            <a:r>
              <a:rPr lang="ru-RU" i="1" dirty="0"/>
              <a:t>x</a:t>
            </a:r>
            <a:r>
              <a:rPr lang="ru-RU" dirty="0"/>
              <a:t> + 9ln</a:t>
            </a:r>
            <a:r>
              <a:rPr lang="ru-RU" i="1" dirty="0"/>
              <a:t>x</a:t>
            </a:r>
            <a:r>
              <a:rPr lang="ru-RU" dirty="0"/>
              <a:t> + 8 на отрезке [</a:t>
            </a:r>
            <a:r>
              <a:rPr lang="ru-RU" dirty="0" smtClean="0"/>
              <a:t>13/14</a:t>
            </a:r>
            <a:r>
              <a:rPr lang="ru-RU" dirty="0"/>
              <a:t> ; </a:t>
            </a:r>
            <a:r>
              <a:rPr lang="ru-RU" dirty="0" smtClean="0"/>
              <a:t>15/14</a:t>
            </a:r>
            <a:r>
              <a:rPr lang="ru-RU" dirty="0"/>
              <a:t>] </a:t>
            </a:r>
            <a:r>
              <a:rPr lang="ru-RU" dirty="0" smtClean="0"/>
              <a:t>.</a:t>
            </a:r>
            <a:r>
              <a:rPr lang="ru-RU" dirty="0"/>
              <a:t>  </a:t>
            </a:r>
          </a:p>
          <a:p>
            <a:pPr marL="18288" indent="0" algn="ctr">
              <a:buNone/>
            </a:pPr>
            <a:r>
              <a:rPr lang="ru-RU" b="1" dirty="0"/>
              <a:t>Задача </a:t>
            </a:r>
            <a:r>
              <a:rPr lang="ru-RU" b="1" dirty="0" smtClean="0"/>
              <a:t>4</a:t>
            </a:r>
            <a:endParaRPr lang="ru-RU" dirty="0"/>
          </a:p>
          <a:p>
            <a:pPr marL="18288" indent="0">
              <a:buNone/>
            </a:pPr>
            <a:r>
              <a:rPr lang="ru-RU" dirty="0"/>
              <a:t>Найдите наименьшее значение функции </a:t>
            </a:r>
            <a:r>
              <a:rPr lang="ru-RU" i="1" dirty="0"/>
              <a:t>y</a:t>
            </a:r>
            <a:r>
              <a:rPr lang="ru-RU" dirty="0"/>
              <a:t> = </a:t>
            </a:r>
            <a:r>
              <a:rPr lang="ru-RU" i="1" dirty="0"/>
              <a:t>x</a:t>
            </a:r>
            <a:r>
              <a:rPr lang="ru-RU" baseline="30000" dirty="0"/>
              <a:t>2</a:t>
            </a:r>
            <a:r>
              <a:rPr lang="ru-RU" dirty="0"/>
              <a:t> + </a:t>
            </a:r>
            <a:r>
              <a:rPr lang="ru-RU" dirty="0" smtClean="0"/>
              <a:t>25</a:t>
            </a:r>
            <a:r>
              <a:rPr lang="ru-RU" dirty="0"/>
              <a:t>    </a:t>
            </a:r>
            <a:r>
              <a:rPr lang="ru-RU" i="1" dirty="0"/>
              <a:t>x</a:t>
            </a:r>
            <a:r>
              <a:rPr lang="ru-RU" dirty="0"/>
              <a:t> на отрезке [1;10].</a:t>
            </a:r>
          </a:p>
          <a:p>
            <a:pPr marL="18288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61248"/>
            <a:ext cx="8496944" cy="9144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Задачи на определение наибольшего (наименьшего) значения функции на отрезке.</a:t>
            </a: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316416" y="6309320"/>
            <a:ext cx="648072" cy="5486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справка 3">
            <a:hlinkClick r:id="rId3" action="ppaction://hlinksldjump" highlightClick="1"/>
          </p:cNvPr>
          <p:cNvSpPr/>
          <p:nvPr/>
        </p:nvSpPr>
        <p:spPr>
          <a:xfrm>
            <a:off x="8316416" y="260648"/>
            <a:ext cx="504056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андр\Desktop\Производная\зависимос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6" y="188640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576064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9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670093"/>
              </p:ext>
            </p:extLst>
          </p:nvPr>
        </p:nvGraphicFramePr>
        <p:xfrm>
          <a:off x="611560" y="188640"/>
          <a:ext cx="7920880" cy="6903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Документ" r:id="rId3" imgW="5925852" imgH="5681207" progId="Word.Document.12">
                  <p:embed/>
                </p:oleObj>
              </mc:Choice>
              <mc:Fallback>
                <p:oleObj name="Документ" r:id="rId3" imgW="5925852" imgH="56812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88640"/>
                        <a:ext cx="7920880" cy="6903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8460432" y="6237312"/>
            <a:ext cx="432048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287830"/>
              </p:ext>
            </p:extLst>
          </p:nvPr>
        </p:nvGraphicFramePr>
        <p:xfrm>
          <a:off x="467544" y="1412776"/>
          <a:ext cx="8514211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Документ" r:id="rId3" imgW="5925852" imgH="3157909" progId="Word.Document.12">
                  <p:embed/>
                </p:oleObj>
              </mc:Choice>
              <mc:Fallback>
                <p:oleObj name="Документ" r:id="rId3" imgW="5925852" imgH="31579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412776"/>
                        <a:ext cx="8514211" cy="453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Управляющая кнопка: возврат 4">
            <a:hlinkClick r:id="rId5" action="ppaction://hlinksldjump" highlightClick="1"/>
          </p:cNvPr>
          <p:cNvSpPr/>
          <p:nvPr/>
        </p:nvSpPr>
        <p:spPr>
          <a:xfrm>
            <a:off x="8388424" y="6309320"/>
            <a:ext cx="504056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7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238488"/>
              </p:ext>
            </p:extLst>
          </p:nvPr>
        </p:nvGraphicFramePr>
        <p:xfrm>
          <a:off x="1115616" y="188640"/>
          <a:ext cx="6768752" cy="7405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Документ" r:id="rId3" imgW="5925852" imgH="6482763" progId="Word.Document.12">
                  <p:embed/>
                </p:oleObj>
              </mc:Choice>
              <mc:Fallback>
                <p:oleObj name="Документ" r:id="rId3" imgW="5925852" imgH="64827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188640"/>
                        <a:ext cx="6768752" cy="7405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Управляющая кнопка: возврат 4">
            <a:hlinkClick r:id="rId5" action="ppaction://hlinksldjump" highlightClick="1"/>
          </p:cNvPr>
          <p:cNvSpPr/>
          <p:nvPr/>
        </p:nvSpPr>
        <p:spPr>
          <a:xfrm>
            <a:off x="8316416" y="6093296"/>
            <a:ext cx="432048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0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835804"/>
              </p:ext>
            </p:extLst>
          </p:nvPr>
        </p:nvGraphicFramePr>
        <p:xfrm>
          <a:off x="539552" y="188640"/>
          <a:ext cx="8136904" cy="697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Документ" r:id="rId3" imgW="5925852" imgH="5080490" progId="Word.Document.12">
                  <p:embed/>
                </p:oleObj>
              </mc:Choice>
              <mc:Fallback>
                <p:oleObj name="Документ" r:id="rId3" imgW="5925852" imgH="50804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88640"/>
                        <a:ext cx="8136904" cy="6975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Управляющая кнопка: возврат 2">
            <a:hlinkClick r:id="rId5" action="ppaction://hlinksldjump" highlightClick="1"/>
          </p:cNvPr>
          <p:cNvSpPr/>
          <p:nvPr/>
        </p:nvSpPr>
        <p:spPr>
          <a:xfrm>
            <a:off x="8532440" y="6309320"/>
            <a:ext cx="504056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6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447492"/>
              </p:ext>
            </p:extLst>
          </p:nvPr>
        </p:nvGraphicFramePr>
        <p:xfrm>
          <a:off x="1547664" y="116632"/>
          <a:ext cx="5256584" cy="6639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Документ" r:id="rId3" imgW="5925852" imgH="9259905" progId="Word.Document.12">
                  <p:embed/>
                </p:oleObj>
              </mc:Choice>
              <mc:Fallback>
                <p:oleObj name="Документ" r:id="rId3" imgW="5925852" imgH="92599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16632"/>
                        <a:ext cx="5256584" cy="6639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Управляющая кнопка: возврат 2">
            <a:hlinkClick r:id="rId5" action="ppaction://hlinksldjump" highlightClick="1"/>
          </p:cNvPr>
          <p:cNvSpPr/>
          <p:nvPr/>
        </p:nvSpPr>
        <p:spPr>
          <a:xfrm>
            <a:off x="8388424" y="6309320"/>
            <a:ext cx="432048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17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224606"/>
              </p:ext>
            </p:extLst>
          </p:nvPr>
        </p:nvGraphicFramePr>
        <p:xfrm>
          <a:off x="1115616" y="188640"/>
          <a:ext cx="7344816" cy="6756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Документ" r:id="rId3" imgW="5925852" imgH="5451160" progId="Word.Document.12">
                  <p:embed/>
                </p:oleObj>
              </mc:Choice>
              <mc:Fallback>
                <p:oleObj name="Документ" r:id="rId3" imgW="5925852" imgH="54511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188640"/>
                        <a:ext cx="7344816" cy="6756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Управляющая кнопка: возврат 2">
            <a:hlinkClick r:id="rId5" action="ppaction://hlinksldjump" highlightClick="1"/>
          </p:cNvPr>
          <p:cNvSpPr/>
          <p:nvPr/>
        </p:nvSpPr>
        <p:spPr>
          <a:xfrm>
            <a:off x="8388424" y="6381328"/>
            <a:ext cx="432048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58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87624" y="692696"/>
            <a:ext cx="3816424" cy="639762"/>
          </a:xfrm>
        </p:spPr>
        <p:txBody>
          <a:bodyPr/>
          <a:lstStyle/>
          <a:p>
            <a:r>
              <a:rPr lang="ru-RU" sz="1800" dirty="0" smtClean="0"/>
              <a:t>Задание № 14 (базовый уровень)</a:t>
            </a:r>
          </a:p>
          <a:p>
            <a:r>
              <a:rPr lang="ru-RU" sz="1800" dirty="0" smtClean="0"/>
              <a:t>Задание № 7 (профильный уровень)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71600" y="1628800"/>
            <a:ext cx="3888432" cy="3744416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>
                <a:solidFill>
                  <a:srgbClr val="FFC000"/>
                </a:solidFill>
                <a:hlinkClick r:id="rId2" action="ppaction://hlinksldjump"/>
              </a:rPr>
              <a:t>Задачи на определение характеристик производной по графику функции.</a:t>
            </a:r>
            <a:r>
              <a:rPr lang="ru-RU" sz="2600" dirty="0">
                <a:solidFill>
                  <a:srgbClr val="FFC000"/>
                </a:solidFill>
              </a:rPr>
              <a:t/>
            </a:r>
            <a:br>
              <a:rPr lang="ru-RU" sz="2600" dirty="0">
                <a:solidFill>
                  <a:srgbClr val="FFC000"/>
                </a:solidFill>
              </a:rPr>
            </a:br>
            <a:endParaRPr lang="ru-RU" sz="2600" dirty="0">
              <a:solidFill>
                <a:srgbClr val="FFC000"/>
              </a:solidFill>
            </a:endParaRPr>
          </a:p>
          <a:p>
            <a:r>
              <a:rPr lang="ru-RU" sz="2600" dirty="0">
                <a:solidFill>
                  <a:srgbClr val="FFC000"/>
                </a:solidFill>
                <a:hlinkClick r:id="rId3" action="ppaction://hlinksldjump"/>
              </a:rPr>
              <a:t>Задачи на определение характеристик функции по графику её производной</a:t>
            </a:r>
            <a:r>
              <a:rPr lang="ru-RU" sz="2600" dirty="0" smtClean="0">
                <a:solidFill>
                  <a:srgbClr val="FFC000"/>
                </a:solidFill>
                <a:hlinkClick r:id="rId3" action="ppaction://hlinksldjump"/>
              </a:rPr>
              <a:t>.</a:t>
            </a:r>
            <a:r>
              <a:rPr lang="ru-RU" sz="2600" dirty="0">
                <a:solidFill>
                  <a:srgbClr val="FFC000"/>
                </a:solidFill>
                <a:hlinkClick r:id="rId3" action="ppaction://hlinksldjump"/>
              </a:rPr>
              <a:t/>
            </a:r>
            <a:br>
              <a:rPr lang="ru-RU" sz="2600" dirty="0">
                <a:solidFill>
                  <a:srgbClr val="FFC000"/>
                </a:solidFill>
                <a:hlinkClick r:id="rId3" action="ppaction://hlinksldjump"/>
              </a:rPr>
            </a:br>
            <a:endParaRPr lang="ru-RU" sz="2600" dirty="0">
              <a:solidFill>
                <a:srgbClr val="FFC000"/>
              </a:solidFill>
            </a:endParaRPr>
          </a:p>
          <a:p>
            <a:r>
              <a:rPr lang="ru-RU" sz="2600" dirty="0">
                <a:solidFill>
                  <a:srgbClr val="FFC000"/>
                </a:solidFill>
                <a:hlinkClick r:id="rId4" action="ppaction://hlinksldjump"/>
              </a:rPr>
              <a:t>Задачи на геометрический смысл производной.</a:t>
            </a:r>
            <a:br>
              <a:rPr lang="ru-RU" sz="2600" dirty="0">
                <a:solidFill>
                  <a:srgbClr val="FFC000"/>
                </a:solidFill>
                <a:hlinkClick r:id="rId4" action="ppaction://hlinksldjump"/>
              </a:rPr>
            </a:br>
            <a:endParaRPr lang="ru-RU" sz="2600" dirty="0">
              <a:solidFill>
                <a:srgbClr val="FFC000"/>
              </a:solidFill>
            </a:endParaRPr>
          </a:p>
          <a:p>
            <a:r>
              <a:rPr lang="ru-RU" sz="2600" dirty="0">
                <a:solidFill>
                  <a:srgbClr val="FFC000"/>
                </a:solidFill>
                <a:hlinkClick r:id="rId5" action="ppaction://hlinksldjump"/>
              </a:rPr>
              <a:t>Задачи на физический смысл производной.</a:t>
            </a:r>
            <a:endParaRPr lang="ru-RU" sz="2600" dirty="0">
              <a:solidFill>
                <a:srgbClr val="FFC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87685" y="836712"/>
            <a:ext cx="4156315" cy="639762"/>
          </a:xfrm>
        </p:spPr>
        <p:txBody>
          <a:bodyPr/>
          <a:lstStyle/>
          <a:p>
            <a:r>
              <a:rPr lang="ru-RU" sz="1800" dirty="0" smtClean="0"/>
              <a:t>Задание № 12 (профильный уровень)</a:t>
            </a:r>
            <a:endParaRPr lang="ru-RU" sz="1800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60032" y="1700808"/>
            <a:ext cx="3888432" cy="2959224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  <a:hlinkClick r:id="rId6" action="ppaction://hlinksldjump"/>
              </a:rPr>
              <a:t>Задачи на нахождение точек экстремума функции.</a:t>
            </a:r>
            <a:br>
              <a:rPr lang="ru-RU" dirty="0">
                <a:solidFill>
                  <a:srgbClr val="FFC000"/>
                </a:solidFill>
                <a:hlinkClick r:id="rId6" action="ppaction://hlinksldjump"/>
              </a:rPr>
            </a:br>
            <a:endParaRPr lang="ru-RU" dirty="0">
              <a:solidFill>
                <a:srgbClr val="FFC000"/>
              </a:solidFill>
            </a:endParaRPr>
          </a:p>
          <a:p>
            <a:r>
              <a:rPr lang="ru-RU" dirty="0">
                <a:solidFill>
                  <a:srgbClr val="FFC000"/>
                </a:solidFill>
                <a:hlinkClick r:id="rId7" action="ppaction://hlinksldjump"/>
              </a:rPr>
              <a:t>Задачи на нахождение экстремумов функции.</a:t>
            </a:r>
            <a:br>
              <a:rPr lang="ru-RU" dirty="0">
                <a:solidFill>
                  <a:srgbClr val="FFC000"/>
                </a:solidFill>
                <a:hlinkClick r:id="rId7" action="ppaction://hlinksldjump"/>
              </a:rPr>
            </a:br>
            <a:endParaRPr lang="ru-RU" dirty="0">
              <a:solidFill>
                <a:srgbClr val="FFC000"/>
              </a:solidFill>
            </a:endParaRPr>
          </a:p>
          <a:p>
            <a:r>
              <a:rPr lang="ru-RU" dirty="0">
                <a:solidFill>
                  <a:srgbClr val="FFC000"/>
                </a:solidFill>
                <a:hlinkClick r:id="rId8" action="ppaction://hlinksldjump"/>
              </a:rPr>
              <a:t>Задачи на определение наибольшего (наименьшего) значения функции на отрезке.</a:t>
            </a:r>
            <a:endParaRPr lang="ru-RU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104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790967"/>
              </p:ext>
            </p:extLst>
          </p:nvPr>
        </p:nvGraphicFramePr>
        <p:xfrm>
          <a:off x="1043608" y="0"/>
          <a:ext cx="6984776" cy="7317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Документ" r:id="rId3" imgW="5925852" imgH="7170017" progId="Word.Document.12">
                  <p:embed/>
                </p:oleObj>
              </mc:Choice>
              <mc:Fallback>
                <p:oleObj name="Документ" r:id="rId3" imgW="5925852" imgH="71700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0"/>
                        <a:ext cx="6984776" cy="7317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Управляющая кнопка: возврат 2">
            <a:hlinkClick r:id="rId5" action="ppaction://hlinksldjump" highlightClick="1"/>
          </p:cNvPr>
          <p:cNvSpPr/>
          <p:nvPr/>
        </p:nvSpPr>
        <p:spPr>
          <a:xfrm>
            <a:off x="8388424" y="6309320"/>
            <a:ext cx="504056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www.mathematichka.ru</a:t>
            </a:r>
            <a:endParaRPr lang="ru-RU" dirty="0" smtClean="0"/>
          </a:p>
          <a:p>
            <a:pPr marL="18288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ege.sdamgia.ru</a:t>
            </a:r>
            <a:endParaRPr lang="ru-RU" dirty="0" smtClean="0"/>
          </a:p>
          <a:p>
            <a:pPr marL="18288" indent="0">
              <a:buNone/>
            </a:pPr>
            <a:endParaRPr lang="ru-RU" dirty="0" smtClean="0"/>
          </a:p>
          <a:p>
            <a:endParaRPr lang="ru-RU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Используемые ресурсы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1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03109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Задание 7 (профильный уровень</a:t>
            </a:r>
            <a:r>
              <a:rPr lang="ru-RU" b="1" dirty="0" smtClean="0">
                <a:solidFill>
                  <a:srgbClr val="FFFF00"/>
                </a:solidFill>
              </a:rPr>
              <a:t>)</a:t>
            </a:r>
          </a:p>
          <a:p>
            <a:r>
              <a:rPr lang="ru-RU" b="1" dirty="0" smtClean="0"/>
              <a:t>Задача </a:t>
            </a:r>
            <a:r>
              <a:rPr lang="ru-RU" b="1" dirty="0"/>
              <a:t>1</a:t>
            </a:r>
            <a:endParaRPr lang="ru-RU" dirty="0"/>
          </a:p>
          <a:p>
            <a:r>
              <a:rPr lang="ru-RU" dirty="0"/>
              <a:t>На рисунке </a:t>
            </a:r>
            <a:r>
              <a:rPr lang="ru-RU" dirty="0" smtClean="0"/>
              <a:t>изображен </a:t>
            </a:r>
            <a:r>
              <a:rPr lang="ru-RU" dirty="0"/>
              <a:t>график функции </a:t>
            </a:r>
            <a:r>
              <a:rPr lang="ru-RU" b="1" i="1" dirty="0"/>
              <a:t>y</a:t>
            </a:r>
            <a:r>
              <a:rPr lang="ru-RU" dirty="0"/>
              <a:t> = </a:t>
            </a:r>
            <a:r>
              <a:rPr lang="ru-RU" b="1" i="1" dirty="0"/>
              <a:t>f</a:t>
            </a:r>
            <a:r>
              <a:rPr lang="ru-RU" dirty="0"/>
              <a:t>(</a:t>
            </a:r>
            <a:r>
              <a:rPr lang="ru-RU" b="1" i="1" dirty="0"/>
              <a:t>x</a:t>
            </a:r>
            <a:r>
              <a:rPr lang="ru-RU" dirty="0"/>
              <a:t>), определенной на интервале (−10,5;19). Определите количество целых точек, в которых производная функции положительна.</a:t>
            </a:r>
          </a:p>
          <a:p>
            <a:r>
              <a:rPr lang="ru-RU" dirty="0"/>
              <a:t>Показать ответ.   </a:t>
            </a:r>
          </a:p>
          <a:p>
            <a:r>
              <a:rPr lang="ru-RU" b="1" dirty="0"/>
              <a:t>Задача 2</a:t>
            </a:r>
            <a:endParaRPr lang="ru-RU" dirty="0"/>
          </a:p>
          <a:p>
            <a:r>
              <a:rPr lang="ru-RU" dirty="0"/>
              <a:t>На рисунке </a:t>
            </a:r>
            <a:r>
              <a:rPr lang="ru-RU" dirty="0" smtClean="0"/>
              <a:t>изображен </a:t>
            </a:r>
            <a:r>
              <a:rPr lang="ru-RU" dirty="0"/>
              <a:t>график функции </a:t>
            </a:r>
            <a:r>
              <a:rPr lang="ru-RU" b="1" i="1" dirty="0"/>
              <a:t>y</a:t>
            </a:r>
            <a:r>
              <a:rPr lang="ru-RU" dirty="0"/>
              <a:t> = </a:t>
            </a:r>
            <a:r>
              <a:rPr lang="ru-RU" b="1" i="1" dirty="0"/>
              <a:t>f</a:t>
            </a:r>
            <a:r>
              <a:rPr lang="ru-RU" dirty="0"/>
              <a:t>(</a:t>
            </a:r>
            <a:r>
              <a:rPr lang="ru-RU" b="1" i="1" dirty="0"/>
              <a:t>x</a:t>
            </a:r>
            <a:r>
              <a:rPr lang="ru-RU" dirty="0"/>
              <a:t>), определенной на интервале (−10,5;19). Определите количество целых точек, в которых производная функции </a:t>
            </a:r>
            <a:r>
              <a:rPr lang="ru-RU" b="1" i="1" dirty="0"/>
              <a:t>f '</a:t>
            </a:r>
            <a:r>
              <a:rPr lang="ru-RU" dirty="0"/>
              <a:t>(</a:t>
            </a:r>
            <a:r>
              <a:rPr lang="ru-RU" b="1" i="1" dirty="0"/>
              <a:t>x</a:t>
            </a:r>
            <a:r>
              <a:rPr lang="ru-RU" dirty="0"/>
              <a:t>) отрицательна.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842" y="5805264"/>
            <a:ext cx="8524428" cy="914400"/>
          </a:xfrm>
        </p:spPr>
        <p:txBody>
          <a:bodyPr/>
          <a:lstStyle/>
          <a:p>
            <a:r>
              <a:rPr lang="ru-RU" sz="2400" b="1" dirty="0">
                <a:solidFill>
                  <a:srgbClr val="FFFF00"/>
                </a:solidFill>
              </a:rPr>
              <a:t>Задачи на определение характеристик производной по графику </a:t>
            </a:r>
            <a:r>
              <a:rPr lang="ru-RU" sz="2400" b="1" dirty="0" smtClean="0">
                <a:solidFill>
                  <a:srgbClr val="FFFF00"/>
                </a:solidFill>
              </a:rPr>
              <a:t>функции.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endParaRPr lang="ru-RU" sz="2400" dirty="0"/>
          </a:p>
        </p:txBody>
      </p:sp>
      <p:pic>
        <p:nvPicPr>
          <p:cNvPr id="5" name="Picture 2" descr="C:\Users\методисты\Saved Games\Searches\Desktop\Производная\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325" y="2780928"/>
            <a:ext cx="2780130" cy="260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справка 5">
            <a:hlinkClick r:id="rId3" action="ppaction://hlinksldjump" highlightClick="1"/>
          </p:cNvPr>
          <p:cNvSpPr/>
          <p:nvPr/>
        </p:nvSpPr>
        <p:spPr>
          <a:xfrm>
            <a:off x="8316416" y="203109"/>
            <a:ext cx="504056" cy="417579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75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7761" y="5892959"/>
            <a:ext cx="7543800" cy="914400"/>
          </a:xfrm>
        </p:spPr>
        <p:txBody>
          <a:bodyPr/>
          <a:lstStyle/>
          <a:p>
            <a:r>
              <a:rPr lang="ru-RU" sz="2400" b="1" dirty="0">
                <a:solidFill>
                  <a:srgbClr val="FFFF00"/>
                </a:solidFill>
              </a:rPr>
              <a:t>Задачи на определение характеристик производной по графику функции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60648"/>
            <a:ext cx="5400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Задание 7 (профильный уровень)</a:t>
            </a:r>
          </a:p>
          <a:p>
            <a:r>
              <a:rPr lang="ru-RU" b="1" dirty="0" smtClean="0"/>
              <a:t>Задача </a:t>
            </a:r>
            <a:r>
              <a:rPr lang="ru-RU" b="1" dirty="0"/>
              <a:t>3</a:t>
            </a:r>
            <a:endParaRPr lang="ru-RU" dirty="0"/>
          </a:p>
          <a:p>
            <a:r>
              <a:rPr lang="ru-RU" dirty="0"/>
              <a:t>На рисунке 1 изображен график функции </a:t>
            </a:r>
            <a:r>
              <a:rPr lang="ru-RU" b="1" i="1" dirty="0"/>
              <a:t>y</a:t>
            </a:r>
            <a:r>
              <a:rPr lang="ru-RU" dirty="0"/>
              <a:t> = </a:t>
            </a:r>
            <a:r>
              <a:rPr lang="ru-RU" b="1" i="1" dirty="0"/>
              <a:t>f</a:t>
            </a:r>
            <a:r>
              <a:rPr lang="ru-RU" dirty="0"/>
              <a:t>(</a:t>
            </a:r>
            <a:r>
              <a:rPr lang="ru-RU" b="1" i="1" dirty="0"/>
              <a:t>x</a:t>
            </a:r>
            <a:r>
              <a:rPr lang="ru-RU" dirty="0"/>
              <a:t>), определенной на интервале (−10,5;19). Найдите количество точек, в которых касательная к графику функции параллельна прямой </a:t>
            </a:r>
            <a:r>
              <a:rPr lang="ru-RU" b="1" i="1" dirty="0"/>
              <a:t>y</a:t>
            </a:r>
            <a:r>
              <a:rPr lang="ru-RU" dirty="0"/>
              <a:t> = 6 или совпадает с ней</a:t>
            </a:r>
            <a:r>
              <a:rPr lang="ru-RU" dirty="0" smtClean="0"/>
              <a:t>.</a:t>
            </a:r>
          </a:p>
          <a:p>
            <a:r>
              <a:rPr lang="ru-RU" b="1" dirty="0"/>
              <a:t>Задача </a:t>
            </a:r>
            <a:r>
              <a:rPr lang="ru-RU" b="1" dirty="0" smtClean="0"/>
              <a:t>4</a:t>
            </a:r>
            <a:endParaRPr lang="ru-RU" dirty="0"/>
          </a:p>
          <a:p>
            <a:r>
              <a:rPr lang="ru-RU" dirty="0"/>
              <a:t>На рисунке 1 изображен график функции </a:t>
            </a:r>
            <a:r>
              <a:rPr lang="ru-RU" b="1" i="1" dirty="0"/>
              <a:t>y</a:t>
            </a:r>
            <a:r>
              <a:rPr lang="ru-RU" dirty="0"/>
              <a:t> = </a:t>
            </a:r>
            <a:r>
              <a:rPr lang="ru-RU" b="1" i="1" dirty="0"/>
              <a:t>f</a:t>
            </a:r>
            <a:r>
              <a:rPr lang="ru-RU" dirty="0"/>
              <a:t>(</a:t>
            </a:r>
            <a:r>
              <a:rPr lang="ru-RU" b="1" i="1" dirty="0"/>
              <a:t>x</a:t>
            </a:r>
            <a:r>
              <a:rPr lang="ru-RU" dirty="0"/>
              <a:t>), определенной на интервале (−10,5;19). Найдите количество точек, в которых производная функции </a:t>
            </a:r>
            <a:r>
              <a:rPr lang="ru-RU" b="1" i="1" dirty="0"/>
              <a:t>f '</a:t>
            </a:r>
            <a:r>
              <a:rPr lang="ru-RU" dirty="0"/>
              <a:t>(</a:t>
            </a:r>
            <a:r>
              <a:rPr lang="ru-RU" b="1" i="1" dirty="0"/>
              <a:t>x</a:t>
            </a:r>
            <a:r>
              <a:rPr lang="ru-RU" dirty="0"/>
              <a:t>) равна 0.</a:t>
            </a:r>
          </a:p>
          <a:p>
            <a:endParaRPr lang="ru-RU" dirty="0"/>
          </a:p>
          <a:p>
            <a:r>
              <a:rPr lang="ru-RU" b="1" dirty="0"/>
              <a:t>Задача </a:t>
            </a:r>
            <a:r>
              <a:rPr lang="ru-RU" b="1" dirty="0" smtClean="0"/>
              <a:t>5</a:t>
            </a:r>
            <a:endParaRPr lang="ru-RU" dirty="0"/>
          </a:p>
          <a:p>
            <a:r>
              <a:rPr lang="ru-RU" dirty="0"/>
              <a:t>На рисунке 2 изображен график функции </a:t>
            </a:r>
            <a:r>
              <a:rPr lang="ru-RU" b="1" i="1" dirty="0"/>
              <a:t>y</a:t>
            </a:r>
            <a:r>
              <a:rPr lang="ru-RU" dirty="0"/>
              <a:t> = </a:t>
            </a:r>
            <a:r>
              <a:rPr lang="ru-RU" b="1" i="1" dirty="0"/>
              <a:t>f</a:t>
            </a:r>
            <a:r>
              <a:rPr lang="ru-RU" dirty="0"/>
              <a:t>(</a:t>
            </a:r>
            <a:r>
              <a:rPr lang="ru-RU" b="1" i="1" dirty="0"/>
              <a:t>x</a:t>
            </a:r>
            <a:r>
              <a:rPr lang="ru-RU" dirty="0"/>
              <a:t>), определенной на интервале (−11;23). Найдите сумму </a:t>
            </a:r>
            <a:r>
              <a:rPr lang="ru-RU" dirty="0">
                <a:hlinkClick r:id="rId2" action="ppaction://hlinksldjump"/>
              </a:rPr>
              <a:t>точек экстремума </a:t>
            </a:r>
            <a:r>
              <a:rPr lang="ru-RU" dirty="0"/>
              <a:t>функции на отрезке [2;10].</a:t>
            </a:r>
          </a:p>
          <a:p>
            <a:r>
              <a:rPr lang="ru-RU" dirty="0"/>
              <a:t>  </a:t>
            </a:r>
          </a:p>
        </p:txBody>
      </p:sp>
      <p:pic>
        <p:nvPicPr>
          <p:cNvPr id="5" name="Picture 2" descr="C:\Users\методисты\Saved Games\Searches\Desktop\Производная\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089" y="3212976"/>
            <a:ext cx="3012823" cy="285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методисты\Saved Games\Searches\Desktop\Производная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938" y="51539"/>
            <a:ext cx="2937520" cy="27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справка 6">
            <a:hlinkClick r:id="rId5" action="ppaction://hlinkfile" highlightClick="1"/>
          </p:cNvPr>
          <p:cNvSpPr/>
          <p:nvPr/>
        </p:nvSpPr>
        <p:spPr>
          <a:xfrm>
            <a:off x="8584434" y="83366"/>
            <a:ext cx="432048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rId6" action="ppaction://hlinksldjump" highlightClick="1"/>
          </p:cNvPr>
          <p:cNvSpPr/>
          <p:nvPr/>
        </p:nvSpPr>
        <p:spPr>
          <a:xfrm>
            <a:off x="8460432" y="6309320"/>
            <a:ext cx="432048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56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5184575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b="1" dirty="0">
                <a:solidFill>
                  <a:srgbClr val="FFFF00"/>
                </a:solidFill>
              </a:rPr>
              <a:t>Задание 7 (профильный уровень)</a:t>
            </a:r>
          </a:p>
          <a:p>
            <a:pPr marL="18288" indent="0">
              <a:buNone/>
            </a:pPr>
            <a:r>
              <a:rPr lang="ru-RU" dirty="0" smtClean="0"/>
              <a:t>На </a:t>
            </a:r>
            <a:r>
              <a:rPr lang="ru-RU" dirty="0"/>
              <a:t>рисунке </a:t>
            </a:r>
            <a:r>
              <a:rPr lang="ru-RU" dirty="0" smtClean="0"/>
              <a:t> </a:t>
            </a:r>
            <a:r>
              <a:rPr lang="ru-RU" dirty="0"/>
              <a:t>изображен график </a:t>
            </a:r>
            <a:r>
              <a:rPr lang="ru-RU" b="1" i="1" dirty="0"/>
              <a:t>f '</a:t>
            </a:r>
            <a:r>
              <a:rPr lang="ru-RU" dirty="0"/>
              <a:t>(</a:t>
            </a:r>
            <a:r>
              <a:rPr lang="ru-RU" b="1" i="1" dirty="0"/>
              <a:t>x</a:t>
            </a:r>
            <a:r>
              <a:rPr lang="ru-RU" dirty="0"/>
              <a:t>) - производной функции </a:t>
            </a:r>
            <a:r>
              <a:rPr lang="ru-RU" b="1" i="1" dirty="0"/>
              <a:t>f</a:t>
            </a:r>
            <a:r>
              <a:rPr lang="ru-RU" dirty="0"/>
              <a:t>(</a:t>
            </a:r>
            <a:r>
              <a:rPr lang="ru-RU" b="1" i="1" dirty="0"/>
              <a:t>x</a:t>
            </a:r>
            <a:r>
              <a:rPr lang="ru-RU" dirty="0"/>
              <a:t>), определенной </a:t>
            </a:r>
            <a:r>
              <a:rPr lang="ru-RU" dirty="0" smtClean="0"/>
              <a:t>на интервале </a:t>
            </a:r>
            <a:r>
              <a:rPr lang="ru-RU" dirty="0"/>
              <a:t>(−11;23).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какой точке отрезка [−6;2] функция </a:t>
            </a:r>
            <a:r>
              <a:rPr lang="ru-RU" b="1" i="1" dirty="0"/>
              <a:t>f</a:t>
            </a:r>
            <a:r>
              <a:rPr lang="ru-RU" dirty="0"/>
              <a:t>(</a:t>
            </a:r>
            <a:r>
              <a:rPr lang="ru-RU" b="1" i="1" dirty="0"/>
              <a:t>x</a:t>
            </a:r>
            <a:r>
              <a:rPr lang="ru-RU" dirty="0"/>
              <a:t>) принимает наибольшее значение.</a:t>
            </a:r>
          </a:p>
          <a:p>
            <a:r>
              <a:rPr lang="ru-RU" dirty="0" smtClean="0"/>
              <a:t>В </a:t>
            </a:r>
            <a:r>
              <a:rPr lang="ru-RU" dirty="0"/>
              <a:t>какой точке отрезка [3;5] функция принимает наименьшее значение.</a:t>
            </a:r>
          </a:p>
          <a:p>
            <a:r>
              <a:rPr lang="ru-RU" dirty="0" smtClean="0"/>
              <a:t>Найдите </a:t>
            </a:r>
            <a:r>
              <a:rPr lang="ru-RU" dirty="0"/>
              <a:t>количество точек максимума функции </a:t>
            </a:r>
            <a:r>
              <a:rPr lang="ru-RU" b="1" i="1" dirty="0"/>
              <a:t>f</a:t>
            </a:r>
            <a:r>
              <a:rPr lang="ru-RU" dirty="0"/>
              <a:t>(</a:t>
            </a:r>
            <a:r>
              <a:rPr lang="ru-RU" b="1" i="1" dirty="0"/>
              <a:t>x</a:t>
            </a:r>
            <a:r>
              <a:rPr lang="ru-RU" dirty="0"/>
              <a:t>), принадлежащих отрезку [−5;10</a:t>
            </a:r>
            <a:r>
              <a:rPr lang="ru-RU" dirty="0" smtClean="0"/>
              <a:t>].</a:t>
            </a:r>
            <a:r>
              <a:rPr lang="ru-RU" dirty="0"/>
              <a:t> </a:t>
            </a:r>
          </a:p>
          <a:p>
            <a:r>
              <a:rPr lang="ru-RU" dirty="0" smtClean="0"/>
              <a:t>Найдите </a:t>
            </a:r>
            <a:r>
              <a:rPr lang="ru-RU" dirty="0"/>
              <a:t>количество точек экстремума функции </a:t>
            </a:r>
            <a:r>
              <a:rPr lang="ru-RU" b="1" i="1" dirty="0"/>
              <a:t>f</a:t>
            </a:r>
            <a:r>
              <a:rPr lang="ru-RU" dirty="0"/>
              <a:t>(</a:t>
            </a:r>
            <a:r>
              <a:rPr lang="ru-RU" b="1" i="1" dirty="0"/>
              <a:t>x</a:t>
            </a:r>
            <a:r>
              <a:rPr lang="ru-RU" dirty="0"/>
              <a:t>), принадлежащих отрезку [0;20].</a:t>
            </a:r>
          </a:p>
          <a:p>
            <a:r>
              <a:rPr lang="ru-RU" dirty="0" smtClean="0"/>
              <a:t>Найдите </a:t>
            </a:r>
            <a:r>
              <a:rPr lang="ru-RU" dirty="0"/>
              <a:t>количество точек, в которых касательная к графику функции </a:t>
            </a:r>
            <a:r>
              <a:rPr lang="ru-RU" b="1" i="1" dirty="0"/>
              <a:t>f</a:t>
            </a:r>
            <a:r>
              <a:rPr lang="ru-RU" dirty="0"/>
              <a:t>(</a:t>
            </a:r>
            <a:r>
              <a:rPr lang="ru-RU" b="1" i="1" dirty="0"/>
              <a:t>x</a:t>
            </a:r>
            <a:r>
              <a:rPr lang="ru-RU" dirty="0"/>
              <a:t>) параллельна прямой </a:t>
            </a:r>
            <a:r>
              <a:rPr lang="ru-RU" b="1" i="1" dirty="0"/>
              <a:t>y</a:t>
            </a:r>
            <a:r>
              <a:rPr lang="ru-RU" dirty="0"/>
              <a:t> = −2</a:t>
            </a:r>
            <a:r>
              <a:rPr lang="ru-RU" b="1" i="1" dirty="0"/>
              <a:t>x</a:t>
            </a:r>
            <a:r>
              <a:rPr lang="ru-RU" dirty="0"/>
              <a:t> − 11 или совпадает с ней.</a:t>
            </a:r>
          </a:p>
          <a:p>
            <a:pPr marL="18288" indent="0">
              <a:buNone/>
            </a:pPr>
            <a:r>
              <a:rPr lang="ru-RU" dirty="0"/>
              <a:t> 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61248"/>
            <a:ext cx="8424936" cy="9144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Задачи на определение 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характеристик </a:t>
            </a:r>
            <a:r>
              <a:rPr lang="ru-RU" sz="2400" b="1" dirty="0">
                <a:solidFill>
                  <a:srgbClr val="FFFF00"/>
                </a:solidFill>
              </a:rPr>
              <a:t>функции 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по </a:t>
            </a:r>
            <a:r>
              <a:rPr lang="ru-RU" sz="2400" b="1" dirty="0">
                <a:solidFill>
                  <a:srgbClr val="FFFF00"/>
                </a:solidFill>
              </a:rPr>
              <a:t>графику её производной</a:t>
            </a:r>
            <a:r>
              <a:rPr lang="ru-RU" sz="2400" b="1" dirty="0" smtClean="0">
                <a:solidFill>
                  <a:srgbClr val="FFFF00"/>
                </a:solidFill>
              </a:rPr>
              <a:t>. </a:t>
            </a:r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Александр\Desktop\Производная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30212"/>
            <a:ext cx="3096344" cy="222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460432" y="6309320"/>
            <a:ext cx="504056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7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3"/>
            <a:ext cx="8280920" cy="2880320"/>
          </a:xfrm>
        </p:spPr>
        <p:txBody>
          <a:bodyPr/>
          <a:lstStyle/>
          <a:p>
            <a:pPr marL="18288" indent="0">
              <a:buNone/>
            </a:pPr>
            <a:r>
              <a:rPr lang="ru-RU" b="1" dirty="0">
                <a:solidFill>
                  <a:srgbClr val="FFFF00"/>
                </a:solidFill>
              </a:rPr>
              <a:t>Задание 7 (профильный уровень)</a:t>
            </a:r>
          </a:p>
          <a:p>
            <a:pPr marL="18288" indent="0">
              <a:buNone/>
            </a:pPr>
            <a:r>
              <a:rPr lang="ru-RU" dirty="0" smtClean="0"/>
              <a:t>На </a:t>
            </a:r>
            <a:r>
              <a:rPr lang="ru-RU" dirty="0"/>
              <a:t>рисунке </a:t>
            </a:r>
            <a:r>
              <a:rPr lang="ru-RU" dirty="0" smtClean="0"/>
              <a:t>изображен </a:t>
            </a:r>
            <a:r>
              <a:rPr lang="ru-RU" dirty="0"/>
              <a:t>график </a:t>
            </a:r>
            <a:r>
              <a:rPr lang="ru-RU" b="1" i="1" dirty="0"/>
              <a:t>f '</a:t>
            </a:r>
            <a:r>
              <a:rPr lang="ru-RU" dirty="0"/>
              <a:t>(</a:t>
            </a:r>
            <a:r>
              <a:rPr lang="ru-RU" b="1" i="1" dirty="0"/>
              <a:t>x</a:t>
            </a:r>
            <a:r>
              <a:rPr lang="ru-RU" dirty="0"/>
              <a:t>) - производной функции </a:t>
            </a:r>
            <a:r>
              <a:rPr lang="ru-RU" b="1" i="1" dirty="0"/>
              <a:t>f</a:t>
            </a:r>
            <a:r>
              <a:rPr lang="ru-RU" dirty="0"/>
              <a:t>(</a:t>
            </a:r>
            <a:r>
              <a:rPr lang="ru-RU" b="1" i="1" dirty="0"/>
              <a:t>x</a:t>
            </a:r>
            <a:r>
              <a:rPr lang="ru-RU" dirty="0"/>
              <a:t>), определенной на интервале (−10,5;19). Найдите промежутки возрастания функции </a:t>
            </a:r>
            <a:r>
              <a:rPr lang="ru-RU" b="1" i="1" dirty="0"/>
              <a:t>f</a:t>
            </a:r>
            <a:r>
              <a:rPr lang="ru-RU" dirty="0"/>
              <a:t>(</a:t>
            </a:r>
            <a:r>
              <a:rPr lang="ru-RU" b="1" i="1" dirty="0"/>
              <a:t>x</a:t>
            </a:r>
            <a:r>
              <a:rPr lang="ru-RU" dirty="0"/>
              <a:t>). В ответе укажите длину наибольшего из них.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093296"/>
            <a:ext cx="8424936" cy="914400"/>
          </a:xfrm>
        </p:spPr>
        <p:txBody>
          <a:bodyPr/>
          <a:lstStyle/>
          <a:p>
            <a:r>
              <a:rPr lang="ru-RU" sz="2400" b="1" dirty="0">
                <a:solidFill>
                  <a:srgbClr val="FFFF00"/>
                </a:solidFill>
              </a:rPr>
              <a:t>Задачи на определение характеристик функции по графику её производной. </a:t>
            </a:r>
            <a:r>
              <a:rPr lang="ru-RU" sz="5400" b="1" dirty="0">
                <a:solidFill>
                  <a:srgbClr val="FFFF00"/>
                </a:solidFill>
              </a:rPr>
              <a:t/>
            </a:r>
            <a:br>
              <a:rPr lang="ru-RU" sz="5400" b="1" dirty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5122" name="Picture 2" descr="C:\Users\Александр\Desktop\Производная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64904"/>
            <a:ext cx="2777657" cy="259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388424" y="6165304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90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08005" y="4077072"/>
            <a:ext cx="4323658" cy="9144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Задание 14 (базовый уровень)</a:t>
            </a:r>
            <a:r>
              <a:rPr lang="ru-RU" sz="2000" b="1" dirty="0">
                <a:solidFill>
                  <a:srgbClr val="FFFF00"/>
                </a:solidFill>
              </a:rPr>
              <a:t/>
            </a:r>
            <a:br>
              <a:rPr lang="ru-RU" sz="2000" b="1" dirty="0">
                <a:solidFill>
                  <a:srgbClr val="FFFF00"/>
                </a:solidFill>
              </a:rPr>
            </a:br>
            <a:endParaRPr lang="ru-RU" sz="20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9" r="50000" b="9227"/>
          <a:stretch/>
        </p:blipFill>
        <p:spPr bwMode="auto">
          <a:xfrm>
            <a:off x="179511" y="271600"/>
            <a:ext cx="4160336" cy="31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4" r="52390" b="19992"/>
          <a:stretch/>
        </p:blipFill>
        <p:spPr bwMode="auto">
          <a:xfrm>
            <a:off x="4644009" y="248139"/>
            <a:ext cx="425165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1" r="53480" b="18335"/>
          <a:stretch/>
        </p:blipFill>
        <p:spPr bwMode="auto">
          <a:xfrm>
            <a:off x="179512" y="3459832"/>
            <a:ext cx="4104456" cy="333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правляющая кнопка: возврат 8">
            <a:hlinkClick r:id="rId5" action="ppaction://hlinksldjump" highlightClick="1"/>
          </p:cNvPr>
          <p:cNvSpPr/>
          <p:nvPr/>
        </p:nvSpPr>
        <p:spPr>
          <a:xfrm>
            <a:off x="8316416" y="6093296"/>
            <a:ext cx="579243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7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784976" cy="5112567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r>
              <a:rPr lang="ru-RU" b="1" dirty="0">
                <a:solidFill>
                  <a:srgbClr val="FFFF00"/>
                </a:solidFill>
              </a:rPr>
              <a:t>Задание 7 (профильный уровень)</a:t>
            </a:r>
          </a:p>
          <a:p>
            <a:pPr marL="18288" indent="0">
              <a:buNone/>
            </a:pPr>
            <a:r>
              <a:rPr lang="ru-RU" b="1" dirty="0" smtClean="0"/>
              <a:t>Задача </a:t>
            </a:r>
            <a:r>
              <a:rPr lang="ru-RU" b="1" dirty="0"/>
              <a:t>1</a:t>
            </a:r>
            <a:endParaRPr lang="ru-RU" dirty="0"/>
          </a:p>
          <a:p>
            <a:pPr marL="18288" indent="0">
              <a:buNone/>
            </a:pPr>
            <a:r>
              <a:rPr lang="ru-RU" dirty="0"/>
              <a:t>Прямая </a:t>
            </a:r>
            <a:r>
              <a:rPr lang="ru-RU" i="1" dirty="0"/>
              <a:t>y</a:t>
            </a:r>
            <a:r>
              <a:rPr lang="ru-RU" dirty="0"/>
              <a:t> = 5</a:t>
            </a:r>
            <a:r>
              <a:rPr lang="ru-RU" i="1" dirty="0"/>
              <a:t>x</a:t>
            </a:r>
            <a:r>
              <a:rPr lang="ru-RU" dirty="0"/>
              <a:t> − 3 параллельна касательной к графику функции </a:t>
            </a:r>
            <a:endParaRPr lang="ru-RU" dirty="0" smtClean="0"/>
          </a:p>
          <a:p>
            <a:pPr marL="18288" indent="0">
              <a:buNone/>
            </a:pPr>
            <a:r>
              <a:rPr lang="ru-RU" i="1" dirty="0" smtClean="0"/>
              <a:t>y</a:t>
            </a:r>
            <a:r>
              <a:rPr lang="ru-RU" dirty="0"/>
              <a:t> = </a:t>
            </a:r>
            <a:r>
              <a:rPr lang="ru-RU" i="1" dirty="0"/>
              <a:t>x</a:t>
            </a:r>
            <a:r>
              <a:rPr lang="ru-RU" baseline="30000" dirty="0"/>
              <a:t>2</a:t>
            </a:r>
            <a:r>
              <a:rPr lang="ru-RU" dirty="0"/>
              <a:t> + 2</a:t>
            </a:r>
            <a:r>
              <a:rPr lang="ru-RU" i="1" dirty="0"/>
              <a:t>x</a:t>
            </a:r>
            <a:r>
              <a:rPr lang="ru-RU" dirty="0"/>
              <a:t> − 4. Найдите абсциссу точки касания.</a:t>
            </a:r>
          </a:p>
          <a:p>
            <a:pPr marL="18288" indent="0">
              <a:buNone/>
            </a:pPr>
            <a:r>
              <a:rPr lang="ru-RU" b="1" dirty="0" smtClean="0"/>
              <a:t>Задача </a:t>
            </a:r>
            <a:r>
              <a:rPr lang="ru-RU" b="1" dirty="0"/>
              <a:t>2</a:t>
            </a:r>
            <a:endParaRPr lang="ru-RU" dirty="0"/>
          </a:p>
          <a:p>
            <a:pPr marL="18288" indent="0">
              <a:buNone/>
            </a:pPr>
            <a:r>
              <a:rPr lang="ru-RU" dirty="0"/>
              <a:t>Прямая </a:t>
            </a:r>
            <a:r>
              <a:rPr lang="ru-RU" i="1" dirty="0"/>
              <a:t>y</a:t>
            </a:r>
            <a:r>
              <a:rPr lang="ru-RU" dirty="0"/>
              <a:t> = − 4</a:t>
            </a:r>
            <a:r>
              <a:rPr lang="ru-RU" i="1" dirty="0"/>
              <a:t>x</a:t>
            </a:r>
            <a:r>
              <a:rPr lang="ru-RU" dirty="0"/>
              <a:t> − 11 является касательной к графику функции </a:t>
            </a:r>
            <a:endParaRPr lang="ru-RU" dirty="0" smtClean="0"/>
          </a:p>
          <a:p>
            <a:pPr marL="18288" indent="0">
              <a:buNone/>
            </a:pPr>
            <a:r>
              <a:rPr lang="ru-RU" i="1" dirty="0" smtClean="0"/>
              <a:t>y</a:t>
            </a:r>
            <a:r>
              <a:rPr lang="ru-RU" dirty="0"/>
              <a:t> = </a:t>
            </a:r>
            <a:r>
              <a:rPr lang="ru-RU" i="1" dirty="0"/>
              <a:t>x</a:t>
            </a:r>
            <a:r>
              <a:rPr lang="ru-RU" baseline="30000" dirty="0"/>
              <a:t>3</a:t>
            </a:r>
            <a:r>
              <a:rPr lang="ru-RU" dirty="0"/>
              <a:t> + 7</a:t>
            </a:r>
            <a:r>
              <a:rPr lang="ru-RU" i="1" dirty="0"/>
              <a:t>x</a:t>
            </a:r>
            <a:r>
              <a:rPr lang="ru-RU" baseline="30000" dirty="0"/>
              <a:t>2</a:t>
            </a:r>
            <a:r>
              <a:rPr lang="ru-RU" dirty="0"/>
              <a:t> + 7</a:t>
            </a:r>
            <a:r>
              <a:rPr lang="ru-RU" i="1" dirty="0"/>
              <a:t>x</a:t>
            </a:r>
            <a:r>
              <a:rPr lang="ru-RU" dirty="0"/>
              <a:t> − 6. Найдите абсциссу точки касания.</a:t>
            </a:r>
          </a:p>
          <a:p>
            <a:pPr marL="18288" indent="0">
              <a:buNone/>
            </a:pPr>
            <a:r>
              <a:rPr lang="ru-RU" b="1" dirty="0" smtClean="0"/>
              <a:t>Задача </a:t>
            </a:r>
            <a:r>
              <a:rPr lang="ru-RU" b="1" dirty="0"/>
              <a:t>3</a:t>
            </a:r>
            <a:endParaRPr lang="ru-RU" dirty="0"/>
          </a:p>
          <a:p>
            <a:pPr marL="18288" indent="0">
              <a:buNone/>
            </a:pPr>
            <a:r>
              <a:rPr lang="ru-RU" dirty="0"/>
              <a:t>Прямая </a:t>
            </a:r>
            <a:r>
              <a:rPr lang="ru-RU" i="1" dirty="0"/>
              <a:t>y</a:t>
            </a:r>
            <a:r>
              <a:rPr lang="ru-RU" dirty="0"/>
              <a:t> = 3</a:t>
            </a:r>
            <a:r>
              <a:rPr lang="ru-RU" i="1" dirty="0"/>
              <a:t>x</a:t>
            </a:r>
            <a:r>
              <a:rPr lang="ru-RU" dirty="0"/>
              <a:t> + 1 является касательной к графику функции </a:t>
            </a:r>
            <a:r>
              <a:rPr lang="ru-RU" i="1" dirty="0"/>
              <a:t> y</a:t>
            </a:r>
            <a:r>
              <a:rPr lang="ru-RU" dirty="0"/>
              <a:t> = </a:t>
            </a:r>
            <a:r>
              <a:rPr lang="ru-RU" i="1" dirty="0" smtClean="0"/>
              <a:t>ax</a:t>
            </a:r>
            <a:r>
              <a:rPr lang="ru-RU" baseline="30000" dirty="0" smtClean="0"/>
              <a:t>2</a:t>
            </a:r>
            <a:r>
              <a:rPr lang="ru-RU" dirty="0"/>
              <a:t> + 2</a:t>
            </a:r>
            <a:r>
              <a:rPr lang="ru-RU" i="1" dirty="0"/>
              <a:t>x</a:t>
            </a:r>
            <a:r>
              <a:rPr lang="ru-RU" dirty="0"/>
              <a:t> + 3. Найдите </a:t>
            </a:r>
            <a:r>
              <a:rPr lang="ru-RU" i="1" dirty="0"/>
              <a:t>a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pPr marL="18288" indent="0">
              <a:buNone/>
            </a:pPr>
            <a:r>
              <a:rPr lang="ru-RU" b="1" dirty="0"/>
              <a:t>Задача 4</a:t>
            </a:r>
            <a:endParaRPr lang="ru-RU" dirty="0"/>
          </a:p>
          <a:p>
            <a:pPr marL="18288" indent="0">
              <a:buNone/>
            </a:pPr>
            <a:r>
              <a:rPr lang="ru-RU" dirty="0"/>
              <a:t>Прямая </a:t>
            </a:r>
            <a:r>
              <a:rPr lang="ru-RU" i="1" dirty="0"/>
              <a:t>y</a:t>
            </a:r>
            <a:r>
              <a:rPr lang="ru-RU" dirty="0"/>
              <a:t> = −5</a:t>
            </a:r>
            <a:r>
              <a:rPr lang="ru-RU" i="1" dirty="0"/>
              <a:t>x</a:t>
            </a:r>
            <a:r>
              <a:rPr lang="ru-RU" dirty="0"/>
              <a:t> + 8 является касательной к графику </a:t>
            </a:r>
            <a:r>
              <a:rPr lang="ru-RU" dirty="0" smtClean="0"/>
              <a:t>функции</a:t>
            </a:r>
          </a:p>
          <a:p>
            <a:pPr marL="18288" indent="0">
              <a:buNone/>
            </a:pPr>
            <a:r>
              <a:rPr lang="ru-RU" dirty="0" smtClean="0"/>
              <a:t> </a:t>
            </a:r>
            <a:r>
              <a:rPr lang="ru-RU" i="1" dirty="0"/>
              <a:t>y</a:t>
            </a:r>
            <a:r>
              <a:rPr lang="ru-RU" dirty="0"/>
              <a:t> = 28</a:t>
            </a:r>
            <a:r>
              <a:rPr lang="ru-RU" i="1" dirty="0" smtClean="0"/>
              <a:t>x</a:t>
            </a:r>
            <a:r>
              <a:rPr lang="ru-RU" baseline="30000" dirty="0" smtClean="0"/>
              <a:t>2</a:t>
            </a:r>
            <a:r>
              <a:rPr lang="ru-RU" dirty="0"/>
              <a:t> + </a:t>
            </a:r>
            <a:r>
              <a:rPr lang="ru-RU" i="1" dirty="0" err="1"/>
              <a:t>bx</a:t>
            </a:r>
            <a:r>
              <a:rPr lang="ru-RU" dirty="0"/>
              <a:t> + 15. Найдите </a:t>
            </a:r>
            <a:r>
              <a:rPr lang="ru-RU" i="1" dirty="0"/>
              <a:t>b</a:t>
            </a:r>
            <a:r>
              <a:rPr lang="ru-RU" dirty="0"/>
              <a:t>, учитывая, что абсцисса точки касания </a:t>
            </a:r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больше </a:t>
            </a:r>
            <a:r>
              <a:rPr lang="ru-RU" dirty="0"/>
              <a:t>0.</a:t>
            </a:r>
          </a:p>
          <a:p>
            <a:pPr marL="18288" indent="0">
              <a:buNone/>
            </a:pPr>
            <a:r>
              <a:rPr lang="ru-RU" dirty="0"/>
              <a:t> </a:t>
            </a:r>
            <a:r>
              <a:rPr lang="ru-RU" b="1" dirty="0" smtClean="0"/>
              <a:t>Задача </a:t>
            </a:r>
            <a:r>
              <a:rPr lang="ru-RU" b="1" dirty="0"/>
              <a:t>5</a:t>
            </a:r>
            <a:endParaRPr lang="ru-RU" dirty="0"/>
          </a:p>
          <a:p>
            <a:pPr marL="18288" indent="0">
              <a:buNone/>
            </a:pPr>
            <a:r>
              <a:rPr lang="ru-RU" dirty="0"/>
              <a:t>Прямая </a:t>
            </a:r>
            <a:r>
              <a:rPr lang="ru-RU" i="1" dirty="0"/>
              <a:t>y</a:t>
            </a:r>
            <a:r>
              <a:rPr lang="ru-RU" dirty="0"/>
              <a:t> = 3</a:t>
            </a:r>
            <a:r>
              <a:rPr lang="ru-RU" i="1" dirty="0"/>
              <a:t>x</a:t>
            </a:r>
            <a:r>
              <a:rPr lang="ru-RU" dirty="0"/>
              <a:t> + 4 является касательной к графику функции </a:t>
            </a:r>
            <a:r>
              <a:rPr lang="ru-RU" i="1" dirty="0"/>
              <a:t>y</a:t>
            </a:r>
            <a:r>
              <a:rPr lang="ru-RU" dirty="0"/>
              <a:t> = 3</a:t>
            </a:r>
            <a:r>
              <a:rPr lang="ru-RU" i="1" dirty="0" smtClean="0"/>
              <a:t>x</a:t>
            </a:r>
            <a:r>
              <a:rPr lang="ru-RU" baseline="30000" dirty="0" smtClean="0"/>
              <a:t>2</a:t>
            </a:r>
            <a:r>
              <a:rPr lang="ru-RU" dirty="0"/>
              <a:t> − 3</a:t>
            </a:r>
            <a:r>
              <a:rPr lang="ru-RU" i="1" dirty="0"/>
              <a:t>x</a:t>
            </a:r>
            <a:r>
              <a:rPr lang="ru-RU" dirty="0"/>
              <a:t> + </a:t>
            </a:r>
            <a:r>
              <a:rPr lang="ru-RU" i="1" dirty="0"/>
              <a:t>c</a:t>
            </a:r>
            <a:r>
              <a:rPr lang="ru-RU" dirty="0"/>
              <a:t>. Найдите </a:t>
            </a:r>
            <a:r>
              <a:rPr lang="ru-RU" i="1" dirty="0"/>
              <a:t>c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7543800" cy="9144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Задачи на геометрический смысл производной.</a:t>
            </a:r>
            <a:br>
              <a:rPr lang="ru-RU" sz="2400" b="1" dirty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rId3" action="ppaction://hlinksldjump" highlightClick="1"/>
          </p:cNvPr>
          <p:cNvSpPr/>
          <p:nvPr/>
        </p:nvSpPr>
        <p:spPr>
          <a:xfrm>
            <a:off x="8460432" y="116632"/>
            <a:ext cx="576064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80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640" y="548680"/>
            <a:ext cx="8928992" cy="5400599"/>
          </a:xfrm>
        </p:spPr>
        <p:txBody>
          <a:bodyPr>
            <a:normAutofit fontScale="85000" lnSpcReduction="10000"/>
          </a:bodyPr>
          <a:lstStyle/>
          <a:p>
            <a:pPr marL="18288" indent="0">
              <a:buNone/>
            </a:pPr>
            <a:r>
              <a:rPr lang="ru-RU" b="1" dirty="0">
                <a:solidFill>
                  <a:srgbClr val="FFFF00"/>
                </a:solidFill>
              </a:rPr>
              <a:t>Задание 7 (профильный уровень)</a:t>
            </a:r>
          </a:p>
          <a:p>
            <a:pPr marL="18288" indent="0">
              <a:buNone/>
            </a:pPr>
            <a:r>
              <a:rPr lang="ru-RU" b="1" dirty="0" smtClean="0"/>
              <a:t>Задача </a:t>
            </a:r>
            <a:r>
              <a:rPr lang="ru-RU" b="1" dirty="0" smtClean="0"/>
              <a:t>1</a:t>
            </a:r>
            <a:endParaRPr lang="ru-RU" dirty="0"/>
          </a:p>
          <a:p>
            <a:pPr marL="18288" indent="0">
              <a:buNone/>
            </a:pPr>
            <a:r>
              <a:rPr lang="ru-RU" dirty="0"/>
              <a:t>Материальная точка движется прямолинейно по закону </a:t>
            </a:r>
            <a:r>
              <a:rPr lang="ru-RU" i="1" dirty="0"/>
              <a:t>x</a:t>
            </a:r>
            <a:r>
              <a:rPr lang="ru-RU" dirty="0"/>
              <a:t>(</a:t>
            </a:r>
            <a:r>
              <a:rPr lang="ru-RU" i="1" dirty="0"/>
              <a:t>t</a:t>
            </a:r>
            <a:r>
              <a:rPr lang="ru-RU" dirty="0"/>
              <a:t>) = 6</a:t>
            </a:r>
            <a:r>
              <a:rPr lang="ru-RU" i="1" dirty="0"/>
              <a:t>t</a:t>
            </a:r>
            <a:r>
              <a:rPr lang="ru-RU" baseline="30000" dirty="0"/>
              <a:t>2</a:t>
            </a:r>
            <a:r>
              <a:rPr lang="ru-RU" dirty="0"/>
              <a:t> − 48</a:t>
            </a:r>
            <a:r>
              <a:rPr lang="ru-RU" i="1" dirty="0"/>
              <a:t>t</a:t>
            </a:r>
            <a:r>
              <a:rPr lang="ru-RU" dirty="0"/>
              <a:t> + 17, где </a:t>
            </a:r>
            <a:r>
              <a:rPr lang="ru-RU" i="1" dirty="0"/>
              <a:t>x</a:t>
            </a:r>
            <a:r>
              <a:rPr lang="ru-RU" dirty="0"/>
              <a:t> - расстояние от точки отсчета в метрах, </a:t>
            </a:r>
            <a:r>
              <a:rPr lang="ru-RU" i="1" dirty="0"/>
              <a:t>t</a:t>
            </a:r>
            <a:r>
              <a:rPr lang="ru-RU" dirty="0"/>
              <a:t> - время в секундах, измеренное с начала движения. Найдите ее скорость (в метрах в секунду) в момент времени </a:t>
            </a:r>
            <a:r>
              <a:rPr lang="ru-RU" i="1" dirty="0"/>
              <a:t>t</a:t>
            </a:r>
            <a:r>
              <a:rPr lang="ru-RU" dirty="0"/>
              <a:t> = 9с.</a:t>
            </a:r>
          </a:p>
          <a:p>
            <a:pPr marL="18288" indent="0">
              <a:buNone/>
            </a:pPr>
            <a:r>
              <a:rPr lang="ru-RU" b="1" dirty="0" smtClean="0"/>
              <a:t>Задача 2</a:t>
            </a:r>
            <a:endParaRPr lang="ru-RU" dirty="0"/>
          </a:p>
          <a:p>
            <a:pPr marL="18288" indent="0">
              <a:buNone/>
            </a:pPr>
            <a:r>
              <a:rPr lang="ru-RU" dirty="0"/>
              <a:t>Материальная точка движется прямолинейно по закону </a:t>
            </a:r>
            <a:endParaRPr lang="ru-RU" dirty="0" smtClean="0"/>
          </a:p>
          <a:p>
            <a:pPr marL="18288" indent="0">
              <a:buNone/>
            </a:pPr>
            <a:r>
              <a:rPr lang="ru-RU" i="1" dirty="0" smtClean="0"/>
              <a:t>x</a:t>
            </a:r>
            <a:r>
              <a:rPr lang="ru-RU" dirty="0" smtClean="0"/>
              <a:t>(</a:t>
            </a:r>
            <a:r>
              <a:rPr lang="ru-RU" i="1" dirty="0" smtClean="0"/>
              <a:t>t</a:t>
            </a:r>
            <a:r>
              <a:rPr lang="ru-RU" dirty="0"/>
              <a:t>) = −</a:t>
            </a:r>
            <a:r>
              <a:rPr lang="ru-RU" i="1" dirty="0"/>
              <a:t>t</a:t>
            </a:r>
            <a:r>
              <a:rPr lang="ru-RU" baseline="30000" dirty="0"/>
              <a:t>4</a:t>
            </a:r>
            <a:r>
              <a:rPr lang="ru-RU" dirty="0"/>
              <a:t> + 6</a:t>
            </a:r>
            <a:r>
              <a:rPr lang="ru-RU" i="1" dirty="0"/>
              <a:t>t</a:t>
            </a:r>
            <a:r>
              <a:rPr lang="ru-RU" baseline="30000" dirty="0"/>
              <a:t>3</a:t>
            </a:r>
            <a:r>
              <a:rPr lang="ru-RU" dirty="0"/>
              <a:t> + 5</a:t>
            </a:r>
            <a:r>
              <a:rPr lang="ru-RU" i="1" dirty="0"/>
              <a:t>t</a:t>
            </a:r>
            <a:r>
              <a:rPr lang="ru-RU" dirty="0"/>
              <a:t> + 23, где </a:t>
            </a:r>
            <a:r>
              <a:rPr lang="ru-RU" i="1" dirty="0"/>
              <a:t>x</a:t>
            </a:r>
            <a:r>
              <a:rPr lang="ru-RU" dirty="0"/>
              <a:t> - расстояние от точки отсчета в метрах, </a:t>
            </a:r>
            <a:r>
              <a:rPr lang="ru-RU" i="1" dirty="0"/>
              <a:t>t</a:t>
            </a:r>
            <a:r>
              <a:rPr lang="ru-RU" dirty="0"/>
              <a:t> - время в секундах, измеренное с начала движения. Найдите ее скорость (в метрах в секунду) в момент времени </a:t>
            </a:r>
            <a:r>
              <a:rPr lang="ru-RU" i="1" dirty="0"/>
              <a:t>t</a:t>
            </a:r>
            <a:r>
              <a:rPr lang="ru-RU" dirty="0"/>
              <a:t> = 3с.</a:t>
            </a:r>
          </a:p>
          <a:p>
            <a:pPr marL="18288" indent="0">
              <a:buNone/>
            </a:pPr>
            <a:r>
              <a:rPr lang="ru-RU" dirty="0"/>
              <a:t>  </a:t>
            </a:r>
            <a:r>
              <a:rPr lang="ru-RU" b="1" dirty="0" smtClean="0"/>
              <a:t>Задача 3</a:t>
            </a:r>
            <a:endParaRPr lang="ru-RU" dirty="0"/>
          </a:p>
          <a:p>
            <a:pPr marL="18288" indent="0">
              <a:buNone/>
            </a:pPr>
            <a:r>
              <a:rPr lang="ru-RU" dirty="0"/>
              <a:t>Материальная точка движется прямолинейно по закону </a:t>
            </a:r>
            <a:r>
              <a:rPr lang="ru-RU" i="1" dirty="0"/>
              <a:t>x</a:t>
            </a:r>
            <a:r>
              <a:rPr lang="ru-RU" dirty="0"/>
              <a:t>(</a:t>
            </a:r>
            <a:r>
              <a:rPr lang="ru-RU" i="1" dirty="0"/>
              <a:t>t</a:t>
            </a:r>
            <a:r>
              <a:rPr lang="ru-RU" dirty="0"/>
              <a:t>) = </a:t>
            </a:r>
            <a:r>
              <a:rPr lang="ru-RU" i="1" dirty="0"/>
              <a:t>t</a:t>
            </a:r>
            <a:r>
              <a:rPr lang="ru-RU" baseline="30000" dirty="0"/>
              <a:t>2</a:t>
            </a:r>
            <a:r>
              <a:rPr lang="ru-RU" dirty="0"/>
              <a:t> − 13</a:t>
            </a:r>
            <a:r>
              <a:rPr lang="ru-RU" i="1" dirty="0"/>
              <a:t>t</a:t>
            </a:r>
            <a:r>
              <a:rPr lang="ru-RU" dirty="0"/>
              <a:t> + 23, где </a:t>
            </a:r>
            <a:r>
              <a:rPr lang="ru-RU" i="1" dirty="0"/>
              <a:t>x</a:t>
            </a:r>
            <a:r>
              <a:rPr lang="ru-RU" dirty="0"/>
              <a:t> - расстояние от точки отсчета в метрах, </a:t>
            </a:r>
            <a:r>
              <a:rPr lang="ru-RU" i="1" dirty="0"/>
              <a:t>t</a:t>
            </a:r>
            <a:r>
              <a:rPr lang="ru-RU" dirty="0"/>
              <a:t> - время в секундах, измеренное с начала движения. В какой момент времени (в секундах) ее скорость была равна 3 м/с</a:t>
            </a:r>
            <a:r>
              <a:rPr lang="ru-RU" dirty="0" smtClean="0"/>
              <a:t>?</a:t>
            </a:r>
            <a:r>
              <a:rPr lang="ru-RU" dirty="0"/>
              <a:t>  </a:t>
            </a:r>
          </a:p>
          <a:p>
            <a:pPr marL="18288" indent="0">
              <a:buNone/>
            </a:pPr>
            <a:r>
              <a:rPr lang="ru-RU" b="1" dirty="0"/>
              <a:t>Задача </a:t>
            </a:r>
            <a:r>
              <a:rPr lang="ru-RU" b="1" dirty="0" smtClean="0"/>
              <a:t>4</a:t>
            </a:r>
            <a:endParaRPr lang="ru-RU" dirty="0"/>
          </a:p>
          <a:p>
            <a:pPr marL="18288" indent="0">
              <a:buNone/>
            </a:pPr>
            <a:r>
              <a:rPr lang="ru-RU" dirty="0"/>
              <a:t>Материальная точка движется прямолинейно по </a:t>
            </a:r>
            <a:r>
              <a:rPr lang="ru-RU" dirty="0" smtClean="0"/>
              <a:t>закону</a:t>
            </a:r>
          </a:p>
          <a:p>
            <a:pPr marL="18288" indent="0">
              <a:buNone/>
            </a:pPr>
            <a:r>
              <a:rPr lang="ru-RU" dirty="0"/>
              <a:t> </a:t>
            </a:r>
            <a:r>
              <a:rPr lang="ru-RU" i="1" dirty="0"/>
              <a:t>x</a:t>
            </a:r>
            <a:r>
              <a:rPr lang="ru-RU" dirty="0"/>
              <a:t>(</a:t>
            </a:r>
            <a:r>
              <a:rPr lang="ru-RU" i="1" dirty="0"/>
              <a:t>t</a:t>
            </a:r>
            <a:r>
              <a:rPr lang="ru-RU" dirty="0"/>
              <a:t>) = (1/3)</a:t>
            </a:r>
            <a:r>
              <a:rPr lang="ru-RU" i="1" dirty="0"/>
              <a:t>t</a:t>
            </a:r>
            <a:r>
              <a:rPr lang="ru-RU" baseline="30000" dirty="0"/>
              <a:t>3</a:t>
            </a:r>
            <a:r>
              <a:rPr lang="ru-RU" dirty="0"/>
              <a:t> − 3</a:t>
            </a:r>
            <a:r>
              <a:rPr lang="ru-RU" i="1" dirty="0"/>
              <a:t>t</a:t>
            </a:r>
            <a:r>
              <a:rPr lang="ru-RU" baseline="30000" dirty="0"/>
              <a:t>2</a:t>
            </a:r>
            <a:r>
              <a:rPr lang="ru-RU" dirty="0"/>
              <a:t> − 5</a:t>
            </a:r>
            <a:r>
              <a:rPr lang="ru-RU" i="1" dirty="0"/>
              <a:t>t</a:t>
            </a:r>
            <a:r>
              <a:rPr lang="ru-RU" dirty="0"/>
              <a:t> + 3, где </a:t>
            </a:r>
            <a:r>
              <a:rPr lang="ru-RU" i="1" dirty="0"/>
              <a:t>x</a:t>
            </a:r>
            <a:r>
              <a:rPr lang="ru-RU" dirty="0"/>
              <a:t> - расстояние от точки отсчета в метрах, </a:t>
            </a:r>
            <a:r>
              <a:rPr lang="ru-RU" i="1" dirty="0"/>
              <a:t>t</a:t>
            </a:r>
            <a:r>
              <a:rPr lang="ru-RU" dirty="0"/>
              <a:t> - время в секундах, измеренное с начала движения. В какой момент времени (в секундах) ее скорость была равна 2 м/с?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7543800" cy="9144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Задачи на физический смысл производной.</a:t>
            </a:r>
            <a:br>
              <a:rPr lang="ru-RU" sz="2400" b="1" dirty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44408" y="6093296"/>
            <a:ext cx="432048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rId3" action="ppaction://hlinksldjump" highlightClick="1"/>
          </p:cNvPr>
          <p:cNvSpPr/>
          <p:nvPr/>
        </p:nvSpPr>
        <p:spPr>
          <a:xfrm>
            <a:off x="8258337" y="216024"/>
            <a:ext cx="432048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89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346</TotalTime>
  <Words>240</Words>
  <Application>Microsoft Office PowerPoint</Application>
  <PresentationFormat>Экран (4:3)</PresentationFormat>
  <Paragraphs>107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Базовая</vt:lpstr>
      <vt:lpstr>Microsoft Word Document</vt:lpstr>
      <vt:lpstr>  Применение производной                           в задачах ЕГЭ</vt:lpstr>
      <vt:lpstr>. </vt:lpstr>
      <vt:lpstr>Задачи на определение характеристик производной по графику функции.  </vt:lpstr>
      <vt:lpstr>Задачи на определение характеристик производной по графику функции</vt:lpstr>
      <vt:lpstr>Задачи на определение  характеристик функции  по графику её производной.  </vt:lpstr>
      <vt:lpstr>Задачи на определение характеристик функции по графику её производной.  </vt:lpstr>
      <vt:lpstr>Задание 14 (базовый уровень) </vt:lpstr>
      <vt:lpstr>Задачи на геометрический смысл производной. </vt:lpstr>
      <vt:lpstr>Задачи на физический смысл производной. </vt:lpstr>
      <vt:lpstr>Задачи на нахождение точек экстремума функции. </vt:lpstr>
      <vt:lpstr>Задачи на нахождение экстремумов функции. </vt:lpstr>
      <vt:lpstr>Задачи на определение наибольшего (наименьшего) значения функции на отрезке.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Этот раздел содержит задачи ЕГЭ по математике на темы, связанные с исследованием функций и их производных.</dc:title>
  <dc:creator>методисты</dc:creator>
  <cp:lastModifiedBy>Александр </cp:lastModifiedBy>
  <cp:revision>34</cp:revision>
  <dcterms:created xsi:type="dcterms:W3CDTF">2018-03-23T10:52:00Z</dcterms:created>
  <dcterms:modified xsi:type="dcterms:W3CDTF">2018-03-27T18:55:55Z</dcterms:modified>
</cp:coreProperties>
</file>