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0" r:id="rId8"/>
    <p:sldId id="259" r:id="rId9"/>
    <p:sldId id="266" r:id="rId10"/>
    <p:sldId id="267" r:id="rId11"/>
    <p:sldId id="275" r:id="rId12"/>
    <p:sldId id="268" r:id="rId13"/>
    <p:sldId id="276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6600"/>
    <a:srgbClr val="660066"/>
    <a:srgbClr val="660033"/>
    <a:srgbClr val="760000"/>
    <a:srgbClr val="990B85"/>
    <a:srgbClr val="D6ECF2"/>
    <a:srgbClr val="0A58F4"/>
    <a:srgbClr val="331DD3"/>
    <a:srgbClr val="4F227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4880075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071670" y="1714488"/>
            <a:ext cx="378621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«Пришла весна 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расцвел подснежник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(2 младшая группа)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342900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Кушнир Т.В.</a:t>
            </a:r>
          </a:p>
          <a:p>
            <a:pPr algn="ctr"/>
            <a:r>
              <a:rPr lang="ru-RU" sz="2400" b="1" dirty="0" smtClean="0"/>
              <a:t>Воспитатели ДОУ «Снегири»</a:t>
            </a:r>
          </a:p>
          <a:p>
            <a:pPr algn="ctr"/>
            <a:r>
              <a:rPr lang="ru-RU" sz="2400" b="1" dirty="0" smtClean="0"/>
              <a:t>Г.Нерюнгри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-для-сайт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5" name="Рисунок 4" descr="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5072066" cy="3804050"/>
          </a:xfrm>
          <a:prstGeom prst="rect">
            <a:avLst/>
          </a:prstGeom>
          <a:ln w="57150">
            <a:solidFill>
              <a:srgbClr val="006600"/>
            </a:solidFill>
          </a:ln>
        </p:spPr>
      </p:pic>
      <p:sp>
        <p:nvSpPr>
          <p:cNvPr id="6" name="Облако 5"/>
          <p:cNvSpPr/>
          <p:nvPr/>
        </p:nvSpPr>
        <p:spPr>
          <a:xfrm>
            <a:off x="285720" y="5500702"/>
            <a:ext cx="3000396" cy="928694"/>
          </a:xfrm>
          <a:prstGeom prst="cloud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4F2270"/>
                </a:solidFill>
                <a:latin typeface="Times New Roman" pitchFamily="18" charset="0"/>
                <a:cs typeface="Times New Roman" pitchFamily="18" charset="0"/>
              </a:rPr>
              <a:t>Двенадцать месяцев</a:t>
            </a:r>
            <a:endParaRPr lang="ru-RU" sz="2400" dirty="0">
              <a:solidFill>
                <a:srgbClr val="4F227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4887278_oie_twinkles__21_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16" y="2962057"/>
            <a:ext cx="4857784" cy="3895943"/>
          </a:xfrm>
          <a:prstGeom prst="rect">
            <a:avLst/>
          </a:prstGeom>
        </p:spPr>
      </p:pic>
      <p:sp>
        <p:nvSpPr>
          <p:cNvPr id="4" name="Облако 3"/>
          <p:cNvSpPr/>
          <p:nvPr/>
        </p:nvSpPr>
        <p:spPr>
          <a:xfrm>
            <a:off x="3214646" y="0"/>
            <a:ext cx="5929354" cy="1643050"/>
          </a:xfrm>
          <a:prstGeom prst="cloud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990B8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Ребята, а в какой сказке девочка  зимой отправилась собирать подснежники?</a:t>
            </a:r>
            <a:endParaRPr lang="ru-RU" sz="2400" dirty="0" smtClean="0">
              <a:solidFill>
                <a:srgbClr val="990B8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-для-сайт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Облако 3"/>
          <p:cNvSpPr/>
          <p:nvPr/>
        </p:nvSpPr>
        <p:spPr>
          <a:xfrm>
            <a:off x="0" y="285728"/>
            <a:ext cx="7643866" cy="1071570"/>
          </a:xfrm>
          <a:prstGeom prst="cloud">
            <a:avLst/>
          </a:prstGeom>
          <a:solidFill>
            <a:schemeClr val="bg1"/>
          </a:solidFill>
          <a:ln>
            <a:solidFill>
              <a:srgbClr val="0A58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 ошибку в рассказе»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2500298" y="1428736"/>
            <a:ext cx="6286512" cy="2857520"/>
          </a:xfrm>
          <a:prstGeom prst="cloud">
            <a:avLst/>
          </a:prstGeom>
          <a:solidFill>
            <a:schemeClr val="bg1"/>
          </a:solidFill>
          <a:ln>
            <a:solidFill>
              <a:srgbClr val="990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Наступила весна. Заяц поменял цвет шубки – был серым, а стал белым </a:t>
            </a: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0" y="4071942"/>
            <a:ext cx="5929322" cy="2428892"/>
          </a:xfrm>
          <a:prstGeom prst="cloud">
            <a:avLst/>
          </a:prstGeom>
          <a:solidFill>
            <a:schemeClr val="bg1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Наступила весна. Медведь  ложится в берлогу спать </a:t>
            </a:r>
            <a:endParaRPr lang="ru-RU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Sample Pictures\330026694634_1296798275_ves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30356"/>
            <a:ext cx="9144000" cy="5927644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642910" y="0"/>
            <a:ext cx="5786478" cy="1285860"/>
          </a:xfrm>
          <a:prstGeom prst="cloud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> Ребята, давайте повторим     признаки весны</a:t>
            </a:r>
            <a:endParaRPr lang="ru-RU" sz="2400" dirty="0">
              <a:solidFill>
                <a:srgbClr val="7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-для-сайт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3" name="Рисунок 2" descr="63171137.9592928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435" y="1285860"/>
            <a:ext cx="3904565" cy="557214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4" name="Рисунок 3" descr="84134720_0_16d9f_5f3d31a0_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577828"/>
            <a:ext cx="4373562" cy="3280172"/>
          </a:xfrm>
          <a:prstGeom prst="rect">
            <a:avLst/>
          </a:prstGeom>
        </p:spPr>
      </p:pic>
      <p:pic>
        <p:nvPicPr>
          <p:cNvPr id="6" name="Рисунок 5" descr="ace794a81cb2ddea8f892ef5d115aa2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000528" cy="348171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975406" y="357166"/>
            <a:ext cx="5205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«Рассматривание картинок» </a:t>
            </a:r>
            <a:endParaRPr lang="ru-RU" sz="32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-для-сайт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8" name="Облако 7"/>
          <p:cNvSpPr/>
          <p:nvPr/>
        </p:nvSpPr>
        <p:spPr>
          <a:xfrm>
            <a:off x="357158" y="0"/>
            <a:ext cx="6715140" cy="3214686"/>
          </a:xfrm>
          <a:prstGeom prst="cloud">
            <a:avLst/>
          </a:prstGeom>
          <a:solidFill>
            <a:schemeClr val="bg1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приготовила для вас листочки с изображением подснежников. Вам необходимо их раскрасить, аккуратно, не выходя за линию. </a:t>
            </a:r>
            <a:endParaRPr lang="ru-RU" sz="24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прежде мы с  вами поиграем пальчиками:</a:t>
            </a:r>
            <a:endParaRPr lang="ru-RU" sz="32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0" y="2643182"/>
            <a:ext cx="9144000" cy="3786214"/>
          </a:xfrm>
          <a:prstGeom prst="cloud">
            <a:avLst/>
          </a:prstGeom>
          <a:solidFill>
            <a:schemeClr val="bg1"/>
          </a:solidFill>
          <a:ln w="127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F2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Нежный цветок появился в лесу, </a:t>
            </a:r>
            <a:endParaRPr lang="ru-RU" sz="28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-Первым встречает он солнце, весну. </a:t>
            </a:r>
            <a:endParaRPr lang="ru-RU" sz="28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-Утром все раскрыл лепестки, </a:t>
            </a:r>
            <a:endParaRPr lang="ru-RU" sz="28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-В мягкой землице его корешки </a:t>
            </a:r>
            <a:endParaRPr lang="ru-RU" sz="28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SAM_1761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0" y="1500174"/>
            <a:ext cx="3857620" cy="2893215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4" name="Рисунок 3" descr="SAM_1767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4643438" y="2857496"/>
            <a:ext cx="4143372" cy="3107529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6" name="Рисунок 5" descr="SAM_17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4071918"/>
            <a:ext cx="3714776" cy="2786082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285852" y="285728"/>
            <a:ext cx="44663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4F2270"/>
                </a:solidFill>
                <a:latin typeface="Times New Roman" pitchFamily="18" charset="0"/>
                <a:cs typeface="Times New Roman" pitchFamily="18" charset="0"/>
              </a:rPr>
              <a:t>Практическая  деятельность</a:t>
            </a:r>
            <a:endParaRPr lang="ru-RU" sz="2800" dirty="0">
              <a:solidFill>
                <a:srgbClr val="4F227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e7fd1be4a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>
                <a:lumMod val="25000"/>
              </a:schemeClr>
            </a:solidFill>
          </a:ln>
        </p:spPr>
      </p:pic>
      <p:sp>
        <p:nvSpPr>
          <p:cNvPr id="4" name="Облако 3"/>
          <p:cNvSpPr/>
          <p:nvPr/>
        </p:nvSpPr>
        <p:spPr>
          <a:xfrm>
            <a:off x="2000232" y="4143380"/>
            <a:ext cx="4357686" cy="2357430"/>
          </a:xfrm>
          <a:prstGeom prst="cloud">
            <a:avLst/>
          </a:prstGeom>
          <a:solidFill>
            <a:srgbClr val="D1E0F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Конец!</a:t>
            </a:r>
            <a:endParaRPr lang="ru-RU" sz="6600" dirty="0">
              <a:solidFill>
                <a:srgbClr val="6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a494a1a4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928662" y="2643182"/>
            <a:ext cx="728667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4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 занятия :  формирование познавательного интереса у детей к изучению первых весенних цветов –подснежников через игровую деятельность, художественное слово и продуктивную деятельность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64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a494a1a4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14414" y="928670"/>
            <a:ext cx="6643702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4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64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4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1.Раскрыть понятие первого весеннего цветка, познакомить со строением, особенностями.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64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4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Обогащать словарь детей через художественное слово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64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4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3.Развивать мелкую моторику рук при помощи пальчиковых игр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64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4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4.Воспитывать любовь и бережное отношение к природе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64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4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5.Закреплять умение аккуратно раскрашивать не выходя за линию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64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-для-сайт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Облако 4"/>
          <p:cNvSpPr/>
          <p:nvPr/>
        </p:nvSpPr>
        <p:spPr>
          <a:xfrm>
            <a:off x="4500562" y="1214422"/>
            <a:ext cx="4643438" cy="2628912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F2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На тонкой ножке      висит колокольчик </a:t>
            </a:r>
            <a:endParaRPr lang="ru-RU" dirty="0" smtClean="0">
              <a:solidFill>
                <a:srgbClr val="000F2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F2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Он первый цветет,   весну зовет </a:t>
            </a:r>
            <a:endParaRPr lang="ru-RU" sz="3200" dirty="0" smtClean="0">
              <a:solidFill>
                <a:srgbClr val="000F2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5000628" y="0"/>
            <a:ext cx="4143372" cy="1357322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Ребята , отгадайте загадку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4357686" y="5072074"/>
            <a:ext cx="3143272" cy="1285884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Правильно, подснежник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7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8400"/>
            <a:ext cx="4429124" cy="577084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-для-сайт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Рисунок 5" descr="ad1a41ee63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99546"/>
            <a:ext cx="4500593" cy="6358454"/>
          </a:xfrm>
          <a:prstGeom prst="rect">
            <a:avLst/>
          </a:prstGeom>
        </p:spPr>
      </p:pic>
      <p:sp>
        <p:nvSpPr>
          <p:cNvPr id="4" name="Облако 3"/>
          <p:cNvSpPr/>
          <p:nvPr/>
        </p:nvSpPr>
        <p:spPr>
          <a:xfrm>
            <a:off x="2928894" y="0"/>
            <a:ext cx="6215106" cy="142876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F2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Подскажите мне, о чем     мы сегодня будем  говорить. </a:t>
            </a:r>
            <a:endParaRPr lang="ru-RU" dirty="0" smtClean="0">
              <a:solidFill>
                <a:srgbClr val="000F2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F2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 подснежнике и о весне </a:t>
            </a:r>
            <a:endParaRPr lang="ru-RU" sz="3200" dirty="0" smtClean="0">
              <a:solidFill>
                <a:srgbClr val="000F2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-для-сайт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7158" y="357166"/>
            <a:ext cx="78581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Растопило снежинку на верхушке сосны. Упала горячая капля на снег. Пробила сугроб и сухую листву. Там, где она упала, показалась зеленая стрелочка. А на ней расцвел голубой  цветок. Смотрит на снег и удивляется: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«А не рано ли я проснулся? Нет не рано, пора-пора, запели птицы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357158" y="3071810"/>
            <a:ext cx="5929354" cy="3214710"/>
          </a:xfrm>
          <a:prstGeom prst="cloud">
            <a:avLst/>
          </a:prstGeom>
          <a:solidFill>
            <a:schemeClr val="bg1"/>
          </a:solidFill>
          <a:ln>
            <a:solidFill>
              <a:srgbClr val="331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142976" y="3500438"/>
            <a:ext cx="47149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Ребята, о  каком  времени года говорится в рассказе?  ( Ответы детей).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F2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-Как вы догадались?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F2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-Почему вы так думаете?  (Дети называют приметы весны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-для-сайт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878684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Правильно. Весной все просыпается, расцветает. И появляется первый цветок – подснежник. Он символ весны и тепла. Почему он так называется? Подснежник появляется на проталинах. Он хоть и нежный, хрупкий, но гордый и смелый, растет рядом со снегом, его обдувает холодный ветер, но он не боится, а  гордо  стоит на своей тонкой ножке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F2E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2214554"/>
            <a:ext cx="88582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многих странах 19 апреля отмечают красивый весенний праздник – День  подснежника. А у нас в Якутии этот праздник отмечают 18 мая.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F2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Этот день символизирует наступление тепла и солнечных дней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F2E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age1274961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810812"/>
            <a:ext cx="4071966" cy="304718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-для-сайт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 Руси существовала легенда, что однажды Зима – старуха со своими  спутниками Стужей и Ветром решила не пускать на землю Весну. Все цветы испугались ее угроз, кроме подснежника, который выпрямил свой  стебелек и смог выбраться из – под снежного покрывала.  Увидело Солнце его лепестки и согрело землю теплом, открыв дорогу весне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F2E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401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428868"/>
            <a:ext cx="5705475" cy="4124325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-для-сайт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40004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F2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F2E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642918"/>
            <a:ext cx="721523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3200" b="1" dirty="0" smtClean="0">
                <a:solidFill>
                  <a:srgbClr val="331DD3"/>
                </a:solidFill>
                <a:latin typeface="Times New Roman" pitchFamily="18" charset="0"/>
                <a:cs typeface="Times New Roman" pitchFamily="18" charset="0"/>
              </a:rPr>
              <a:t>Игра «Солнечный лучик».</a:t>
            </a:r>
            <a:endParaRPr lang="ru-RU" b="1" dirty="0" smtClean="0">
              <a:solidFill>
                <a:srgbClr val="331DD3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Дети садятся на корточки и закрывают глаза. </a:t>
            </a:r>
            <a:endParaRPr lang="ru-RU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Мы играли, играли и немного устали. Присели отдохнуть и </a:t>
            </a:r>
            <a:endParaRPr lang="ru-RU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задремали. Но вот солнечный лучик:</a:t>
            </a:r>
            <a:endParaRPr lang="ru-RU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коснулся глаз - откройте глаза;</a:t>
            </a:r>
            <a:endParaRPr lang="ru-RU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коснулся лба - пошевелите бровями;</a:t>
            </a:r>
            <a:endParaRPr lang="ru-RU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коснулся носа - наморщите нос;</a:t>
            </a:r>
            <a:endParaRPr lang="ru-RU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коснулся губ - пошевелите губами;</a:t>
            </a:r>
            <a:endParaRPr lang="ru-RU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коснулся подбородка - подвигайте челюстью;</a:t>
            </a:r>
            <a:endParaRPr lang="ru-RU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коснулся плеч - приподнимите и опустите  плечи;</a:t>
            </a:r>
            <a:endParaRPr lang="ru-RU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коснулся рук - потрясите руками;</a:t>
            </a:r>
            <a:endParaRPr lang="ru-RU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коснулся ног - лягте на спину и подрыгайте ногами. </a:t>
            </a:r>
            <a:endParaRPr lang="ru-RU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Солнечный лучик поиграл с вами и скрылся - вставайте, ребята </a:t>
            </a:r>
            <a:endParaRPr lang="ru-RU" sz="4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181d0bed0bbd0bdd186d0b5_d0b0d0b2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8E8F7"/>
              </a:clrFrom>
              <a:clrTo>
                <a:srgbClr val="C8E8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0095" y="0"/>
            <a:ext cx="2443905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8781</TotalTime>
  <Words>588</Words>
  <PresentationFormat>Экран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ДОУ</dc:creator>
  <cp:lastModifiedBy>Admin</cp:lastModifiedBy>
  <cp:revision>51</cp:revision>
  <dcterms:created xsi:type="dcterms:W3CDTF">2016-05-15T13:25:15Z</dcterms:created>
  <dcterms:modified xsi:type="dcterms:W3CDTF">2019-11-21T12:11:43Z</dcterms:modified>
</cp:coreProperties>
</file>