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07.12.2019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07.12.2019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07.12.2019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07.12.2019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ru-RU" dirty="0" smtClean="0"/>
              <a:t>ФОРМИРОВАНИЕ НАВЫКОВ СМЫСЛОВОГО ЧТЕНИЯ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ru-RU" dirty="0" smtClean="0"/>
              <a:t>Ефимова </a:t>
            </a:r>
            <a:r>
              <a:rPr lang="ru-RU" dirty="0" smtClean="0"/>
              <a:t>Н. Н</a:t>
            </a:r>
            <a:r>
              <a:rPr lang="ru-RU" dirty="0" smtClean="0"/>
              <a:t>., учитель русского языка</a:t>
            </a:r>
          </a:p>
          <a:p>
            <a:pPr algn="ctr"/>
            <a:r>
              <a:rPr lang="ru-RU" dirty="0" smtClean="0"/>
              <a:t> и литературы МБОУ «СОШ №53» </a:t>
            </a:r>
          </a:p>
          <a:p>
            <a:pPr algn="ctr"/>
            <a:r>
              <a:rPr lang="ru-RU" dirty="0" smtClean="0"/>
              <a:t>города Кургана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0133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lnSpc>
                <a:spcPct val="107000"/>
              </a:lnSpc>
              <a:buClr>
                <a:srgbClr val="B13F9A"/>
              </a:buClr>
              <a:buNone/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«Вопросы после текста» </a:t>
            </a:r>
            <a:endParaRPr lang="ru-RU" sz="20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0" lvl="0" indent="0" algn="just">
              <a:lnSpc>
                <a:spcPct val="107000"/>
              </a:lnSpc>
              <a:buClr>
                <a:srgbClr val="B13F9A"/>
              </a:buClr>
              <a:buNone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Классификация вопросов, известная под названием «Таксономия вопросов Б.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Блума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»: </a:t>
            </a:r>
            <a:endParaRPr lang="ru-RU" sz="2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0" lvl="0" indent="0" algn="just">
              <a:lnSpc>
                <a:spcPct val="107000"/>
              </a:lnSpc>
              <a:buClr>
                <a:srgbClr val="B13F9A"/>
              </a:buClr>
              <a:buNone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-фактической (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фактуальной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) информации текста, изложенной вербально; </a:t>
            </a:r>
            <a:endParaRPr lang="ru-RU" sz="2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0" lvl="0" indent="0" algn="just">
              <a:lnSpc>
                <a:spcPct val="107000"/>
              </a:lnSpc>
              <a:buClr>
                <a:srgbClr val="B13F9A"/>
              </a:buClr>
              <a:buNone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-подтекстовой информации, скрытой между строк, в подтексте; </a:t>
            </a:r>
            <a:endParaRPr lang="ru-RU" sz="2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0" lvl="0" indent="0" algn="just">
              <a:lnSpc>
                <a:spcPct val="107000"/>
              </a:lnSpc>
              <a:buClr>
                <a:srgbClr val="B13F9A"/>
              </a:buClr>
              <a:buNone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-концептуальной информации, часто находящейся за пределами текста и имеющей отношение к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еѐ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использованию. </a:t>
            </a:r>
            <a:endParaRPr lang="ru-RU" sz="2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0" lvl="0" indent="0" algn="just">
              <a:lnSpc>
                <a:spcPct val="107000"/>
              </a:lnSpc>
              <a:buClr>
                <a:srgbClr val="B13F9A"/>
              </a:buClr>
              <a:buNone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-оценочные, рефлексивные вопросы, связанные с критическим анализом текста.</a:t>
            </a:r>
            <a:endParaRPr lang="ru-RU" sz="2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0" lvl="0" indent="0" algn="just">
              <a:lnSpc>
                <a:spcPct val="107000"/>
              </a:lnSpc>
              <a:buClr>
                <a:srgbClr val="B13F9A"/>
              </a:buClr>
              <a:buNone/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2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767037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8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Методы и </a:t>
            </a:r>
            <a:r>
              <a:rPr lang="ru-RU" sz="2800" b="1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приѐмы</a:t>
            </a:r>
            <a:r>
              <a:rPr lang="ru-RU" sz="28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смыслового чтения, </a:t>
            </a:r>
            <a:r>
              <a:rPr lang="ru-RU" sz="28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применяемые </a:t>
            </a:r>
            <a:r>
              <a:rPr lang="ru-RU" sz="28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на уроках русского языка и литературы: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 </a:t>
            </a:r>
            <a:r>
              <a:rPr lang="ru-RU" sz="2800" b="1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вопросно-ответные упражнения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предполагают запрашивание и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предоставление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необходимой информации; 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 </a:t>
            </a:r>
            <a:r>
              <a:rPr lang="ru-RU" sz="2800" b="1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восстановление / заполнение пропусков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– </a:t>
            </a:r>
            <a:r>
              <a:rPr lang="ru-RU" sz="28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приѐм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работы со связным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текстом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, в котором преднамеренно пропущено или перекрыто </a:t>
            </a:r>
            <a:r>
              <a:rPr lang="ru-RU" sz="28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решѐткой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каждое n-е слово. Задача учащихся – восстановить деформированный текст, подобрать пропущенные слова по смыслу, исходя из контекста или привычной сочетаемости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слов</a:t>
            </a: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 </a:t>
            </a:r>
            <a:r>
              <a:rPr lang="ru-RU" sz="2800" b="1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упражнение на дополнение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– </a:t>
            </a:r>
            <a:r>
              <a:rPr lang="ru-RU" sz="28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приѐм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работы, основанный на отрывке текста или ряде незаконченных предложений, которые необходимо закончить, используя информацию, полученную из прочитанного текста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;</a:t>
            </a:r>
            <a:endParaRPr lang="ru-RU" sz="2000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29936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 algn="just">
              <a:lnSpc>
                <a:spcPct val="107000"/>
              </a:lnSpc>
              <a:buClr>
                <a:srgbClr val="B13F9A"/>
              </a:buClr>
              <a:buNone/>
            </a:pPr>
            <a:r>
              <a:rPr lang="ru-RU" sz="1800" dirty="0">
                <a:solidFill>
                  <a:srgbClr val="000000"/>
                </a:solidFill>
                <a:latin typeface="Symbol"/>
                <a:ea typeface="Calibri"/>
                <a:cs typeface="Symbol"/>
              </a:rPr>
              <a:t>· </a:t>
            </a:r>
            <a:r>
              <a:rPr lang="ru-RU" sz="1800" b="1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исправление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– определение и корректировка языковых или содержательных </a:t>
            </a: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нарушений 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в тексте; </a:t>
            </a:r>
            <a:endParaRPr lang="ru-RU" sz="18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 </a:t>
            </a:r>
            <a:r>
              <a:rPr lang="ru-RU" sz="1800" b="1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сопоставление / нахождение сходств и различий 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– </a:t>
            </a:r>
            <a:r>
              <a:rPr lang="ru-RU" sz="18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приѐм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работы, </a:t>
            </a: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основанный 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на сравнении двух или более объектов, например: картинок, слов, текстов и т.д.; 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 </a:t>
            </a:r>
            <a:r>
              <a:rPr lang="ru-RU" sz="1800" b="1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перекодирование информации 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– </a:t>
            </a:r>
            <a:r>
              <a:rPr lang="ru-RU" sz="18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приѐм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работы, заключающийся в переносе информации из одной формы </a:t>
            </a:r>
            <a:r>
              <a:rPr lang="ru-RU" sz="18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еѐ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представления в другую, например: трансформация вербальной информации (текст, предложение, слово) в невербальную (картинка, жест, пр.) или наоборот; 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 </a:t>
            </a:r>
            <a:r>
              <a:rPr lang="ru-RU" sz="1800" b="1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называние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– </a:t>
            </a:r>
            <a:r>
              <a:rPr lang="ru-RU" sz="18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приѐм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работы, основанный на присвоении имени </a:t>
            </a: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анализируемому 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материалу (картине, диаграмме, тексту, пр.); 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algn="just"/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940324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 </a:t>
            </a:r>
            <a:r>
              <a:rPr lang="ru-RU" b="1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составление списка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–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приѐм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работы, заключающийся в перечислении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объектов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или идей, связанных с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определѐнной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темой/ситуацией (выбор действующих лиц, изменения в описании природы, последовательность происходящих событий); 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 </a:t>
            </a:r>
            <a:r>
              <a:rPr lang="ru-RU" b="1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множественный выбор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– выбор правильного ответа из предложенных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вариантов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; 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 </a:t>
            </a:r>
            <a:r>
              <a:rPr lang="ru-RU" b="1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конспектирование/составление кратких записей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–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приѐм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работы,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направленный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на развитие умения записать кратко в форме заметок содержание прочитанного или прослушанного текста с целью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зафиксировать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необходимую информацию для дальнейшего использования (краткий пересказ); 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 </a:t>
            </a:r>
            <a:r>
              <a:rPr lang="ru-RU" b="1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деление текста на абзацы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– деление сплошного текста на части согласно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основной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идее, содержащейся в каждой из них; 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6331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 </a:t>
            </a:r>
            <a:r>
              <a:rPr lang="ru-RU" sz="2800" b="1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составление плана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– сокращение информации текста до основных идей, записанных в форме плана, то есть по пунктам; 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800" smtClean="0">
                <a:latin typeface="Times New Roman"/>
                <a:ea typeface="Calibri"/>
                <a:cs typeface="Times New Roman"/>
              </a:rPr>
              <a:t> </a:t>
            </a:r>
            <a:r>
              <a:rPr lang="ru-RU" sz="2800" b="1" i="1" smtClean="0">
                <a:latin typeface="Times New Roman"/>
                <a:ea typeface="Calibri"/>
                <a:cs typeface="Times New Roman"/>
              </a:rPr>
              <a:t>логическая </a:t>
            </a:r>
            <a:r>
              <a:rPr lang="ru-RU" sz="2800" b="1" i="1" dirty="0" smtClean="0">
                <a:latin typeface="Times New Roman"/>
                <a:ea typeface="Calibri"/>
                <a:cs typeface="Times New Roman"/>
              </a:rPr>
              <a:t>перегруппировка/восстановление последовательности 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– </a:t>
            </a:r>
            <a:r>
              <a:rPr lang="ru-RU" sz="2000" b="1" dirty="0" smtClean="0">
                <a:latin typeface="Times New Roman"/>
                <a:ea typeface="Calibri"/>
                <a:cs typeface="Times New Roman"/>
              </a:rPr>
              <a:t>ПЕРЕРАСПРЕДЕЛЕНИЕ 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предлагаемого материала в логической последовательности или согласно плану. Результатом работы является воссозданный связный текст, серия картинок и т.д.; 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 </a:t>
            </a:r>
            <a:r>
              <a:rPr lang="ru-RU" sz="2800" b="1" i="1" dirty="0">
                <a:latin typeface="Times New Roman"/>
                <a:ea typeface="Calibri"/>
                <a:cs typeface="Times New Roman"/>
              </a:rPr>
              <a:t>заполнение таблицы 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–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приѐм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работы, основанный на внесении в таблицу </a:t>
            </a:r>
            <a:r>
              <a:rPr lang="ru-RU" sz="2800" dirty="0" smtClean="0">
                <a:latin typeface="Times New Roman"/>
                <a:ea typeface="Calibri"/>
                <a:cs typeface="Times New Roman"/>
              </a:rPr>
              <a:t>необходимой 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информации; 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 </a:t>
            </a:r>
            <a:r>
              <a:rPr lang="ru-RU" sz="2800" b="1" i="1" dirty="0">
                <a:latin typeface="Times New Roman"/>
                <a:ea typeface="Calibri"/>
                <a:cs typeface="Times New Roman"/>
              </a:rPr>
              <a:t>верные/неверные утверждения 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– содержательный и смысловой выбор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ответов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или суждений, который осуществляется </a:t>
            </a:r>
            <a:r>
              <a:rPr lang="ru-RU" sz="28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путѐм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соотнесения предлагаемых высказываний с содержанием прочитанного или прослушанного текста. 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963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2800" b="1" dirty="0" smtClean="0">
                <a:solidFill>
                  <a:srgbClr val="000000"/>
                </a:solidFill>
                <a:latin typeface="Times New Roman"/>
                <a:ea typeface="Calibri"/>
              </a:rPr>
              <a:t>	</a:t>
            </a:r>
            <a:r>
              <a:rPr lang="ru-RU" sz="3200" b="1" dirty="0" smtClean="0">
                <a:solidFill>
                  <a:srgbClr val="000000"/>
                </a:solidFill>
                <a:latin typeface="Times New Roman"/>
                <a:ea typeface="Calibri"/>
              </a:rPr>
              <a:t>Смысловое 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Calibri"/>
              </a:rPr>
              <a:t>чтение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Calibri"/>
              </a:rPr>
              <a:t> – вид чтения, которое нацелено на понимание читающим смыслового содержания текста. Для смыслового понимания недостаточно просто прочесть текст, необходимо дать оценку информации, откликнуться на содержание. 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4768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indent="449580" algn="just">
              <a:buClr>
                <a:srgbClr val="B13F9A"/>
              </a:buClr>
            </a:pPr>
            <a:r>
              <a:rPr lang="ru-RU" sz="2800" b="1" dirty="0">
                <a:solidFill>
                  <a:srgbClr val="000000"/>
                </a:solidFill>
                <a:latin typeface="Times New Roman"/>
                <a:ea typeface="Calibri"/>
              </a:rPr>
              <a:t>Смысловое чтение является </a:t>
            </a:r>
            <a:r>
              <a:rPr lang="ru-RU" sz="2800" b="1" dirty="0" err="1">
                <a:solidFill>
                  <a:srgbClr val="000000"/>
                </a:solidFill>
                <a:latin typeface="Times New Roman"/>
                <a:ea typeface="Calibri"/>
              </a:rPr>
              <a:t>метапредметным</a:t>
            </a:r>
            <a:r>
              <a:rPr lang="ru-RU" sz="2800" b="1" dirty="0">
                <a:solidFill>
                  <a:srgbClr val="000000"/>
                </a:solidFill>
                <a:latin typeface="Times New Roman"/>
                <a:ea typeface="Calibri"/>
              </a:rPr>
              <a:t> результатом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</a:rPr>
              <a:t>освоения Основной образовательной программы основного общего образования, а также является универсальным учебным действием. Составляющие смыслового чтения входят в структуру всех универсальных учебных действий.</a:t>
            </a:r>
          </a:p>
          <a:p>
            <a:pPr algn="just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53634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algn="just">
              <a:lnSpc>
                <a:spcPct val="107000"/>
              </a:lnSpc>
              <a:buClr>
                <a:srgbClr val="B13F9A"/>
              </a:buClr>
              <a:buNone/>
            </a:pPr>
            <a:r>
              <a:rPr lang="ru-RU" sz="36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Работа с любым текстом предполагает три этапа: </a:t>
            </a:r>
            <a:endParaRPr lang="ru-RU" sz="36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0" lvl="0" indent="0" algn="just">
              <a:lnSpc>
                <a:spcPct val="107000"/>
              </a:lnSpc>
              <a:spcAft>
                <a:spcPts val="875"/>
              </a:spcAft>
              <a:buClr>
                <a:srgbClr val="B13F9A"/>
              </a:buClr>
              <a:buNone/>
            </a:pPr>
            <a:r>
              <a:rPr lang="ru-RU" sz="3600" dirty="0">
                <a:solidFill>
                  <a:srgbClr val="000000"/>
                </a:solidFill>
                <a:latin typeface="Wingdings"/>
                <a:ea typeface="Calibri"/>
                <a:cs typeface="Wingdings"/>
              </a:rPr>
              <a:t>§ </a:t>
            </a:r>
            <a:r>
              <a:rPr lang="ru-RU" sz="36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д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о </a:t>
            </a:r>
            <a:r>
              <a:rPr lang="ru-RU" sz="36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чтения текста, </a:t>
            </a:r>
            <a:endParaRPr lang="ru-RU" sz="36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0" lvl="0" indent="0" algn="just">
              <a:lnSpc>
                <a:spcPct val="107000"/>
              </a:lnSpc>
              <a:spcAft>
                <a:spcPts val="875"/>
              </a:spcAft>
              <a:buClr>
                <a:srgbClr val="B13F9A"/>
              </a:buClr>
              <a:buNone/>
            </a:pPr>
            <a:r>
              <a:rPr lang="ru-RU" sz="3600" dirty="0">
                <a:solidFill>
                  <a:srgbClr val="000000"/>
                </a:solidFill>
                <a:latin typeface="Wingdings"/>
                <a:ea typeface="Calibri"/>
                <a:cs typeface="Wingdings"/>
              </a:rPr>
              <a:t>§ </a:t>
            </a:r>
            <a:r>
              <a:rPr lang="ru-RU" sz="36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в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о </a:t>
            </a:r>
            <a:r>
              <a:rPr lang="ru-RU" sz="36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время чтения текста, </a:t>
            </a:r>
            <a:endParaRPr lang="ru-RU" sz="36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0" lvl="0" indent="0" algn="just">
              <a:lnSpc>
                <a:spcPct val="107000"/>
              </a:lnSpc>
              <a:buClr>
                <a:srgbClr val="B13F9A"/>
              </a:buClr>
              <a:buNone/>
            </a:pPr>
            <a:r>
              <a:rPr lang="ru-RU" sz="3600" dirty="0">
                <a:solidFill>
                  <a:srgbClr val="000000"/>
                </a:solidFill>
                <a:latin typeface="Wingdings"/>
                <a:ea typeface="Calibri"/>
                <a:cs typeface="Wingdings"/>
              </a:rPr>
              <a:t>§ </a:t>
            </a:r>
            <a:r>
              <a:rPr lang="ru-RU" sz="36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</a:t>
            </a:r>
            <a:r>
              <a:rPr lang="ru-RU" sz="36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осле </a:t>
            </a:r>
            <a:r>
              <a:rPr lang="ru-RU" sz="36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чтения текста. </a:t>
            </a:r>
            <a:endParaRPr lang="ru-RU" sz="36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4960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Целью </a:t>
            </a:r>
            <a:r>
              <a:rPr lang="ru-RU" sz="2800" b="1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предтекстовых</a:t>
            </a:r>
            <a:r>
              <a:rPr lang="ru-RU" sz="28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стратегий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является постановка цели и задач чтения, актуализация или знакомство с важными понятиями, терминами, ключевыми словами, актуализация предшествующих знаний, диагностика, формирование установки на чтение с помощью вопросов или заданий, включение механизма антиципации - прогнозирование содержания, тематической и 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эмоциональной направленности, формирование умения и привычки думать над книгой до чтения. 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0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 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8544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indent="0" algn="just">
              <a:lnSpc>
                <a:spcPct val="107000"/>
              </a:lnSpc>
              <a:buClr>
                <a:srgbClr val="B13F9A"/>
              </a:buClr>
              <a:buNone/>
            </a:pPr>
            <a:r>
              <a:rPr lang="ru-RU" sz="280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Целью </a:t>
            </a:r>
            <a:r>
              <a:rPr lang="ru-RU" sz="28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стратегий текстовой деятельности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является развитие его механизмов, то есть выдвижение гипотезы о содержании читаемого, ее подтверждение/отклонение, контекстуальная и смысловая догадка, размышление во время чтения о том, что и как я читаю и насколько хорошо понимаю прочитанное. </a:t>
            </a:r>
            <a:endParaRPr lang="ru-RU" sz="28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algn="just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68558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СТРАТЕГИИ  ТЕКСТОВОЙ ДЕЯТЕЛЬНОСТИ:</a:t>
            </a:r>
            <a:endParaRPr lang="ru-RU" sz="24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1080"/>
              </a:spcAft>
              <a:buNone/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 «Чтение в кружок» (попеременное чтение»). 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07000"/>
              </a:lnSpc>
              <a:spcAft>
                <a:spcPts val="1080"/>
              </a:spcAft>
              <a:buNone/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 «Чтение про себя с вопросами». 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07000"/>
              </a:lnSpc>
              <a:spcAft>
                <a:spcPts val="1080"/>
              </a:spcAft>
              <a:buNone/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 «Чтение про себя с остановками» 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 «Чтение про себя с пометками». 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20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-2374896"/>
            <a:ext cx="4572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.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52954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lnSpc>
                <a:spcPct val="107000"/>
              </a:lnSpc>
              <a:buClr>
                <a:srgbClr val="B13F9A"/>
              </a:buClr>
              <a:buNone/>
            </a:pPr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«Чтение 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с остановками» </a:t>
            </a:r>
            <a:endParaRPr lang="ru-RU" sz="24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0" lvl="0" indent="0" algn="just">
              <a:lnSpc>
                <a:spcPct val="107000"/>
              </a:lnSpc>
              <a:buClr>
                <a:srgbClr val="B13F9A"/>
              </a:buClr>
              <a:buNone/>
            </a:pPr>
            <a:r>
              <a:rPr lang="ru-RU" sz="24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Цель: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управление процессом осмысления текста во время чтения. </a:t>
            </a:r>
            <a:endParaRPr lang="ru-RU" sz="24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0" lvl="0" indent="0" algn="just">
              <a:lnSpc>
                <a:spcPct val="107000"/>
              </a:lnSpc>
              <a:buClr>
                <a:srgbClr val="B13F9A"/>
              </a:buClr>
              <a:buNone/>
            </a:pPr>
            <a:r>
              <a:rPr lang="ru-RU" sz="24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Ход работы: </a:t>
            </a:r>
            <a:endParaRPr lang="ru-RU" sz="24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0" lvl="0" indent="0" algn="just">
              <a:lnSpc>
                <a:spcPct val="107000"/>
              </a:lnSpc>
              <a:buClr>
                <a:srgbClr val="B13F9A"/>
              </a:buClr>
              <a:buNone/>
            </a:pP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- Мы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будем читать текст с остановками, во время которых вам будут задаваться вопросы. Одни из них направлены на проверку понимания, другие –на прогноз содержания последующего отрывка. </a:t>
            </a:r>
            <a:endParaRPr lang="ru-RU" sz="24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0" lvl="0" indent="0" algn="just">
              <a:lnSpc>
                <a:spcPct val="107000"/>
              </a:lnSpc>
              <a:buClr>
                <a:srgbClr val="B13F9A"/>
              </a:buClr>
              <a:buNone/>
            </a:pPr>
            <a:r>
              <a:rPr lang="ru-RU" sz="24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24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60313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8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Стратегии </a:t>
            </a:r>
            <a:r>
              <a:rPr lang="ru-RU" sz="2800" b="1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послетекстовой</a:t>
            </a:r>
            <a:r>
              <a:rPr lang="ru-RU" sz="28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деятельности 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07000"/>
              </a:lnSpc>
              <a:spcAft>
                <a:spcPts val="1090"/>
              </a:spcAft>
              <a:buNone/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 «Отношение между вопросом и ответом</a:t>
            </a:r>
            <a:r>
              <a:rPr lang="ru-RU" sz="2800" dirty="0" smtClean="0">
                <a:latin typeface="Times New Roman"/>
                <a:ea typeface="Calibri"/>
                <a:cs typeface="Times New Roman"/>
              </a:rPr>
              <a:t>». 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07000"/>
              </a:lnSpc>
              <a:spcAft>
                <a:spcPts val="1090"/>
              </a:spcAft>
              <a:buNone/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 «Вопросы после текста</a:t>
            </a:r>
            <a:r>
              <a:rPr lang="ru-RU" sz="2800" dirty="0" smtClean="0">
                <a:latin typeface="Times New Roman"/>
                <a:ea typeface="Calibri"/>
                <a:cs typeface="Times New Roman"/>
              </a:rPr>
              <a:t>». 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07000"/>
              </a:lnSpc>
              <a:spcAft>
                <a:spcPts val="1090"/>
              </a:spcAft>
              <a:buNone/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 «Тайм-аут</a:t>
            </a:r>
            <a:r>
              <a:rPr lang="ru-RU" sz="2800" dirty="0" smtClean="0">
                <a:latin typeface="Times New Roman"/>
                <a:ea typeface="Calibri"/>
                <a:cs typeface="Times New Roman"/>
              </a:rPr>
              <a:t>». 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 «Проверочный лист». 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59570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671</Words>
  <Application>Microsoft Office PowerPoint</Application>
  <PresentationFormat>Экран (4:3)</PresentationFormat>
  <Paragraphs>57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Calibri</vt:lpstr>
      <vt:lpstr>Symbol</vt:lpstr>
      <vt:lpstr>Times New Roman</vt:lpstr>
      <vt:lpstr>Trebuchet MS</vt:lpstr>
      <vt:lpstr>Wingdings</vt:lpstr>
      <vt:lpstr>Wingdings 2</vt:lpstr>
      <vt:lpstr>Изящная</vt:lpstr>
      <vt:lpstr>ФОРМИРОВАНИЕ НАВЫКОВ СМЫСЛОВОГО ЧТЕНИЯ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Ученик</dc:creator>
  <cp:lastModifiedBy>Admin</cp:lastModifiedBy>
  <cp:revision>15</cp:revision>
  <dcterms:created xsi:type="dcterms:W3CDTF">2017-02-02T04:29:28Z</dcterms:created>
  <dcterms:modified xsi:type="dcterms:W3CDTF">2019-12-07T15:10:02Z</dcterms:modified>
</cp:coreProperties>
</file>