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59" r:id="rId6"/>
    <p:sldId id="260" r:id="rId7"/>
    <p:sldId id="261" r:id="rId8"/>
    <p:sldId id="262" r:id="rId9"/>
    <p:sldId id="267" r:id="rId10"/>
    <p:sldId id="263" r:id="rId11"/>
    <p:sldId id="264"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13A"/>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1290" autoAdjust="0"/>
  </p:normalViewPr>
  <p:slideViewPr>
    <p:cSldViewPr>
      <p:cViewPr varScale="1">
        <p:scale>
          <a:sx n="69" d="100"/>
          <a:sy n="69" d="100"/>
        </p:scale>
        <p:origin x="-37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14.12.2019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14.12.2019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14.12.2019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14.12.2019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14.12.2019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Презентации\Различные презентации\фото\5388.jpg"/>
          <p:cNvPicPr>
            <a:picLocks noChangeAspect="1" noChangeArrowheads="1"/>
          </p:cNvPicPr>
          <p:nvPr/>
        </p:nvPicPr>
        <p:blipFill>
          <a:blip r:embed="rId2"/>
          <a:srcRect/>
          <a:stretch>
            <a:fillRect/>
          </a:stretch>
        </p:blipFill>
        <p:spPr bwMode="auto">
          <a:xfrm>
            <a:off x="-3143304" y="-1285908"/>
            <a:ext cx="16822430" cy="10800000"/>
          </a:xfrm>
          <a:prstGeom prst="rect">
            <a:avLst/>
          </a:prstGeom>
          <a:noFill/>
        </p:spPr>
      </p:pic>
      <p:sp>
        <p:nvSpPr>
          <p:cNvPr id="2" name="Заголовок 1"/>
          <p:cNvSpPr>
            <a:spLocks noGrp="1"/>
          </p:cNvSpPr>
          <p:nvPr>
            <p:ph type="ctrTitle"/>
          </p:nvPr>
        </p:nvSpPr>
        <p:spPr/>
        <p:txBody>
          <a:bodyPr/>
          <a:lstStyle/>
          <a:p>
            <a:r>
              <a:rPr lang="ru-RU" dirty="0" smtClean="0">
                <a:solidFill>
                  <a:srgbClr val="00013A"/>
                </a:solidFill>
              </a:rPr>
              <a:t>Мифы и факты о зиме.</a:t>
            </a:r>
            <a:endParaRPr lang="ru-RU" dirty="0">
              <a:solidFill>
                <a:srgbClr val="00013A"/>
              </a:solidFill>
            </a:endParaRPr>
          </a:p>
        </p:txBody>
      </p:sp>
      <p:sp>
        <p:nvSpPr>
          <p:cNvPr id="3" name="Подзаголовок 2"/>
          <p:cNvSpPr>
            <a:spLocks noGrp="1"/>
          </p:cNvSpPr>
          <p:nvPr>
            <p:ph type="subTitle" idx="1"/>
          </p:nvPr>
        </p:nvSpPr>
        <p:spPr>
          <a:xfrm>
            <a:off x="1428728" y="4357694"/>
            <a:ext cx="6400800" cy="1752600"/>
          </a:xfrm>
        </p:spPr>
        <p:txBody>
          <a:bodyPr>
            <a:normAutofit/>
          </a:bodyPr>
          <a:lstStyle/>
          <a:p>
            <a:r>
              <a:rPr lang="ru-RU" sz="2000" i="1" dirty="0" smtClean="0">
                <a:solidFill>
                  <a:schemeClr val="tx1">
                    <a:lumMod val="95000"/>
                    <a:lumOff val="5000"/>
                  </a:schemeClr>
                </a:solidFill>
              </a:rPr>
              <a:t>Приготовила проект</a:t>
            </a:r>
            <a:br>
              <a:rPr lang="ru-RU" sz="2000" i="1" dirty="0" smtClean="0">
                <a:solidFill>
                  <a:schemeClr val="tx1">
                    <a:lumMod val="95000"/>
                    <a:lumOff val="5000"/>
                  </a:schemeClr>
                </a:solidFill>
              </a:rPr>
            </a:br>
            <a:r>
              <a:rPr lang="ru-RU" sz="2000" i="1" dirty="0" smtClean="0">
                <a:solidFill>
                  <a:schemeClr val="tx1">
                    <a:lumMod val="95000"/>
                    <a:lumOff val="5000"/>
                  </a:schemeClr>
                </a:solidFill>
              </a:rPr>
              <a:t>ученица 7 «Б» класса</a:t>
            </a:r>
          </a:p>
          <a:p>
            <a:r>
              <a:rPr lang="ru-RU" sz="2000" i="1" dirty="0" smtClean="0">
                <a:solidFill>
                  <a:schemeClr val="tx1">
                    <a:lumMod val="95000"/>
                    <a:lumOff val="5000"/>
                  </a:schemeClr>
                </a:solidFill>
              </a:rPr>
              <a:t>ЛИ </a:t>
            </a:r>
            <a:r>
              <a:rPr lang="ru-RU" sz="2000" i="1" dirty="0" smtClean="0">
                <a:solidFill>
                  <a:schemeClr val="tx1">
                    <a:lumMod val="95000"/>
                    <a:lumOff val="5000"/>
                  </a:schemeClr>
                </a:solidFill>
              </a:rPr>
              <a:t>Ф</a:t>
            </a:r>
            <a:r>
              <a:rPr lang="ru-RU" sz="2000" i="1" dirty="0" smtClean="0">
                <a:solidFill>
                  <a:schemeClr val="tx1">
                    <a:lumMod val="95000"/>
                    <a:lumOff val="5000"/>
                  </a:schemeClr>
                </a:solidFill>
              </a:rPr>
              <a:t>ГБОУ ВО </a:t>
            </a:r>
            <a:r>
              <a:rPr lang="en-US" sz="2000" i="1" dirty="0" smtClean="0">
                <a:solidFill>
                  <a:schemeClr val="tx1">
                    <a:lumMod val="95000"/>
                    <a:lumOff val="5000"/>
                  </a:schemeClr>
                </a:solidFill>
              </a:rPr>
              <a:t>“</a:t>
            </a:r>
            <a:r>
              <a:rPr lang="ru-RU" sz="2000" i="1" dirty="0" smtClean="0">
                <a:solidFill>
                  <a:schemeClr val="tx1">
                    <a:lumMod val="95000"/>
                    <a:lumOff val="5000"/>
                  </a:schemeClr>
                </a:solidFill>
              </a:rPr>
              <a:t>КНИТУ</a:t>
            </a:r>
            <a:r>
              <a:rPr lang="en-US" sz="2000" i="1" dirty="0" smtClean="0">
                <a:solidFill>
                  <a:schemeClr val="tx1">
                    <a:lumMod val="95000"/>
                    <a:lumOff val="5000"/>
                  </a:schemeClr>
                </a:solidFill>
              </a:rPr>
              <a:t>”</a:t>
            </a:r>
            <a:endParaRPr lang="ru-RU" sz="2000" i="1" dirty="0" smtClean="0">
              <a:solidFill>
                <a:schemeClr val="tx1">
                  <a:lumMod val="95000"/>
                  <a:lumOff val="5000"/>
                </a:schemeClr>
              </a:solidFill>
            </a:endParaRPr>
          </a:p>
          <a:p>
            <a:r>
              <a:rPr lang="ru-RU" sz="2000" i="1" dirty="0" smtClean="0">
                <a:solidFill>
                  <a:schemeClr val="tx1">
                    <a:lumMod val="95000"/>
                    <a:lumOff val="5000"/>
                  </a:schemeClr>
                </a:solidFill>
              </a:rPr>
              <a:t>Семенова Софья</a:t>
            </a:r>
            <a:endParaRPr lang="ru-RU" sz="2000" i="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User\Desktop\Презентации\Различные презентации\фото\novyy-god-snezhinki.jpg"/>
          <p:cNvPicPr>
            <a:picLocks noChangeAspect="1" noChangeArrowheads="1"/>
          </p:cNvPicPr>
          <p:nvPr/>
        </p:nvPicPr>
        <p:blipFill>
          <a:blip r:embed="rId2"/>
          <a:srcRect/>
          <a:stretch>
            <a:fillRect/>
          </a:stretch>
        </p:blipFill>
        <p:spPr bwMode="auto">
          <a:xfrm>
            <a:off x="-304800" y="-1447800"/>
            <a:ext cx="9753600" cy="9753600"/>
          </a:xfrm>
          <a:prstGeom prst="rect">
            <a:avLst/>
          </a:prstGeom>
          <a:noFill/>
        </p:spPr>
      </p:pic>
      <p:sp>
        <p:nvSpPr>
          <p:cNvPr id="7" name="Содержимое 6"/>
          <p:cNvSpPr>
            <a:spLocks noGrp="1"/>
          </p:cNvSpPr>
          <p:nvPr>
            <p:ph sz="half" idx="2"/>
          </p:nvPr>
        </p:nvSpPr>
        <p:spPr>
          <a:xfrm>
            <a:off x="1071538" y="2928934"/>
            <a:ext cx="4038600" cy="4525963"/>
          </a:xfrm>
        </p:spPr>
        <p:txBody>
          <a:bodyPr>
            <a:normAutofit/>
          </a:bodyPr>
          <a:lstStyle/>
          <a:p>
            <a:r>
              <a:rPr lang="ru-RU" sz="2000" b="1" i="1" u="sng" dirty="0" smtClean="0"/>
              <a:t>Много есть определений к слову "Зима", но чаще всего зиму описывают как : </a:t>
            </a:r>
          </a:p>
          <a:p>
            <a:r>
              <a:rPr lang="en-US" sz="2000" b="1" i="1" u="sng" dirty="0" smtClean="0"/>
              <a:t>1. </a:t>
            </a:r>
            <a:r>
              <a:rPr lang="ru-RU" sz="2000" b="1" i="1" u="sng" dirty="0" smtClean="0"/>
              <a:t>Праздники и веселье</a:t>
            </a:r>
          </a:p>
          <a:p>
            <a:r>
              <a:rPr lang="en-US" sz="2000" b="1" i="1" u="sng" dirty="0" smtClean="0"/>
              <a:t>2. </a:t>
            </a:r>
            <a:r>
              <a:rPr lang="ru-RU" sz="2000" b="1" i="1" u="sng" dirty="0" smtClean="0"/>
              <a:t>Дед Мороз и Снегурочка</a:t>
            </a:r>
          </a:p>
          <a:p>
            <a:r>
              <a:rPr lang="en-US" sz="2000" b="1" i="1" u="sng" dirty="0" smtClean="0"/>
              <a:t>3. </a:t>
            </a:r>
            <a:r>
              <a:rPr lang="ru-RU" sz="2000" b="1" i="1" u="sng" dirty="0" smtClean="0"/>
              <a:t>Холод и гололед</a:t>
            </a:r>
          </a:p>
          <a:p>
            <a:r>
              <a:rPr lang="en-US" sz="2000" b="1" i="1" u="sng" dirty="0" smtClean="0"/>
              <a:t>4. </a:t>
            </a:r>
            <a:r>
              <a:rPr lang="ru-RU" sz="2000" b="1" i="1" u="sng" dirty="0" smtClean="0"/>
              <a:t>Узоры и сугробы</a:t>
            </a:r>
          </a:p>
          <a:p>
            <a:r>
              <a:rPr lang="en-US" sz="2000" b="1" i="1" u="sng" dirty="0" smtClean="0"/>
              <a:t>5. </a:t>
            </a:r>
            <a:r>
              <a:rPr lang="ru-RU" sz="2000" b="1" i="1" u="sng" dirty="0" smtClean="0"/>
              <a:t>Снежки, снеговик</a:t>
            </a:r>
          </a:p>
          <a:p>
            <a:r>
              <a:rPr lang="en-US" sz="2000" b="1" i="1" u="sng" dirty="0" smtClean="0"/>
              <a:t>6. </a:t>
            </a:r>
            <a:r>
              <a:rPr lang="ru-RU" sz="2000" b="1" i="1" u="sng" dirty="0" smtClean="0"/>
              <a:t>Новый </a:t>
            </a:r>
            <a:r>
              <a:rPr lang="ru-RU" sz="2000" b="1" i="1" u="sng" dirty="0" smtClean="0"/>
              <a:t>Год</a:t>
            </a:r>
            <a:endParaRPr lang="ru-RU" sz="2000" b="1" i="1" u="sng" dirty="0" smtClean="0"/>
          </a:p>
        </p:txBody>
      </p:sp>
      <p:sp>
        <p:nvSpPr>
          <p:cNvPr id="10" name="Прямоугольник 9"/>
          <p:cNvSpPr/>
          <p:nvPr/>
        </p:nvSpPr>
        <p:spPr>
          <a:xfrm>
            <a:off x="357158" y="285729"/>
            <a:ext cx="8143932" cy="2585323"/>
          </a:xfrm>
          <a:prstGeom prst="rect">
            <a:avLst/>
          </a:prstGeom>
        </p:spPr>
        <p:txBody>
          <a:bodyPr wrap="square">
            <a:spAutoFit/>
          </a:bodyPr>
          <a:lstStyle/>
          <a:p>
            <a:r>
              <a:rPr lang="ru-RU" dirty="0" smtClean="0"/>
              <a:t>Зима – это много снега. Заносы на дорогах, зимняя резина и цепи на колесах. Это когда лопата для снега стоит в прихожей. Когда приходится откапывать дачу из-под сугробов. От тяжелого, слежавшегося снежного пласта может проломиться крыша. Поэтому снег сбрасывают с тех покрытий, под которыми может стоять человек. Во время оттепелей сосульки свисают на два-три этажа, полностью замуровывая балконы и лоджии. Это когда на полгода исчезают тропинки и небольшие дорожки, погребенные под снежной шубой. Зайцы в лесу меняют шубку на белую, чтобы их не было видно. Лиса </a:t>
            </a:r>
            <a:r>
              <a:rPr lang="ru-RU" dirty="0" err="1" smtClean="0"/>
              <a:t>мышкуется</a:t>
            </a:r>
            <a:r>
              <a:rPr lang="ru-RU" dirty="0" smtClean="0"/>
              <a:t>: прыгает в снег вертикально, только хвост торчит. Снегири прилетели, скворцы улетели.</a:t>
            </a:r>
            <a:endParaRPr lang="ru-RU" dirty="0"/>
          </a:p>
        </p:txBody>
      </p:sp>
      <p:sp>
        <p:nvSpPr>
          <p:cNvPr id="11" name="Содержимое 10"/>
          <p:cNvSpPr>
            <a:spLocks noGrp="1"/>
          </p:cNvSpPr>
          <p:nvPr>
            <p:ph sz="half" idx="1"/>
          </p:nvPr>
        </p:nvSpPr>
        <p:spPr/>
        <p:txBody>
          <a:bodyPr/>
          <a:lstStyle/>
          <a:p>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User\Desktop\Презентации\Различные презентации\фото\5388.jpg"/>
          <p:cNvPicPr>
            <a:picLocks noChangeAspect="1" noChangeArrowheads="1"/>
          </p:cNvPicPr>
          <p:nvPr/>
        </p:nvPicPr>
        <p:blipFill>
          <a:blip r:embed="rId2"/>
          <a:srcRect/>
          <a:stretch>
            <a:fillRect/>
          </a:stretch>
        </p:blipFill>
        <p:spPr bwMode="auto">
          <a:xfrm>
            <a:off x="-2127035" y="-378000"/>
            <a:ext cx="11271035" cy="7236000"/>
          </a:xfrm>
          <a:prstGeom prst="rect">
            <a:avLst/>
          </a:prstGeom>
          <a:noFill/>
        </p:spPr>
      </p:pic>
      <p:pic>
        <p:nvPicPr>
          <p:cNvPr id="10243" name="Picture 3" descr="C:\Users\User\Desktop\Презентации\Различные презентации\фото\cover_big.jpg"/>
          <p:cNvPicPr>
            <a:picLocks noChangeAspect="1" noChangeArrowheads="1"/>
          </p:cNvPicPr>
          <p:nvPr/>
        </p:nvPicPr>
        <p:blipFill>
          <a:blip r:embed="rId3"/>
          <a:srcRect/>
          <a:stretch>
            <a:fillRect/>
          </a:stretch>
        </p:blipFill>
        <p:spPr bwMode="auto">
          <a:xfrm>
            <a:off x="857224" y="0"/>
            <a:ext cx="7286676"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Презентации\Различные презентации\фото\desktopwallpapers.org.ua-17474.jpg"/>
          <p:cNvPicPr>
            <a:picLocks noChangeAspect="1" noChangeArrowheads="1"/>
          </p:cNvPicPr>
          <p:nvPr/>
        </p:nvPicPr>
        <p:blipFill>
          <a:blip r:embed="rId2"/>
          <a:srcRect/>
          <a:stretch>
            <a:fillRect/>
          </a:stretch>
        </p:blipFill>
        <p:spPr bwMode="auto">
          <a:xfrm>
            <a:off x="-1524000" y="-381000"/>
            <a:ext cx="12192000" cy="7620000"/>
          </a:xfrm>
          <a:prstGeom prst="rect">
            <a:avLst/>
          </a:prstGeom>
          <a:noFill/>
          <a:effectLst>
            <a:outerShdw blurRad="50800" dist="50800" dir="5400000" algn="ctr" rotWithShape="0">
              <a:srgbClr val="000000"/>
            </a:outerShdw>
          </a:effectLst>
        </p:spPr>
      </p:pic>
      <p:sp>
        <p:nvSpPr>
          <p:cNvPr id="3" name="Заголовок 2"/>
          <p:cNvSpPr>
            <a:spLocks noGrp="1"/>
          </p:cNvSpPr>
          <p:nvPr>
            <p:ph type="title"/>
          </p:nvPr>
        </p:nvSpPr>
        <p:spPr>
          <a:xfrm>
            <a:off x="428596" y="-214338"/>
            <a:ext cx="3036917" cy="1162050"/>
          </a:xfrm>
        </p:spPr>
        <p:txBody>
          <a:bodyPr>
            <a:noAutofit/>
          </a:bodyPr>
          <a:lstStyle/>
          <a:p>
            <a:pPr algn="ctr"/>
            <a:r>
              <a:rPr lang="ru-RU" sz="3200" u="sng" dirty="0" smtClean="0"/>
              <a:t>Снег – сын Зимы.</a:t>
            </a:r>
            <a:endParaRPr lang="ru-RU" sz="3200" u="sng" dirty="0"/>
          </a:p>
        </p:txBody>
      </p:sp>
      <p:sp>
        <p:nvSpPr>
          <p:cNvPr id="5" name="Текст 4"/>
          <p:cNvSpPr>
            <a:spLocks noGrp="1"/>
          </p:cNvSpPr>
          <p:nvPr>
            <p:ph type="body" sz="half" idx="2"/>
          </p:nvPr>
        </p:nvSpPr>
        <p:spPr>
          <a:xfrm>
            <a:off x="428596" y="857232"/>
            <a:ext cx="3008313" cy="4691063"/>
          </a:xfrm>
        </p:spPr>
        <p:txBody>
          <a:bodyPr>
            <a:noAutofit/>
          </a:bodyPr>
          <a:lstStyle/>
          <a:p>
            <a:r>
              <a:rPr lang="ru-RU" dirty="0" smtClean="0"/>
              <a:t>Когда-то давно зимы бели бесснежные — просто очень холодные. Замерзшая земля мирно ждала лета, чтобы вновь дать жизнь растениям, готовым в любой момент потянуться к ласковым солнечным лучам…</a:t>
            </a:r>
          </a:p>
          <a:p>
            <a:endParaRPr lang="en-US" dirty="0" smtClean="0"/>
          </a:p>
          <a:p>
            <a:r>
              <a:rPr lang="ru-RU" dirty="0" smtClean="0"/>
              <a:t>А Зима смотрела на свои владения из высокого замка, наслаждаясь безмятежным спокойствием, замороженным воздухом и спящими деревьями.</a:t>
            </a:r>
          </a:p>
          <a:p>
            <a:endParaRPr lang="en-US" dirty="0" smtClean="0"/>
          </a:p>
          <a:p>
            <a:r>
              <a:rPr lang="ru-RU" dirty="0" smtClean="0"/>
              <a:t>Был у Зимы сын, которого звали Снегом. Мальчик был непослушный и любопытный. Однажды, когда Осень уходила, чтобы отдать власть его матери, Снег увидел, что где-то далеко внизу горит в замерзающей пустыне небольшой огонек.</a:t>
            </a:r>
          </a:p>
          <a:p>
            <a:endParaRPr lang="en-US" dirty="0" smtClean="0"/>
          </a:p>
          <a:p>
            <a:r>
              <a:rPr lang="ru-RU" dirty="0" smtClean="0"/>
              <a:t>Не получив разрешения, мальчик убежал из замка матери, чтобы увидеть, что же там, далеко внизу, светится так ярко и необычно.</a:t>
            </a:r>
            <a:endParaRPr lang="ru-RU" dirty="0"/>
          </a:p>
        </p:txBody>
      </p:sp>
      <p:pic>
        <p:nvPicPr>
          <p:cNvPr id="2051" name="Picture 3" descr="C:\Users\User\Desktop\Презентации\Различные презентации\фото\Anime-Art-Anime-hana-bell-forest-Anime-Paint-2578791.png"/>
          <p:cNvPicPr>
            <a:picLocks noGrp="1" noChangeAspect="1" noChangeArrowheads="1"/>
          </p:cNvPicPr>
          <p:nvPr>
            <p:ph idx="1"/>
          </p:nvPr>
        </p:nvPicPr>
        <p:blipFill>
          <a:blip r:embed="rId3" cstate="print"/>
          <a:srcRect b="670"/>
          <a:stretch>
            <a:fillRect/>
          </a:stretch>
        </p:blipFill>
        <p:spPr bwMode="auto">
          <a:xfrm>
            <a:off x="4331077" y="514313"/>
            <a:ext cx="3599695" cy="5334587"/>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Презентации\Различные презентации\фото\desktopwallpapers.org.ua-17474.jpg"/>
          <p:cNvPicPr>
            <a:picLocks noChangeAspect="1" noChangeArrowheads="1"/>
          </p:cNvPicPr>
          <p:nvPr/>
        </p:nvPicPr>
        <p:blipFill>
          <a:blip r:embed="rId2"/>
          <a:srcRect/>
          <a:stretch>
            <a:fillRect/>
          </a:stretch>
        </p:blipFill>
        <p:spPr bwMode="auto">
          <a:xfrm>
            <a:off x="-1714544" y="-428652"/>
            <a:ext cx="12192000" cy="7620000"/>
          </a:xfrm>
          <a:prstGeom prst="rect">
            <a:avLst/>
          </a:prstGeom>
          <a:noFill/>
        </p:spPr>
      </p:pic>
      <p:sp>
        <p:nvSpPr>
          <p:cNvPr id="4" name="Заголовок 3"/>
          <p:cNvSpPr>
            <a:spLocks noGrp="1"/>
          </p:cNvSpPr>
          <p:nvPr>
            <p:ph type="title"/>
          </p:nvPr>
        </p:nvSpPr>
        <p:spPr>
          <a:xfrm>
            <a:off x="357158" y="2643182"/>
            <a:ext cx="8229600" cy="1143000"/>
          </a:xfrm>
        </p:spPr>
        <p:txBody>
          <a:bodyPr>
            <a:normAutofit fontScale="90000"/>
          </a:bodyPr>
          <a:lstStyle/>
          <a:p>
            <a:pPr algn="l"/>
            <a:r>
              <a:rPr lang="ru-RU" sz="1800" dirty="0" smtClean="0"/>
              <a:t>Когда он пришел туда, где увидел яркий свет, Снег понял — в поле замерзают цветы, бутоны которых еще горят красивыми бутонами. Он спросил их: </a:t>
            </a:r>
            <a:r>
              <a:rPr lang="en-US" sz="1800" dirty="0" smtClean="0"/>
              <a:t>«</a:t>
            </a:r>
            <a:r>
              <a:rPr lang="ru-RU" sz="1800" dirty="0" smtClean="0"/>
              <a:t>Почему вы не прячетесь?</a:t>
            </a:r>
            <a:r>
              <a:rPr lang="en-US" sz="1800" dirty="0" smtClean="0"/>
              <a:t>» </a:t>
            </a:r>
            <a:r>
              <a:rPr lang="ru-RU" sz="1800" dirty="0" smtClean="0"/>
              <a:t>Цветы в ответ лишь покачали яркими головами и ответили, что их судьба — замерзнуть вместе с первыми морозами… А весной на их место придут новые цветы, которым предстоит вновь украсить землю…</a:t>
            </a:r>
            <a:br>
              <a:rPr lang="ru-RU" sz="1800" dirty="0" smtClean="0"/>
            </a:br>
            <a:r>
              <a:rPr lang="en-US" sz="1800" dirty="0" smtClean="0"/>
              <a:t/>
            </a:r>
            <a:br>
              <a:rPr lang="en-US" sz="1800" dirty="0" smtClean="0"/>
            </a:br>
            <a:r>
              <a:rPr lang="ru-RU" sz="1800" dirty="0" smtClean="0"/>
              <a:t>Снегу стало очень обидно, что такие красивые создания вынуждены погибать, страдая от морозов. Но поделать мальчик ничего не </a:t>
            </a:r>
            <a:r>
              <a:rPr lang="ru-RU" sz="1800" dirty="0" smtClean="0"/>
              <a:t>мог. Возвратился </a:t>
            </a:r>
            <a:r>
              <a:rPr lang="ru-RU" sz="1800" dirty="0" smtClean="0"/>
              <a:t>он домой и рассказал о том матери, но она лишь ответила сыну, что таков порядок — и много веков растения засыпают навсегда, чтобы дать жизнь другим…</a:t>
            </a:r>
            <a:br>
              <a:rPr lang="ru-RU" sz="1800" dirty="0" smtClean="0"/>
            </a:br>
            <a:r>
              <a:rPr lang="en-US" sz="1800" dirty="0" smtClean="0"/>
              <a:t/>
            </a:r>
            <a:br>
              <a:rPr lang="en-US" sz="1800" dirty="0" smtClean="0"/>
            </a:br>
            <a:r>
              <a:rPr lang="ru-RU" sz="1800" dirty="0" smtClean="0"/>
              <a:t>Мальчик сел на пороге своего холодного замка и заплакал. А слезинки его, подхваченные ветром, замерзали на холоде и падали на землю снегом, накрывавшим травы и цветы теплым белоснежным одеялом.</a:t>
            </a:r>
            <a:br>
              <a:rPr lang="ru-RU" sz="1800" dirty="0" smtClean="0"/>
            </a:br>
            <a:r>
              <a:rPr lang="en-US" sz="1800" dirty="0" smtClean="0"/>
              <a:t/>
            </a:r>
            <a:br>
              <a:rPr lang="en-US" sz="1800" dirty="0" smtClean="0"/>
            </a:br>
            <a:r>
              <a:rPr lang="ru-RU" sz="1800" dirty="0" smtClean="0"/>
              <a:t>С тех пор каждую зиму выпадает снег, спасающий цветы от лютых заморозков, а весной, когда застывшие слезинки мальчика тают, из-под уютного  одеяла просыпаются первые цветы, своими чистыми колокольчиками кланяющиеся мальчику за заботу, а зовут их подснежниками.</a:t>
            </a:r>
            <a:r>
              <a:rPr lang="ru-RU" dirty="0" smtClean="0"/>
              <a:t/>
            </a:r>
            <a:br>
              <a:rPr lang="ru-RU" dirty="0" smtClean="0"/>
            </a:br>
            <a:r>
              <a:rPr lang="ru-RU" dirty="0" smtClean="0"/>
              <a:t> </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User\Desktop\Презентации\Различные презентации\фото\tmb_59711_8060.jpg"/>
          <p:cNvPicPr>
            <a:picLocks noChangeAspect="1" noChangeArrowheads="1"/>
          </p:cNvPicPr>
          <p:nvPr/>
        </p:nvPicPr>
        <p:blipFill>
          <a:blip r:embed="rId2"/>
          <a:srcRect/>
          <a:stretch>
            <a:fillRect/>
          </a:stretch>
        </p:blipFill>
        <p:spPr bwMode="auto">
          <a:xfrm>
            <a:off x="-928726" y="-285776"/>
            <a:ext cx="12153600" cy="7596000"/>
          </a:xfrm>
          <a:prstGeom prst="rect">
            <a:avLst/>
          </a:prstGeom>
          <a:noFill/>
        </p:spPr>
      </p:pic>
      <p:sp>
        <p:nvSpPr>
          <p:cNvPr id="2" name="Заголовок 1"/>
          <p:cNvSpPr>
            <a:spLocks noGrp="1"/>
          </p:cNvSpPr>
          <p:nvPr>
            <p:ph type="title"/>
          </p:nvPr>
        </p:nvSpPr>
        <p:spPr>
          <a:xfrm>
            <a:off x="428596" y="2285992"/>
            <a:ext cx="8229600" cy="1143000"/>
          </a:xfrm>
        </p:spPr>
        <p:txBody>
          <a:bodyPr/>
          <a:lstStyle/>
          <a:p>
            <a:r>
              <a:rPr lang="ru-RU" i="1" dirty="0" smtClean="0"/>
              <a:t>ФАКТЫ</a:t>
            </a:r>
            <a:endParaRPr lang="ru-RU" i="1" dirty="0"/>
          </a:p>
        </p:txBody>
      </p:sp>
      <p:sp>
        <p:nvSpPr>
          <p:cNvPr id="3" name="Прямоугольник 2"/>
          <p:cNvSpPr/>
          <p:nvPr/>
        </p:nvSpPr>
        <p:spPr>
          <a:xfrm>
            <a:off x="5143504" y="6143644"/>
            <a:ext cx="3639138" cy="369332"/>
          </a:xfrm>
          <a:prstGeom prst="rect">
            <a:avLst/>
          </a:prstGeom>
        </p:spPr>
        <p:txBody>
          <a:bodyPr wrap="none">
            <a:spAutoFit/>
          </a:bodyPr>
          <a:lstStyle/>
          <a:p>
            <a:r>
              <a:rPr lang="ru-RU" dirty="0" smtClean="0"/>
              <a:t>о которых вы возможно не знали...</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Презентации\Различные презентации\фото\tmb_59711_8060.jpg"/>
          <p:cNvPicPr>
            <a:picLocks noChangeAspect="1" noChangeArrowheads="1"/>
          </p:cNvPicPr>
          <p:nvPr/>
        </p:nvPicPr>
        <p:blipFill>
          <a:blip r:embed="rId2"/>
          <a:srcRect/>
          <a:stretch>
            <a:fillRect/>
          </a:stretch>
        </p:blipFill>
        <p:spPr bwMode="auto">
          <a:xfrm>
            <a:off x="-1857420" y="-1071594"/>
            <a:ext cx="17280000" cy="10800000"/>
          </a:xfrm>
          <a:prstGeom prst="rect">
            <a:avLst/>
          </a:prstGeom>
          <a:noFill/>
        </p:spPr>
      </p:pic>
      <p:sp>
        <p:nvSpPr>
          <p:cNvPr id="2" name="Прямоугольник 1"/>
          <p:cNvSpPr/>
          <p:nvPr/>
        </p:nvSpPr>
        <p:spPr>
          <a:xfrm>
            <a:off x="214282" y="1357298"/>
            <a:ext cx="4572000" cy="3970318"/>
          </a:xfrm>
          <a:prstGeom prst="rect">
            <a:avLst/>
          </a:prstGeom>
        </p:spPr>
        <p:txBody>
          <a:bodyPr>
            <a:spAutoFit/>
          </a:bodyPr>
          <a:lstStyle/>
          <a:p>
            <a:r>
              <a:rPr lang="en-US" sz="2800" b="1" dirty="0" smtClean="0"/>
              <a:t>1</a:t>
            </a:r>
            <a:r>
              <a:rPr lang="en-US" sz="2800" b="1" dirty="0" smtClean="0"/>
              <a:t>. </a:t>
            </a:r>
            <a:r>
              <a:rPr lang="ru-RU" sz="2800" b="1" dirty="0" smtClean="0"/>
              <a:t>Снежинки, как и люди всегда отличаются друг от друга. За годы исследований не было найдено ни одной идентичной пары.</a:t>
            </a:r>
          </a:p>
          <a:p>
            <a:r>
              <a:rPr lang="en-US" sz="2800" b="1" dirty="0" smtClean="0"/>
              <a:t>2. </a:t>
            </a:r>
            <a:r>
              <a:rPr lang="ru-RU" sz="2800" b="1" dirty="0" smtClean="0"/>
              <a:t>Сосульки получаются чаще всего с южной стороны дома.</a:t>
            </a:r>
            <a:endParaRPr lang="ru-RU" sz="2800" dirty="0"/>
          </a:p>
        </p:txBody>
      </p:sp>
      <p:pic>
        <p:nvPicPr>
          <p:cNvPr id="4099" name="Picture 3" descr="C:\Users\User\Desktop\Презентации\Различные презентации\фото\goroda---pravoslavnye-cerkvi--monastyri--1043447.jpg"/>
          <p:cNvPicPr>
            <a:picLocks noChangeAspect="1" noChangeArrowheads="1"/>
          </p:cNvPicPr>
          <p:nvPr/>
        </p:nvPicPr>
        <p:blipFill>
          <a:blip r:embed="rId3" cstate="print"/>
          <a:srcRect/>
          <a:stretch>
            <a:fillRect/>
          </a:stretch>
        </p:blipFill>
        <p:spPr bwMode="auto">
          <a:xfrm>
            <a:off x="4429124" y="928670"/>
            <a:ext cx="4214842" cy="475705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C:\Users\User\Desktop\Презентации\Различные презентации\фото\shutterstock_116003758.jpg"/>
          <p:cNvPicPr>
            <a:picLocks noChangeAspect="1" noChangeArrowheads="1"/>
          </p:cNvPicPr>
          <p:nvPr/>
        </p:nvPicPr>
        <p:blipFill>
          <a:blip r:embed="rId2"/>
          <a:srcRect/>
          <a:stretch>
            <a:fillRect/>
          </a:stretch>
        </p:blipFill>
        <p:spPr bwMode="auto">
          <a:xfrm>
            <a:off x="0" y="-214338"/>
            <a:ext cx="16200000" cy="10800000"/>
          </a:xfrm>
          <a:prstGeom prst="rect">
            <a:avLst/>
          </a:prstGeom>
          <a:noFill/>
        </p:spPr>
      </p:pic>
      <p:sp>
        <p:nvSpPr>
          <p:cNvPr id="5" name="Текст 4"/>
          <p:cNvSpPr>
            <a:spLocks noGrp="1"/>
          </p:cNvSpPr>
          <p:nvPr>
            <p:ph type="body" sz="quarter" idx="3"/>
          </p:nvPr>
        </p:nvSpPr>
        <p:spPr>
          <a:xfrm>
            <a:off x="4643438" y="928670"/>
            <a:ext cx="4041775" cy="1285884"/>
          </a:xfrm>
        </p:spPr>
        <p:txBody>
          <a:bodyPr>
            <a:normAutofit/>
          </a:bodyPr>
          <a:lstStyle/>
          <a:p>
            <a:r>
              <a:rPr lang="en-US" sz="1600" dirty="0" smtClean="0"/>
              <a:t>4. </a:t>
            </a:r>
            <a:r>
              <a:rPr lang="ru-RU" sz="1600" dirty="0" smtClean="0"/>
              <a:t>Наибольшая снежинка, что когда-либо попадала в руки человека, имела 38 сантиметров в диаметре.</a:t>
            </a:r>
          </a:p>
          <a:p>
            <a:endParaRPr lang="ru-RU" dirty="0"/>
          </a:p>
        </p:txBody>
      </p:sp>
      <p:sp>
        <p:nvSpPr>
          <p:cNvPr id="8" name="Заголовок 1"/>
          <p:cNvSpPr>
            <a:spLocks noGrp="1"/>
          </p:cNvSpPr>
          <p:nvPr>
            <p:ph type="body" idx="1"/>
          </p:nvPr>
        </p:nvSpPr>
        <p:spPr>
          <a:xfrm>
            <a:off x="428625" y="714375"/>
            <a:ext cx="4040188" cy="1214427"/>
          </a:xfrm>
        </p:spPr>
        <p:txBody>
          <a:bodyPr>
            <a:normAutofit fontScale="70000" lnSpcReduction="20000"/>
          </a:bodyPr>
          <a:lstStyle/>
          <a:p>
            <a:r>
              <a:rPr lang="en-US" dirty="0" smtClean="0"/>
              <a:t>3. </a:t>
            </a:r>
            <a:r>
              <a:rPr lang="ru-RU" dirty="0" smtClean="0"/>
              <a:t>На планете Земля семь с лишним миллиарда людей и больше половины от этого числа, никогда не видели снег собственными глазами.</a:t>
            </a:r>
            <a:endParaRPr lang="ru-RU" dirty="0"/>
          </a:p>
        </p:txBody>
      </p:sp>
      <p:pic>
        <p:nvPicPr>
          <p:cNvPr id="6146" name="Picture 2" descr="C:\Users\User\Desktop\Презентации\Различные презентации\фото\feature_1212_groupofpeople.jpg"/>
          <p:cNvPicPr>
            <a:picLocks noGrp="1" noChangeAspect="1" noChangeArrowheads="1"/>
          </p:cNvPicPr>
          <p:nvPr>
            <p:ph sz="half" idx="2"/>
          </p:nvPr>
        </p:nvPicPr>
        <p:blipFill>
          <a:blip r:embed="rId3"/>
          <a:srcRect t="8483"/>
          <a:stretch>
            <a:fillRect/>
          </a:stretch>
        </p:blipFill>
        <p:spPr bwMode="auto">
          <a:xfrm>
            <a:off x="357158" y="2772694"/>
            <a:ext cx="4040188" cy="2942322"/>
          </a:xfrm>
          <a:prstGeom prst="rect">
            <a:avLst/>
          </a:prstGeom>
          <a:noFill/>
        </p:spPr>
      </p:pic>
      <p:pic>
        <p:nvPicPr>
          <p:cNvPr id="6147" name="Picture 3" descr="C:\Users\User\Desktop\Презентации\Различные презентации\фото\snow.jpg"/>
          <p:cNvPicPr>
            <a:picLocks noGrp="1" noChangeAspect="1" noChangeArrowheads="1"/>
          </p:cNvPicPr>
          <p:nvPr>
            <p:ph sz="quarter" idx="4"/>
          </p:nvPr>
        </p:nvPicPr>
        <p:blipFill>
          <a:blip r:embed="rId4" cstate="print"/>
          <a:srcRect/>
          <a:stretch>
            <a:fillRect/>
          </a:stretch>
        </p:blipFill>
        <p:spPr bwMode="auto">
          <a:xfrm>
            <a:off x="4645025" y="2714621"/>
            <a:ext cx="4041775" cy="300039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User\Desktop\Презентации\Различные презентации\фото\shutterstock_116003758.jpg"/>
          <p:cNvPicPr>
            <a:picLocks noChangeAspect="1" noChangeArrowheads="1"/>
          </p:cNvPicPr>
          <p:nvPr/>
        </p:nvPicPr>
        <p:blipFill>
          <a:blip r:embed="rId2"/>
          <a:srcRect/>
          <a:stretch>
            <a:fillRect/>
          </a:stretch>
        </p:blipFill>
        <p:spPr bwMode="auto">
          <a:xfrm>
            <a:off x="-1714544" y="-1357346"/>
            <a:ext cx="13878000" cy="9252000"/>
          </a:xfrm>
          <a:prstGeom prst="rect">
            <a:avLst/>
          </a:prstGeom>
          <a:noFill/>
        </p:spPr>
      </p:pic>
      <p:sp>
        <p:nvSpPr>
          <p:cNvPr id="5" name="Заголовок 1"/>
          <p:cNvSpPr>
            <a:spLocks noGrp="1"/>
          </p:cNvSpPr>
          <p:nvPr>
            <p:ph type="body" sz="half" idx="2"/>
          </p:nvPr>
        </p:nvSpPr>
        <p:spPr>
          <a:xfrm>
            <a:off x="1857356" y="3714752"/>
            <a:ext cx="5486400" cy="1233487"/>
          </a:xfrm>
        </p:spPr>
        <p:txBody>
          <a:bodyPr>
            <a:noAutofit/>
          </a:bodyPr>
          <a:lstStyle/>
          <a:p>
            <a:r>
              <a:rPr lang="ru-RU" sz="2000" b="1" dirty="0" smtClean="0"/>
              <a:t>5</a:t>
            </a:r>
            <a:r>
              <a:rPr lang="en-US" sz="2000" b="1" dirty="0" smtClean="0"/>
              <a:t>. </a:t>
            </a:r>
            <a:r>
              <a:rPr lang="ru-RU" sz="2000" b="1" dirty="0" smtClean="0"/>
              <a:t>Эскимосы и саамы одни из немногих народов, обладающих способностью и выдержкой весь год жить в минусовых температурах. Они как никто разбираются в климатических условиях своего края. Это ярко доказывает тот факт, что для описания всех возможных состояний снега первые используют 24 слова, а у вторых в обиходе и вовсе 41 слово.</a:t>
            </a:r>
            <a:endParaRPr lang="ru-RU" sz="2000" dirty="0"/>
          </a:p>
        </p:txBody>
      </p:sp>
      <p:pic>
        <p:nvPicPr>
          <p:cNvPr id="7170" name="Picture 2" descr="C:\Users\User\Desktop\Презентации\Различные презентации\фото\Кто-такие-эскимосы.jpg"/>
          <p:cNvPicPr>
            <a:picLocks noGrp="1" noChangeAspect="1" noChangeArrowheads="1"/>
          </p:cNvPicPr>
          <p:nvPr>
            <p:ph type="pic" idx="1"/>
          </p:nvPr>
        </p:nvPicPr>
        <p:blipFill>
          <a:blip r:embed="rId3"/>
          <a:srcRect l="12476" r="12476"/>
          <a:stretch>
            <a:fillRect/>
          </a:stretch>
        </p:blipFill>
        <p:spPr bwMode="auto">
          <a:xfrm>
            <a:off x="1785918" y="428604"/>
            <a:ext cx="5486400" cy="307181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User\Desktop\Презентации\Различные презентации\фото\shutterstock_116003758.jpg"/>
          <p:cNvPicPr>
            <a:picLocks noChangeAspect="1" noChangeArrowheads="1"/>
          </p:cNvPicPr>
          <p:nvPr/>
        </p:nvPicPr>
        <p:blipFill>
          <a:blip r:embed="rId2"/>
          <a:srcRect/>
          <a:stretch>
            <a:fillRect/>
          </a:stretch>
        </p:blipFill>
        <p:spPr bwMode="auto">
          <a:xfrm>
            <a:off x="-1571668" y="-1214470"/>
            <a:ext cx="16200000" cy="10800000"/>
          </a:xfrm>
          <a:prstGeom prst="rect">
            <a:avLst/>
          </a:prstGeom>
          <a:noFill/>
        </p:spPr>
      </p:pic>
      <p:sp>
        <p:nvSpPr>
          <p:cNvPr id="2" name="Заголовок 1"/>
          <p:cNvSpPr>
            <a:spLocks noGrp="1"/>
          </p:cNvSpPr>
          <p:nvPr>
            <p:ph type="title"/>
          </p:nvPr>
        </p:nvSpPr>
        <p:spPr/>
        <p:txBody>
          <a:bodyPr>
            <a:normAutofit/>
          </a:bodyPr>
          <a:lstStyle/>
          <a:p>
            <a:r>
              <a:rPr lang="en-US" sz="1800" b="1" dirty="0" smtClean="0"/>
              <a:t>7. </a:t>
            </a:r>
            <a:r>
              <a:rPr lang="ru-RU" sz="1800" b="1" dirty="0" smtClean="0"/>
              <a:t>Сейчас снеговик и снежная баба – это развлечение для детей, но еще несколько столетий тому назад их лепили с исключительно одной целью – задобрить зиму, чтобы она была не такой бурной и колкой.</a:t>
            </a:r>
            <a:endParaRPr lang="ru-RU" sz="1800" dirty="0"/>
          </a:p>
        </p:txBody>
      </p:sp>
      <p:pic>
        <p:nvPicPr>
          <p:cNvPr id="8194" name="Picture 2" descr="C:\Users\User\Desktop\Презентации\Различные презентации\фото\photo_569.jpg"/>
          <p:cNvPicPr>
            <a:picLocks noChangeAspect="1" noChangeArrowheads="1"/>
          </p:cNvPicPr>
          <p:nvPr/>
        </p:nvPicPr>
        <p:blipFill>
          <a:blip r:embed="rId3"/>
          <a:srcRect/>
          <a:stretch>
            <a:fillRect/>
          </a:stretch>
        </p:blipFill>
        <p:spPr bwMode="auto">
          <a:xfrm>
            <a:off x="2143108" y="2143116"/>
            <a:ext cx="5157190" cy="374287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User\Desktop\Презентации\Различные презентации\фото\novyy-god-snezhinki.jpg"/>
          <p:cNvPicPr>
            <a:picLocks noChangeAspect="1" noChangeArrowheads="1"/>
          </p:cNvPicPr>
          <p:nvPr/>
        </p:nvPicPr>
        <p:blipFill>
          <a:blip r:embed="rId2"/>
          <a:srcRect/>
          <a:stretch>
            <a:fillRect/>
          </a:stretch>
        </p:blipFill>
        <p:spPr bwMode="auto">
          <a:xfrm>
            <a:off x="-304800" y="-1447800"/>
            <a:ext cx="9753600" cy="9753600"/>
          </a:xfrm>
          <a:prstGeom prst="rect">
            <a:avLst/>
          </a:prstGeom>
          <a:noFill/>
        </p:spPr>
      </p:pic>
      <p:sp>
        <p:nvSpPr>
          <p:cNvPr id="2" name="Заголовок 1"/>
          <p:cNvSpPr>
            <a:spLocks noGrp="1"/>
          </p:cNvSpPr>
          <p:nvPr>
            <p:ph type="title"/>
          </p:nvPr>
        </p:nvSpPr>
        <p:spPr>
          <a:xfrm>
            <a:off x="500034" y="2285992"/>
            <a:ext cx="8229600" cy="1143000"/>
          </a:xfrm>
        </p:spPr>
        <p:txBody>
          <a:bodyPr/>
          <a:lstStyle/>
          <a:p>
            <a:r>
              <a:rPr lang="ru-RU" dirty="0" smtClean="0"/>
              <a:t>И заключение…</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551</Words>
  <PresentationFormat>Экран (4:3)</PresentationFormat>
  <Paragraphs>30</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Мифы и факты о зиме.</vt:lpstr>
      <vt:lpstr>Снег – сын Зимы.</vt:lpstr>
      <vt:lpstr>Когда он пришел туда, где увидел яркий свет, Снег понял — в поле замерзают цветы, бутоны которых еще горят красивыми бутонами. Он спросил их: «Почему вы не прячетесь?» Цветы в ответ лишь покачали яркими головами и ответили, что их судьба — замерзнуть вместе с первыми морозами… А весной на их место придут новые цветы, которым предстоит вновь украсить землю…  Снегу стало очень обидно, что такие красивые создания вынуждены погибать, страдая от морозов. Но поделать мальчик ничего не мог. Возвратился он домой и рассказал о том матери, но она лишь ответила сыну, что таков порядок — и много веков растения засыпают навсегда, чтобы дать жизнь другим…  Мальчик сел на пороге своего холодного замка и заплакал. А слезинки его, подхваченные ветром, замерзали на холоде и падали на землю снегом, накрывавшим травы и цветы теплым белоснежным одеялом.  С тех пор каждую зиму выпадает снег, спасающий цветы от лютых заморозков, а весной, когда застывшие слезинки мальчика тают, из-под уютного  одеяла просыпаются первые цветы, своими чистыми колокольчиками кланяющиеся мальчику за заботу, а зовут их подснежниками.  </vt:lpstr>
      <vt:lpstr>ФАКТЫ</vt:lpstr>
      <vt:lpstr>Слайд 5</vt:lpstr>
      <vt:lpstr>Слайд 6</vt:lpstr>
      <vt:lpstr>Слайд 7</vt:lpstr>
      <vt:lpstr>7. Сейчас снеговик и снежная баба – это развлечение для детей, но еще несколько столетий тому назад их лепили с исключительно одной целью – задобрить зиму, чтобы она была не такой бурной и колкой.</vt:lpstr>
      <vt:lpstr>И заключение…</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Зима – снежная пора.</dc:title>
  <dc:creator>User</dc:creator>
  <cp:lastModifiedBy>User</cp:lastModifiedBy>
  <cp:revision>8</cp:revision>
  <dcterms:created xsi:type="dcterms:W3CDTF">2019-12-14T18:50:45Z</dcterms:created>
  <dcterms:modified xsi:type="dcterms:W3CDTF">2019-12-14T20:06:57Z</dcterms:modified>
</cp:coreProperties>
</file>