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7"/>
  </p:notesMasterIdLst>
  <p:sldIdLst>
    <p:sldId id="256" r:id="rId3"/>
    <p:sldId id="257" r:id="rId4"/>
    <p:sldId id="258" r:id="rId5"/>
    <p:sldId id="259" r:id="rId6"/>
    <p:sldId id="260" r:id="rId7"/>
    <p:sldId id="282" r:id="rId8"/>
    <p:sldId id="276" r:id="rId9"/>
    <p:sldId id="293" r:id="rId10"/>
    <p:sldId id="269" r:id="rId11"/>
    <p:sldId id="270" r:id="rId12"/>
    <p:sldId id="294" r:id="rId13"/>
    <p:sldId id="272" r:id="rId14"/>
    <p:sldId id="273" r:id="rId15"/>
    <p:sldId id="29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2260B-CE1E-4378-8678-C7D3B7174842}" type="datetimeFigureOut">
              <a:rPr lang="ru-RU" smtClean="0"/>
              <a:t>10.01.2020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D07AA-0F86-42D3-8DFB-4F7BD11C9463}" type="slidenum">
              <a:rPr lang="ru-RU" smtClean="0"/>
              <a:t>‹#›</a:t>
            </a:fld>
            <a:endParaRPr lang="ru-RU"/>
          </a:p>
        </p:txBody>
      </p:sp>
    </p:spTree>
    <p:extLst>
      <p:ext uri="{BB962C8B-B14F-4D97-AF65-F5344CB8AC3E}">
        <p14:creationId xmlns:p14="http://schemas.microsoft.com/office/powerpoint/2010/main" val="201069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5469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3539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9534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2201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6512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5723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0498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62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2769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3327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1246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10.01.2020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13633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7916416" cy="2448271"/>
          </a:xfrm>
        </p:spPr>
        <p:txBody>
          <a:bodyPr>
            <a:normAutofit/>
          </a:bodyPr>
          <a:lstStyle/>
          <a:p>
            <a:pPr>
              <a:lnSpc>
                <a:spcPct val="115000"/>
              </a:lnSpc>
            </a:pPr>
            <a:r>
              <a:rPr lang="ru-RU" sz="1800" dirty="0" smtClean="0">
                <a:latin typeface="Bookman Old Style" panose="02050604050505020204" pitchFamily="18" charset="0"/>
              </a:rPr>
              <a:t>МУНИЦИПАЛЬНОЕ БЮДЖЕТНОЕ ДОШКОЛЬНОЕ УЧРЕЖДЕНИЕ</a:t>
            </a:r>
            <a:br>
              <a:rPr lang="ru-RU" sz="1800" dirty="0" smtClean="0">
                <a:latin typeface="Bookman Old Style" panose="02050604050505020204" pitchFamily="18" charset="0"/>
              </a:rPr>
            </a:br>
            <a:r>
              <a:rPr lang="ru-RU" sz="1800" dirty="0" smtClean="0">
                <a:latin typeface="Bookman Old Style" panose="02050604050505020204" pitchFamily="18" charset="0"/>
              </a:rPr>
              <a:t>ЦЕНТР РАЗВИТИЯ РЕБЁНКА</a:t>
            </a:r>
            <a:br>
              <a:rPr lang="ru-RU" sz="1800" dirty="0" smtClean="0">
                <a:latin typeface="Bookman Old Style" panose="02050604050505020204" pitchFamily="18" charset="0"/>
              </a:rPr>
            </a:br>
            <a:r>
              <a:rPr lang="ru-RU" sz="1800" dirty="0" smtClean="0">
                <a:latin typeface="Bookman Old Style" panose="02050604050505020204" pitchFamily="18" charset="0"/>
              </a:rPr>
              <a:t>ДЕТСКИЙ САД №14</a:t>
            </a:r>
            <a:br>
              <a:rPr lang="ru-RU" sz="1800" dirty="0" smtClean="0">
                <a:latin typeface="Bookman Old Style" panose="02050604050505020204" pitchFamily="18" charset="0"/>
              </a:rPr>
            </a:br>
            <a:r>
              <a:rPr lang="ru-RU" sz="1800" dirty="0" err="1" smtClean="0">
                <a:latin typeface="Bookman Old Style" panose="02050604050505020204" pitchFamily="18" charset="0"/>
              </a:rPr>
              <a:t>г.БАЛТИЙСК</a:t>
            </a:r>
            <a:endParaRPr lang="ru-RU" sz="1800" dirty="0">
              <a:latin typeface="Bookman Old Style" panose="02050604050505020204" pitchFamily="18" charset="0"/>
            </a:endParaRPr>
          </a:p>
        </p:txBody>
      </p:sp>
      <p:sp>
        <p:nvSpPr>
          <p:cNvPr id="3" name="Подзаголовок 2"/>
          <p:cNvSpPr>
            <a:spLocks noGrp="1"/>
          </p:cNvSpPr>
          <p:nvPr>
            <p:ph type="subTitle" idx="1"/>
          </p:nvPr>
        </p:nvSpPr>
        <p:spPr>
          <a:xfrm>
            <a:off x="827584" y="3284984"/>
            <a:ext cx="7272808" cy="2808312"/>
          </a:xfrm>
        </p:spPr>
        <p:txBody>
          <a:bodyPr>
            <a:normAutofit/>
          </a:bodyPr>
          <a:lstStyle/>
          <a:p>
            <a:r>
              <a:rPr lang="ru-RU" b="1" i="1" dirty="0" smtClean="0">
                <a:solidFill>
                  <a:schemeClr val="tx1"/>
                </a:solidFill>
                <a:latin typeface="Bookman Old Style" panose="02050604050505020204" pitchFamily="18" charset="0"/>
                <a:cs typeface="Times New Roman" panose="02020603050405020304" pitchFamily="18" charset="0"/>
              </a:rPr>
              <a:t>Проект </a:t>
            </a:r>
          </a:p>
          <a:p>
            <a:r>
              <a:rPr lang="ru-RU" b="1" i="1" dirty="0" smtClean="0">
                <a:solidFill>
                  <a:schemeClr val="tx1"/>
                </a:solidFill>
                <a:latin typeface="Bookman Old Style" panose="02050604050505020204" pitchFamily="18" charset="0"/>
                <a:cs typeface="Times New Roman" panose="02020603050405020304" pitchFamily="18" charset="0"/>
              </a:rPr>
              <a:t>«Профессии моих родителей»</a:t>
            </a:r>
          </a:p>
          <a:p>
            <a:endParaRPr lang="ru-RU" i="1" dirty="0">
              <a:solidFill>
                <a:schemeClr val="tx1"/>
              </a:solidFill>
              <a:latin typeface="Times New Roman" panose="02020603050405020304" pitchFamily="18" charset="0"/>
              <a:cs typeface="Times New Roman" panose="02020603050405020304" pitchFamily="18" charset="0"/>
            </a:endParaRPr>
          </a:p>
          <a:p>
            <a:pPr algn="r"/>
            <a:r>
              <a:rPr lang="ru-RU" i="1" dirty="0" smtClean="0">
                <a:solidFill>
                  <a:schemeClr val="tx1"/>
                </a:solidFill>
                <a:latin typeface="Times New Roman" panose="02020603050405020304" pitchFamily="18" charset="0"/>
                <a:cs typeface="Times New Roman" panose="02020603050405020304" pitchFamily="18" charset="0"/>
              </a:rPr>
              <a:t>                                 </a:t>
            </a:r>
            <a:r>
              <a:rPr lang="ru-RU" sz="2400" i="1" dirty="0" smtClean="0">
                <a:solidFill>
                  <a:schemeClr val="tx1"/>
                </a:solidFill>
                <a:latin typeface="Times New Roman" panose="02020603050405020304" pitchFamily="18" charset="0"/>
                <a:cs typeface="Times New Roman" panose="02020603050405020304" pitchFamily="18" charset="0"/>
              </a:rPr>
              <a:t>Воспитатель:                          Е.И. </a:t>
            </a:r>
            <a:r>
              <a:rPr lang="ru-RU" sz="2400" i="1" dirty="0" err="1" smtClean="0">
                <a:solidFill>
                  <a:schemeClr val="tx1"/>
                </a:solidFill>
                <a:latin typeface="Times New Roman" panose="02020603050405020304" pitchFamily="18" charset="0"/>
                <a:cs typeface="Times New Roman" panose="02020603050405020304" pitchFamily="18" charset="0"/>
              </a:rPr>
              <a:t>Мухамедьярова</a:t>
            </a:r>
            <a:endParaRPr lang="ru-RU" sz="2400" i="1" dirty="0" smtClean="0">
              <a:solidFill>
                <a:schemeClr val="tx1"/>
              </a:solidFill>
              <a:latin typeface="Times New Roman" panose="02020603050405020304" pitchFamily="18" charset="0"/>
              <a:cs typeface="Times New Roman" panose="02020603050405020304" pitchFamily="18" charset="0"/>
            </a:endParaRPr>
          </a:p>
          <a:p>
            <a:pPr algn="r"/>
            <a:endParaRPr lang="ru-RU" sz="24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712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dirty="0" smtClean="0">
                <a:latin typeface="Bookman Old Style" panose="02050604050505020204" pitchFamily="18" charset="0"/>
                <a:cs typeface="Times New Roman" panose="02020603050405020304" pitchFamily="18" charset="0"/>
              </a:rPr>
              <a:t>Рассказы детей о профессиях своих родителей.</a:t>
            </a:r>
            <a:endParaRPr lang="ru-RU" sz="2800" b="1" dirty="0">
              <a:latin typeface="Bookman Old Style" panose="020506040505050202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26522" y="2294874"/>
            <a:ext cx="4860540" cy="324036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355976" y="2276872"/>
            <a:ext cx="4752528" cy="3168352"/>
          </a:xfrm>
        </p:spPr>
      </p:pic>
    </p:spTree>
    <p:extLst>
      <p:ext uri="{BB962C8B-B14F-4D97-AF65-F5344CB8AC3E}">
        <p14:creationId xmlns:p14="http://schemas.microsoft.com/office/powerpoint/2010/main" val="2594116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dirty="0" smtClean="0">
                <a:latin typeface="Bookman Old Style" panose="02050604050505020204" pitchFamily="18" charset="0"/>
                <a:cs typeface="Times New Roman" panose="02020603050405020304" pitchFamily="18" charset="0"/>
              </a:rPr>
              <a:t>Рассказы детей о профессиях своих родителей.</a:t>
            </a:r>
            <a:endParaRPr lang="ru-RU" sz="2800" b="1" dirty="0">
              <a:latin typeface="Bookman Old Style" panose="020506040505050202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556792"/>
            <a:ext cx="4752528" cy="3168352"/>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51920" y="3140967"/>
            <a:ext cx="4896544" cy="3264363"/>
          </a:xfrm>
        </p:spPr>
      </p:pic>
    </p:spTree>
    <p:extLst>
      <p:ext uri="{BB962C8B-B14F-4D97-AF65-F5344CB8AC3E}">
        <p14:creationId xmlns:p14="http://schemas.microsoft.com/office/powerpoint/2010/main" val="2162972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Bookman Old Style" panose="02050604050505020204" pitchFamily="18" charset="0"/>
                <a:cs typeface="Times New Roman" panose="02020603050405020304" pitchFamily="18" charset="0"/>
              </a:rPr>
              <a:t>Встреча с интересным человеком .</a:t>
            </a:r>
            <a:br>
              <a:rPr lang="ru-RU" sz="2800" b="1" dirty="0" smtClean="0">
                <a:latin typeface="Bookman Old Style" panose="02050604050505020204" pitchFamily="18" charset="0"/>
                <a:cs typeface="Times New Roman" panose="02020603050405020304" pitchFamily="18" charset="0"/>
              </a:rPr>
            </a:br>
            <a:r>
              <a:rPr lang="ru-RU" sz="2800" b="1" dirty="0" smtClean="0">
                <a:latin typeface="Bookman Old Style" panose="02050604050505020204" pitchFamily="18" charset="0"/>
                <a:cs typeface="Times New Roman" panose="02020603050405020304" pitchFamily="18" charset="0"/>
              </a:rPr>
              <a:t>Знакомство с профессией</a:t>
            </a:r>
            <a:endParaRPr lang="ru-RU" sz="2800" b="1" dirty="0">
              <a:latin typeface="Bookman Old Style" panose="02050604050505020204" pitchFamily="18" charset="0"/>
              <a:cs typeface="Times New Roman" panose="02020603050405020304" pitchFamily="18" charset="0"/>
            </a:endParaRPr>
          </a:p>
        </p:txBody>
      </p:sp>
      <p:pic>
        <p:nvPicPr>
          <p:cNvPr id="4" name="Объект 3" descr="https://myslide.ru/documents_4/c6f737efea7655b6b8e6ecd6c7094faf/img1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268760"/>
            <a:ext cx="8208912" cy="5256584"/>
          </a:xfrm>
          <a:prstGeom prst="rect">
            <a:avLst/>
          </a:prstGeom>
          <a:noFill/>
          <a:ln>
            <a:noFill/>
          </a:ln>
        </p:spPr>
      </p:pic>
    </p:spTree>
    <p:extLst>
      <p:ext uri="{BB962C8B-B14F-4D97-AF65-F5344CB8AC3E}">
        <p14:creationId xmlns:p14="http://schemas.microsoft.com/office/powerpoint/2010/main" val="169085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800" b="1" i="1" dirty="0" smtClean="0">
                <a:latin typeface="Bookman Old Style" panose="02050604050505020204" pitchFamily="18" charset="0"/>
                <a:cs typeface="Times New Roman" panose="02020603050405020304" pitchFamily="18" charset="0"/>
              </a:rPr>
              <a:t>Рисунки «профессии  моих родителей» (совместное творчество детей и родителей)</a:t>
            </a:r>
            <a:endParaRPr lang="ru-RU" sz="2800" b="1" i="1" dirty="0">
              <a:latin typeface="Bookman Old Style" panose="02050604050505020204" pitchFamily="18" charset="0"/>
              <a:cs typeface="Times New Roman" panose="02020603050405020304" pitchFamily="18" charset="0"/>
            </a:endParaRPr>
          </a:p>
        </p:txBody>
      </p:sp>
      <p:pic>
        <p:nvPicPr>
          <p:cNvPr id="5" name="Объект 4" descr="E:\IMG_20190506_13204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12776"/>
            <a:ext cx="5040560" cy="4536503"/>
          </a:xfrm>
          <a:prstGeom prst="rect">
            <a:avLst/>
          </a:prstGeom>
          <a:noFill/>
          <a:ln>
            <a:noFill/>
          </a:ln>
        </p:spPr>
      </p:pic>
      <p:pic>
        <p:nvPicPr>
          <p:cNvPr id="6" name="Рисунок 5" descr="E:\IMG_20190506_1320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284984"/>
            <a:ext cx="3384377" cy="3230994"/>
          </a:xfrm>
          <a:prstGeom prst="rect">
            <a:avLst/>
          </a:prstGeom>
          <a:noFill/>
          <a:ln>
            <a:noFill/>
          </a:ln>
        </p:spPr>
      </p:pic>
    </p:spTree>
    <p:extLst>
      <p:ext uri="{BB962C8B-B14F-4D97-AF65-F5344CB8AC3E}">
        <p14:creationId xmlns:p14="http://schemas.microsoft.com/office/powerpoint/2010/main" val="3260867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4522514"/>
          </a:xfrm>
        </p:spPr>
        <p:txBody>
          <a:bodyPr>
            <a:normAutofit/>
          </a:bodyPr>
          <a:lstStyle/>
          <a:p>
            <a:r>
              <a:rPr lang="ru-RU" sz="2800" b="1" i="1" dirty="0" smtClean="0">
                <a:latin typeface="Bookman Old Style" panose="02050604050505020204" pitchFamily="18" charset="0"/>
                <a:cs typeface="Times New Roman" panose="02020603050405020304" pitchFamily="18" charset="0"/>
              </a:rPr>
              <a:t>Спасибо за внимание!</a:t>
            </a:r>
            <a:endParaRPr lang="ru-RU" sz="2800" b="1" i="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185998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5962674"/>
          </a:xfrm>
        </p:spPr>
        <p:txBody>
          <a:bodyPr>
            <a:normAutofit/>
          </a:bodyPr>
          <a:lstStyle/>
          <a:p>
            <a:pPr marL="270510">
              <a:spcAft>
                <a:spcPts val="0"/>
              </a:spcAft>
            </a:pPr>
            <a:r>
              <a:rPr lang="ru-RU" sz="2800" b="1" dirty="0" smtClean="0">
                <a:latin typeface="Bookman Old Style" panose="02050604050505020204" pitchFamily="18" charset="0"/>
                <a:cs typeface="Times New Roman" panose="02020603050405020304" pitchFamily="18" charset="0"/>
              </a:rPr>
              <a:t>Актуальность проекта:</a:t>
            </a:r>
            <a:br>
              <a:rPr lang="ru-RU" sz="2800" b="1" dirty="0" smtClean="0">
                <a:latin typeface="Bookman Old Style" panose="02050604050505020204" pitchFamily="18" charset="0"/>
                <a:cs typeface="Times New Roman" panose="02020603050405020304" pitchFamily="18" charset="0"/>
              </a:rPr>
            </a:br>
            <a:r>
              <a:rPr lang="ru-RU" sz="2800" b="1" dirty="0" smtClean="0">
                <a:latin typeface="Bookman Old Style" panose="02050604050505020204" pitchFamily="18" charset="0"/>
                <a:cs typeface="Times New Roman" panose="02020603050405020304" pitchFamily="18" charset="0"/>
              </a:rPr>
              <a:t/>
            </a:r>
            <a:br>
              <a:rPr lang="ru-RU" sz="2800" b="1" dirty="0" smtClean="0">
                <a:latin typeface="Bookman Old Style" panose="02050604050505020204" pitchFamily="18" charset="0"/>
                <a:cs typeface="Times New Roman" panose="02020603050405020304" pitchFamily="18" charset="0"/>
              </a:rPr>
            </a:br>
            <a:r>
              <a:rPr lang="ru-RU" sz="2800" dirty="0" smtClean="0">
                <a:latin typeface="Bookman Old Style" panose="02050604050505020204" pitchFamily="18" charset="0"/>
                <a:ea typeface="Times New Roman"/>
                <a:cs typeface="Times New Roman" panose="02020603050405020304" pitchFamily="18" charset="0"/>
              </a:rPr>
              <a:t>Дошкольное образование является первой ступенью общего образования, что закреплено в законе «Об образовании Российской Федерации». </a:t>
            </a:r>
            <a:r>
              <a:rPr lang="ru-RU" sz="2400" dirty="0" smtClean="0">
                <a:latin typeface="Bookman Old Style" panose="02050604050505020204" pitchFamily="18" charset="0"/>
                <a:ea typeface="Times New Roman"/>
                <a:cs typeface="Times New Roman" panose="02020603050405020304" pitchFamily="18" charset="0"/>
              </a:rPr>
              <a:t/>
            </a:r>
            <a:br>
              <a:rPr lang="ru-RU" sz="2400" dirty="0" smtClean="0">
                <a:latin typeface="Bookman Old Style" panose="02050604050505020204" pitchFamily="18" charset="0"/>
                <a:ea typeface="Times New Roman"/>
                <a:cs typeface="Times New Roman" panose="02020603050405020304" pitchFamily="18" charset="0"/>
              </a:rPr>
            </a:br>
            <a:r>
              <a:rPr lang="ru-RU" sz="2800" dirty="0" smtClean="0">
                <a:latin typeface="Bookman Old Style" panose="02050604050505020204" pitchFamily="18" charset="0"/>
                <a:ea typeface="Calibri"/>
                <a:cs typeface="Times New Roman" panose="02020603050405020304" pitchFamily="18" charset="0"/>
              </a:rPr>
              <a:t>Ознакомление с профессиями уже в дошкольном возрасте обеспечивает дальнейшее вхождение ребёнка в современный мир, приобщение  его к ценностям, удовлетворение и развитие познавательных интересов </a:t>
            </a:r>
            <a:endParaRPr lang="ru-RU" sz="28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65706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74638"/>
            <a:ext cx="8363272" cy="6394722"/>
          </a:xfrm>
        </p:spPr>
        <p:txBody>
          <a:bodyPr>
            <a:normAutofit/>
          </a:bodyPr>
          <a:lstStyle/>
          <a:p>
            <a:pPr marL="270510" algn="l"/>
            <a:r>
              <a:rPr lang="ru-RU" sz="2800" b="1" dirty="0" smtClean="0">
                <a:latin typeface="Bookman Old Style" panose="02050604050505020204" pitchFamily="18" charset="0"/>
                <a:cs typeface="Times New Roman" panose="02020603050405020304" pitchFamily="18" charset="0"/>
              </a:rPr>
              <a:t>Цель проекта:</a:t>
            </a:r>
            <a:br>
              <a:rPr lang="ru-RU" sz="2800" b="1" dirty="0" smtClean="0">
                <a:latin typeface="Bookman Old Style" panose="02050604050505020204" pitchFamily="18" charset="0"/>
                <a:cs typeface="Times New Roman" panose="02020603050405020304" pitchFamily="18" charset="0"/>
              </a:rPr>
            </a:br>
            <a:r>
              <a:rPr lang="ru-RU" sz="2800" dirty="0">
                <a:latin typeface="Bookman Old Style" panose="02050604050505020204" pitchFamily="18" charset="0"/>
              </a:rPr>
              <a:t>расширять и систематизировать знания детей о мире профессий на примере профессий родителей; обобщить знания детей о профессиях их родителей в процессе совместной и самостоятельной деятельности; помочь накопить детям определенный социальный опыт.</a:t>
            </a:r>
            <a:br>
              <a:rPr lang="ru-RU" sz="2800" dirty="0">
                <a:latin typeface="Bookman Old Style" panose="02050604050505020204" pitchFamily="18" charset="0"/>
              </a:rPr>
            </a:br>
            <a:endParaRPr lang="ru-RU" sz="28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819348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74638"/>
            <a:ext cx="8363272" cy="6322714"/>
          </a:xfrm>
        </p:spPr>
        <p:txBody>
          <a:bodyPr>
            <a:normAutofit fontScale="90000"/>
          </a:bodyPr>
          <a:lstStyle/>
          <a:p>
            <a:pPr marL="270510" indent="-270510" algn="l">
              <a:spcBef>
                <a:spcPts val="750"/>
              </a:spcBef>
              <a:spcAft>
                <a:spcPts val="750"/>
              </a:spcAft>
            </a:pPr>
            <a:r>
              <a:rPr lang="ru-RU" sz="1800" dirty="0">
                <a:latin typeface="Times New Roman"/>
                <a:ea typeface="Calibri"/>
              </a:rPr>
              <a:t> </a:t>
            </a:r>
            <a:r>
              <a:rPr lang="ru-RU" sz="1800" i="1" dirty="0">
                <a:latin typeface="Bookman Old Style" panose="02050604050505020204" pitchFamily="18" charset="0"/>
                <a:ea typeface="Calibri"/>
              </a:rPr>
              <a:t>Задачи: </a:t>
            </a:r>
            <a:r>
              <a:rPr lang="ru-RU" sz="1800" i="1" dirty="0">
                <a:latin typeface="Bookman Old Style" panose="02050604050505020204" pitchFamily="18" charset="0"/>
                <a:ea typeface="Times New Roman"/>
              </a:rPr>
              <a:t> </a:t>
            </a:r>
            <a:r>
              <a:rPr lang="ru-RU" sz="1800" i="1" dirty="0" smtClean="0">
                <a:latin typeface="Bookman Old Style" panose="02050604050505020204" pitchFamily="18" charset="0"/>
                <a:ea typeface="Times New Roman"/>
              </a:rPr>
              <a:t/>
            </a:r>
            <a:br>
              <a:rPr lang="ru-RU" sz="1800" i="1" dirty="0" smtClean="0">
                <a:latin typeface="Bookman Old Style" panose="02050604050505020204" pitchFamily="18" charset="0"/>
                <a:ea typeface="Times New Roman"/>
              </a:rPr>
            </a:br>
            <a:r>
              <a:rPr lang="ru-RU" sz="1800" dirty="0" smtClean="0">
                <a:latin typeface="Bookman Old Style" panose="02050604050505020204" pitchFamily="18" charset="0"/>
                <a:ea typeface="Times New Roman"/>
              </a:rPr>
              <a:t>   </a:t>
            </a:r>
            <a:r>
              <a:rPr lang="ru-RU" sz="1800" dirty="0">
                <a:latin typeface="Bookman Old Style" panose="02050604050505020204" pitchFamily="18" charset="0"/>
                <a:ea typeface="Times New Roman"/>
              </a:rPr>
              <a:t>-  Расширить кругозор и познавательный интерес детей к   профессиям.</a:t>
            </a:r>
            <a:br>
              <a:rPr lang="ru-RU" sz="1800" dirty="0">
                <a:latin typeface="Bookman Old Style" panose="02050604050505020204" pitchFamily="18" charset="0"/>
                <a:ea typeface="Times New Roman"/>
              </a:rPr>
            </a:br>
            <a:r>
              <a:rPr lang="ru-RU" sz="1800" dirty="0">
                <a:latin typeface="Bookman Old Style" panose="02050604050505020204" pitchFamily="18" charset="0"/>
                <a:ea typeface="Times New Roman"/>
              </a:rPr>
              <a:t>- Формировать уважения к труду взрослых разных профессий, желание оказывать помощь.</a:t>
            </a:r>
            <a:br>
              <a:rPr lang="ru-RU" sz="1800" dirty="0">
                <a:latin typeface="Bookman Old Style" panose="02050604050505020204" pitchFamily="18" charset="0"/>
                <a:ea typeface="Times New Roman"/>
              </a:rPr>
            </a:br>
            <a:r>
              <a:rPr lang="ru-RU" sz="1800" dirty="0">
                <a:latin typeface="Bookman Old Style" panose="02050604050505020204" pitchFamily="18" charset="0"/>
                <a:ea typeface="Times New Roman"/>
              </a:rPr>
              <a:t>- Поощрять творческие проявления в сюжетно- ролевых играх о профессиях, и других видах деятельности.</a:t>
            </a:r>
            <a:br>
              <a:rPr lang="ru-RU" sz="1800" dirty="0">
                <a:latin typeface="Bookman Old Style" panose="02050604050505020204" pitchFamily="18" charset="0"/>
                <a:ea typeface="Times New Roman"/>
              </a:rPr>
            </a:br>
            <a:r>
              <a:rPr lang="ru-RU" sz="1800" dirty="0">
                <a:latin typeface="Bookman Old Style" panose="02050604050505020204" pitchFamily="18" charset="0"/>
                <a:ea typeface="Times New Roman"/>
              </a:rPr>
              <a:t>- Активизировать употребления в речи названий профессий и их особенностей.</a:t>
            </a:r>
            <a:br>
              <a:rPr lang="ru-RU" sz="1800" dirty="0">
                <a:latin typeface="Bookman Old Style" panose="02050604050505020204" pitchFamily="18" charset="0"/>
                <a:ea typeface="Times New Roman"/>
              </a:rPr>
            </a:br>
            <a:r>
              <a:rPr lang="ru-RU" sz="1800" dirty="0">
                <a:latin typeface="Bookman Old Style" panose="02050604050505020204" pitchFamily="18" charset="0"/>
                <a:ea typeface="Times New Roman"/>
              </a:rPr>
              <a:t>  </a:t>
            </a:r>
            <a:br>
              <a:rPr lang="ru-RU" sz="1800" dirty="0">
                <a:latin typeface="Bookman Old Style" panose="02050604050505020204" pitchFamily="18" charset="0"/>
                <a:ea typeface="Times New Roman"/>
              </a:rPr>
            </a:br>
            <a:r>
              <a:rPr lang="ru-RU" sz="1800" dirty="0">
                <a:latin typeface="Bookman Old Style" panose="02050604050505020204" pitchFamily="18" charset="0"/>
                <a:ea typeface="Times New Roman"/>
                <a:cs typeface="Times New Roman"/>
              </a:rPr>
              <a:t>- формирование представлений о важности трудовой деятельности в жизни людей;</a:t>
            </a:r>
            <a:r>
              <a:rPr lang="ru-RU" sz="1800" dirty="0">
                <a:latin typeface="Bookman Old Style" panose="02050604050505020204" pitchFamily="18" charset="0"/>
                <a:ea typeface="Calibri"/>
                <a:cs typeface="Times New Roman"/>
              </a:rPr>
              <a:t/>
            </a:r>
            <a:br>
              <a:rPr lang="ru-RU" sz="1800" dirty="0">
                <a:latin typeface="Bookman Old Style" panose="02050604050505020204" pitchFamily="18" charset="0"/>
                <a:ea typeface="Calibri"/>
                <a:cs typeface="Times New Roman"/>
              </a:rPr>
            </a:br>
            <a:r>
              <a:rPr lang="ru-RU" sz="1800" dirty="0">
                <a:latin typeface="Bookman Old Style" panose="02050604050505020204" pitchFamily="18" charset="0"/>
                <a:ea typeface="Times New Roman"/>
                <a:cs typeface="Times New Roman"/>
              </a:rPr>
              <a:t>- развитие познавательной активности, интереса к профессиям взрослых;</a:t>
            </a:r>
            <a:r>
              <a:rPr lang="ru-RU" sz="1800" dirty="0">
                <a:latin typeface="Bookman Old Style" panose="02050604050505020204" pitchFamily="18" charset="0"/>
                <a:ea typeface="Calibri"/>
                <a:cs typeface="Times New Roman"/>
              </a:rPr>
              <a:t/>
            </a:r>
            <a:br>
              <a:rPr lang="ru-RU" sz="1800" dirty="0">
                <a:latin typeface="Bookman Old Style" panose="02050604050505020204" pitchFamily="18" charset="0"/>
                <a:ea typeface="Calibri"/>
                <a:cs typeface="Times New Roman"/>
              </a:rPr>
            </a:br>
            <a:r>
              <a:rPr lang="ru-RU" sz="1800" dirty="0">
                <a:latin typeface="Bookman Old Style" panose="02050604050505020204" pitchFamily="18" charset="0"/>
                <a:ea typeface="Times New Roman"/>
                <a:cs typeface="Times New Roman"/>
              </a:rPr>
              <a:t>- формирование обобщенных представлений о структуре трудового процесса, понимание взаимосвязи между компонентами трудовой деятельности;</a:t>
            </a:r>
            <a:r>
              <a:rPr lang="ru-RU" sz="1800" dirty="0">
                <a:latin typeface="Bookman Old Style" panose="02050604050505020204" pitchFamily="18" charset="0"/>
                <a:ea typeface="Calibri"/>
                <a:cs typeface="Times New Roman"/>
              </a:rPr>
              <a:t/>
            </a:r>
            <a:br>
              <a:rPr lang="ru-RU" sz="1800" dirty="0">
                <a:latin typeface="Bookman Old Style" panose="02050604050505020204" pitchFamily="18" charset="0"/>
                <a:ea typeface="Calibri"/>
                <a:cs typeface="Times New Roman"/>
              </a:rPr>
            </a:br>
            <a:r>
              <a:rPr lang="ru-RU" sz="1800" dirty="0">
                <a:latin typeface="Bookman Old Style" panose="02050604050505020204" pitchFamily="18" charset="0"/>
                <a:ea typeface="Times New Roman"/>
                <a:cs typeface="Times New Roman"/>
              </a:rPr>
              <a:t>- формирование у детей желания научиться выполнять трудовые действия представителей разных профессий.</a:t>
            </a:r>
            <a:r>
              <a:rPr lang="ru-RU" sz="1800" dirty="0">
                <a:latin typeface="Bookman Old Style" panose="02050604050505020204" pitchFamily="18" charset="0"/>
                <a:ea typeface="Calibri"/>
                <a:cs typeface="Times New Roman"/>
              </a:rPr>
              <a:t/>
            </a:r>
            <a:br>
              <a:rPr lang="ru-RU" sz="1800" dirty="0">
                <a:latin typeface="Bookman Old Style" panose="02050604050505020204" pitchFamily="18" charset="0"/>
                <a:ea typeface="Calibri"/>
                <a:cs typeface="Times New Roman"/>
              </a:rPr>
            </a:br>
            <a:r>
              <a:rPr lang="ru-RU" sz="1800" dirty="0">
                <a:latin typeface="Bookman Old Style" panose="02050604050505020204" pitchFamily="18" charset="0"/>
                <a:ea typeface="Times New Roman"/>
                <a:cs typeface="Times New Roman"/>
              </a:rPr>
              <a:t>- развивать коммуникативные навыки;</a:t>
            </a:r>
            <a:r>
              <a:rPr lang="ru-RU" sz="1800" dirty="0">
                <a:latin typeface="Bookman Old Style" panose="02050604050505020204" pitchFamily="18" charset="0"/>
                <a:ea typeface="Calibri"/>
                <a:cs typeface="Times New Roman"/>
              </a:rPr>
              <a:t/>
            </a:r>
            <a:br>
              <a:rPr lang="ru-RU" sz="1800" dirty="0">
                <a:latin typeface="Bookman Old Style" panose="02050604050505020204" pitchFamily="18" charset="0"/>
                <a:ea typeface="Calibri"/>
                <a:cs typeface="Times New Roman"/>
              </a:rPr>
            </a:br>
            <a:r>
              <a:rPr lang="ru-RU" sz="1800" dirty="0">
                <a:latin typeface="Bookman Old Style" panose="02050604050505020204" pitchFamily="18" charset="0"/>
                <a:ea typeface="Times New Roman"/>
                <a:cs typeface="Times New Roman"/>
              </a:rPr>
              <a:t>- развивать связную речь, воображение, память;</a:t>
            </a:r>
            <a:r>
              <a:rPr lang="ru-RU" sz="1800" dirty="0">
                <a:latin typeface="Bookman Old Style" panose="02050604050505020204" pitchFamily="18" charset="0"/>
                <a:ea typeface="Calibri"/>
                <a:cs typeface="Times New Roman"/>
              </a:rPr>
              <a:t/>
            </a:r>
            <a:br>
              <a:rPr lang="ru-RU" sz="1800" dirty="0">
                <a:latin typeface="Bookman Old Style" panose="02050604050505020204" pitchFamily="18" charset="0"/>
                <a:ea typeface="Calibri"/>
                <a:cs typeface="Times New Roman"/>
              </a:rPr>
            </a:br>
            <a:r>
              <a:rPr lang="ru-RU" sz="1800" dirty="0">
                <a:latin typeface="Bookman Old Style" panose="02050604050505020204" pitchFamily="18" charset="0"/>
                <a:ea typeface="Times New Roman"/>
                <a:cs typeface="Times New Roman"/>
              </a:rPr>
              <a:t>- развивать образное и пространственное мышление, побуждать детей к творчеству и самостоятельности.</a:t>
            </a:r>
            <a:r>
              <a:rPr lang="ru-RU" sz="1800" dirty="0">
                <a:latin typeface="Bookman Old Style" panose="02050604050505020204" pitchFamily="18" charset="0"/>
                <a:ea typeface="Calibri"/>
                <a:cs typeface="Times New Roman"/>
              </a:rPr>
              <a:t/>
            </a:r>
            <a:br>
              <a:rPr lang="ru-RU" sz="1800" dirty="0">
                <a:latin typeface="Bookman Old Style" panose="02050604050505020204" pitchFamily="18" charset="0"/>
                <a:ea typeface="Calibri"/>
                <a:cs typeface="Times New Roman"/>
              </a:rPr>
            </a:br>
            <a:r>
              <a:rPr lang="ru-RU" sz="1800" dirty="0">
                <a:solidFill>
                  <a:srgbClr val="000000"/>
                </a:solidFill>
                <a:latin typeface="Bookman Old Style" panose="02050604050505020204" pitchFamily="18" charset="0"/>
                <a:ea typeface="Times New Roman"/>
              </a:rPr>
              <a:t>- Обогатить развивающую предметно-пространственную среду группы: плакаты, дидактические игры, наглядно-демонстрационный материал.</a:t>
            </a:r>
            <a:endParaRPr lang="ru-RU" sz="1800" dirty="0">
              <a:latin typeface="Bookman Old Style" panose="02050604050505020204" pitchFamily="18" charset="0"/>
            </a:endParaRPr>
          </a:p>
        </p:txBody>
      </p:sp>
    </p:spTree>
    <p:extLst>
      <p:ext uri="{BB962C8B-B14F-4D97-AF65-F5344CB8AC3E}">
        <p14:creationId xmlns:p14="http://schemas.microsoft.com/office/powerpoint/2010/main" val="724713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a:latin typeface="Bookman Old Style" panose="02050604050505020204" pitchFamily="18" charset="0"/>
                <a:ea typeface="Calibri"/>
              </a:rPr>
              <a:t>Сюжетно-ролевая игра «Строители»</a:t>
            </a:r>
            <a:endParaRPr lang="ru-RU" b="1" dirty="0">
              <a:latin typeface="Bookman Old Style" panose="02050604050505020204" pitchFamily="18" charset="0"/>
            </a:endParaRPr>
          </a:p>
        </p:txBody>
      </p:sp>
      <p:sp>
        <p:nvSpPr>
          <p:cNvPr id="2" name="Объект 1"/>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1026" name="Picture 2" descr="E:\Фото для Е.И\ВИШЕНКА СР ИГРА 28.01.2019\IMG_06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56793"/>
            <a:ext cx="3744416"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Фото для Е.И\ВИШЕНКА СР ИГРА 28.01.2019\IMG_06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348880"/>
            <a:ext cx="399644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7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b="1" dirty="0" smtClean="0">
                <a:latin typeface="Bookman Old Style" panose="02050604050505020204" pitchFamily="18" charset="0"/>
                <a:cs typeface="Times New Roman" panose="02020603050405020304" pitchFamily="18" charset="0"/>
              </a:rPr>
              <a:t>Сюжетно-ролевая игра «Больница»</a:t>
            </a:r>
            <a:endParaRPr lang="ru-RU" sz="2800" b="1" dirty="0">
              <a:latin typeface="Bookman Old Style" panose="02050604050505020204" pitchFamily="18" charset="0"/>
              <a:cs typeface="Times New Roman" panose="02020603050405020304" pitchFamily="18" charset="0"/>
            </a:endParaRPr>
          </a:p>
        </p:txBody>
      </p:sp>
      <p:sp>
        <p:nvSpPr>
          <p:cNvPr id="2" name="Объект 1"/>
          <p:cNvSpPr>
            <a:spLocks noGrp="1"/>
          </p:cNvSpPr>
          <p:nvPr>
            <p:ph idx="1"/>
          </p:nvPr>
        </p:nvSpPr>
        <p:spPr/>
        <p:txBody>
          <a:bodyPr/>
          <a:lstStyle/>
          <a:p>
            <a:endParaRPr lang="ru-RU" dirty="0"/>
          </a:p>
        </p:txBody>
      </p:sp>
      <p:pic>
        <p:nvPicPr>
          <p:cNvPr id="2050" name="Picture 2" descr="E:\Фото для Е.И\РАДУГА СР игра 28.01.2019\IMG_0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05744"/>
            <a:ext cx="8388424" cy="50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469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dirty="0" smtClean="0">
                <a:latin typeface="Bookman Old Style" panose="02050604050505020204" pitchFamily="18" charset="0"/>
                <a:cs typeface="Times New Roman" panose="02020603050405020304" pitchFamily="18" charset="0"/>
              </a:rPr>
              <a:t>ИГРАЕМ В ТЕАТР</a:t>
            </a:r>
            <a:endParaRPr lang="ru-RU" sz="2800" b="1" dirty="0">
              <a:latin typeface="Bookman Old Style" panose="02050604050505020204" pitchFamily="18" charset="0"/>
              <a:cs typeface="Times New Roman" panose="02020603050405020304" pitchFamily="18" charset="0"/>
            </a:endParaRPr>
          </a:p>
        </p:txBody>
      </p:sp>
      <p:sp>
        <p:nvSpPr>
          <p:cNvPr id="2" name="Объект 1"/>
          <p:cNvSpPr>
            <a:spLocks noGrp="1"/>
          </p:cNvSpPr>
          <p:nvPr>
            <p:ph idx="1"/>
          </p:nvPr>
        </p:nvSpPr>
        <p:spPr/>
        <p:txBody>
          <a:bodyPr/>
          <a:lstStyle/>
          <a:p>
            <a:endParaRPr lang="ru-RU" dirty="0"/>
          </a:p>
        </p:txBody>
      </p:sp>
      <p:pic>
        <p:nvPicPr>
          <p:cNvPr id="3074" name="Picture 2" descr="E:\Фото для Е.И\ТЕРЕМОК ТЕАТР 30.01.2019\ТЕРЕМОК ТЕАТР 30.01.2019 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60432" cy="471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97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Bookman Old Style" panose="02050604050505020204" pitchFamily="18" charset="0"/>
              </a:rPr>
              <a:t>АВТОСАЛОН</a:t>
            </a:r>
            <a:endParaRPr lang="ru-RU" b="1" dirty="0">
              <a:latin typeface="Bookman Old Style" panose="02050604050505020204" pitchFamily="18" charset="0"/>
            </a:endParaRPr>
          </a:p>
        </p:txBody>
      </p:sp>
      <p:sp>
        <p:nvSpPr>
          <p:cNvPr id="3" name="Объект 2"/>
          <p:cNvSpPr>
            <a:spLocks noGrp="1"/>
          </p:cNvSpPr>
          <p:nvPr>
            <p:ph idx="1"/>
          </p:nvPr>
        </p:nvSpPr>
        <p:spPr/>
        <p:txBody>
          <a:bodyPr/>
          <a:lstStyle/>
          <a:p>
            <a:endParaRPr lang="ru-RU" dirty="0"/>
          </a:p>
        </p:txBody>
      </p:sp>
      <p:pic>
        <p:nvPicPr>
          <p:cNvPr id="4098" name="Picture 2" descr="E:\Фото для Е.И\Автосервис СОЛНЫШКО\SAM_09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04528"/>
            <a:ext cx="4320479" cy="44447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Фото для Е.И\Автосервис СОЛНЫШКО\SAM_09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24473"/>
            <a:ext cx="428680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50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b="1" i="1" dirty="0" smtClean="0">
                <a:latin typeface="Bookman Old Style" panose="02050604050505020204" pitchFamily="18" charset="0"/>
                <a:cs typeface="Times New Roman" panose="02020603050405020304" pitchFamily="18" charset="0"/>
              </a:rPr>
              <a:t>Рассматривание иллюстраций с изображением видов профессий</a:t>
            </a:r>
            <a:endParaRPr lang="ru-RU" sz="2800" b="1" i="1" dirty="0">
              <a:latin typeface="Bookman Old Style" panose="02050604050505020204" pitchFamily="18" charset="0"/>
              <a:cs typeface="Times New Roman" panose="02020603050405020304" pitchFamily="18" charset="0"/>
            </a:endParaRPr>
          </a:p>
        </p:txBody>
      </p:sp>
      <p:pic>
        <p:nvPicPr>
          <p:cNvPr id="4" name="Объект 3" descr="https://www.maam.ru/upload/blogs/detsad-242509-1459598662.jpg"/>
          <p:cNvPicPr>
            <a:picLocks noGrp="1"/>
          </p:cNvPicPr>
          <p:nvPr>
            <p:ph idx="1"/>
          </p:nvPr>
        </p:nvPicPr>
        <p:blipFill rotWithShape="1">
          <a:blip r:embed="rId2">
            <a:extLst>
              <a:ext uri="{28A0092B-C50C-407E-A947-70E740481C1C}">
                <a14:useLocalDpi xmlns:a14="http://schemas.microsoft.com/office/drawing/2010/main" val="0"/>
              </a:ext>
            </a:extLst>
          </a:blip>
          <a:srcRect l="24854"/>
          <a:stretch/>
        </p:blipFill>
        <p:spPr bwMode="auto">
          <a:xfrm>
            <a:off x="1187624" y="1600200"/>
            <a:ext cx="6984776" cy="4525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5917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81</Words>
  <Application>Microsoft Office PowerPoint</Application>
  <PresentationFormat>Экран (4:3)</PresentationFormat>
  <Paragraphs>18</Paragraphs>
  <Slides>14</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Тема Office</vt:lpstr>
      <vt:lpstr>1_Тема Office</vt:lpstr>
      <vt:lpstr>МУНИЦИПАЛЬНОЕ БЮДЖЕТНОЕ ДОШКОЛЬНОЕ УЧРЕЖДЕНИЕ ЦЕНТР РАЗВИТИЯ РЕБЁНКА ДЕТСКИЙ САД №14 г.БАЛТИЙСК</vt:lpstr>
      <vt:lpstr>Актуальность проекта:  Дошкольное образование является первой ступенью общего образования, что закреплено в законе «Об образовании Российской Федерации».  Ознакомление с профессиями уже в дошкольном возрасте обеспечивает дальнейшее вхождение ребёнка в современный мир, приобщение  его к ценностям, удовлетворение и развитие познавательных интересов </vt:lpstr>
      <vt:lpstr>Цель проекта: расширять и систематизировать знания детей о мире профессий на примере профессий родителей; обобщить знания детей о профессиях их родителей в процессе совместной и самостоятельной деятельности; помочь накопить детям определенный социальный опыт. </vt:lpstr>
      <vt:lpstr> Задачи:      -  Расширить кругозор и познавательный интерес детей к   профессиям. - Формировать уважения к труду взрослых разных профессий, желание оказывать помощь. - Поощрять творческие проявления в сюжетно- ролевых играх о профессиях, и других видах деятельности. - Активизировать употребления в речи названий профессий и их особенностей.    - формирование представлений о важности трудовой деятельности в жизни людей; - развитие познавательной активности, интереса к профессиям взрослых; - формирование обобщенных представлений о структуре трудового процесса, понимание взаимосвязи между компонентами трудовой деятельности; - формирование у детей желания научиться выполнять трудовые действия представителей разных профессий. - развивать коммуникативные навыки; - развивать связную речь, воображение, память; - развивать образное и пространственное мышление, побуждать детей к творчеству и самостоятельности. - Обогатить развивающую предметно-пространственную среду группы: плакаты, дидактические игры, наглядно-демонстрационный материал.</vt:lpstr>
      <vt:lpstr>Сюжетно-ролевая игра «Строители»</vt:lpstr>
      <vt:lpstr>Сюжетно-ролевая игра «Больница»</vt:lpstr>
      <vt:lpstr>ИГРАЕМ В ТЕАТР</vt:lpstr>
      <vt:lpstr>АВТОСАЛОН</vt:lpstr>
      <vt:lpstr>Рассматривание иллюстраций с изображением видов профессий</vt:lpstr>
      <vt:lpstr>Рассказы детей о профессиях своих родителей.</vt:lpstr>
      <vt:lpstr>Рассказы детей о профессиях своих родителей.</vt:lpstr>
      <vt:lpstr>Встреча с интересным человеком . Знакомство с профессией</vt:lpstr>
      <vt:lpstr>Рисунки «профессии  моих родителей» (совместное творчество детей и родителей)</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СТРУКТУРНОЕ ПОДРАЗДЕЛЕНИЕ ГОСУДАРСТВЕННОГО БЮДЖЕТНОГО ОБЩЕОБРАЗОВАТЕЛЬНОГО УЧРЕЖДЕНИЯ САМАРСКОЙ ОБЛАСТИ СРЕДНЕЙ ОБЩЕОБРАЗОВАТЕЛЬНОЙ ШКОЛЫ №1 «ОБРАЗОВАТЕЛЬНЫЙ ЦЕНТР» ИМЕНИ ГЕРОЯ СОВЕТСКОГО СОЮЗА В.И. ФОКИНА С. БОЛЬШАЯ ГЛУШИЦА МУНИЦИПАЛЬНОГО РАЙОНА БОЛЬШЕГЛУШИЦКИЙ САМАРСКОЙ ОБЛАСТИ «ДЕТСКИЙ САД «КОЛОСОК», РЕАЛИЗУЮЩЕЕ ОБЩЕОБРАЗОВАТЕЛЬНЫЕ ПРОГРАММЫ ДОШКОЛЬНОГО ОБРАЗОВАНИЯ 446180, Самарская область, Большеглушицкий район, с. Большая Глушица, ул. Луговая, 34 e-mail: kolosok163@mail.ru , тел.: 8(84673)21757</dc:title>
  <dc:creator>1</dc:creator>
  <cp:lastModifiedBy>Пользователь Windows</cp:lastModifiedBy>
  <cp:revision>27</cp:revision>
  <dcterms:created xsi:type="dcterms:W3CDTF">2018-03-14T09:17:11Z</dcterms:created>
  <dcterms:modified xsi:type="dcterms:W3CDTF">2020-01-10T18:11:36Z</dcterms:modified>
</cp:coreProperties>
</file>