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8" r:id="rId3"/>
    <p:sldId id="262" r:id="rId4"/>
    <p:sldId id="260" r:id="rId5"/>
    <p:sldId id="261" r:id="rId6"/>
    <p:sldId id="273" r:id="rId7"/>
    <p:sldId id="264" r:id="rId8"/>
    <p:sldId id="265" r:id="rId9"/>
    <p:sldId id="276" r:id="rId10"/>
    <p:sldId id="268" r:id="rId11"/>
    <p:sldId id="270" r:id="rId12"/>
    <p:sldId id="269" r:id="rId13"/>
    <p:sldId id="279" r:id="rId14"/>
    <p:sldId id="282" r:id="rId15"/>
    <p:sldId id="281" r:id="rId16"/>
    <p:sldId id="286" r:id="rId17"/>
    <p:sldId id="290" r:id="rId18"/>
    <p:sldId id="272" r:id="rId19"/>
    <p:sldId id="274" r:id="rId20"/>
    <p:sldId id="271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C0000"/>
    <a:srgbClr val="753805"/>
    <a:srgbClr val="7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8" autoAdjust="0"/>
    <p:restoredTop sz="96433" autoAdjust="0"/>
  </p:normalViewPr>
  <p:slideViewPr>
    <p:cSldViewPr>
      <p:cViewPr varScale="1">
        <p:scale>
          <a:sx n="74" d="100"/>
          <a:sy n="74" d="100"/>
        </p:scale>
        <p:origin x="111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 noEditPoints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 noEditPoints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DCEA9-E7B7-4E05-BCD8-A336C8773E99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 noEditPoints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 noEditPoints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E6064-D1C3-4812-9790-C4B171EB67A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777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AA08BBA-96F1-48D3-8665-FC73A9AA33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1528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274E6064-D1C3-4812-9790-C4B171EB67A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0245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377426F9-C1EB-4AF1-99F1-797859F2996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18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BC1502A-AE5E-4754-B8AC-6EF6DB2E79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93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AC1A873-9324-4647-82F3-50E8A7B4697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9199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161BA77A-1EAB-4430-BA77-7FB0BE28E3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3201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4F92252D-AF98-4BD8-AD5D-AB67DD15BF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072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005A4E3-258F-48AE-9CF3-DF5ADB4C52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8833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D1017448-7715-435C-A315-5F52398162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1967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A9352BA-84DF-4481-8C3B-CBF800AF88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917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274E6064-D1C3-4812-9790-C4B171EB67A4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116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BCDCAC85-AB78-4910-8C4C-58A7F83B5C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2332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274E6064-D1C3-4812-9790-C4B171EB67A4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175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60C4B294-C0C2-4DC7-B206-DFCF84FA81D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749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CE17A52D-1E18-4227-8022-790AF90C50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60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274E6064-D1C3-4812-9790-C4B171EB67A4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92498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EE5A28AB-3196-45A3-A4DC-7D7F3CA20BE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11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8B9EF0CE-7E4F-4B7B-9B09-53EC58A817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54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2"/>
          <p:cNvSpPr>
            <a:spLocks noGrp="1" noEditPoint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0"/>
          </p:nvPr>
        </p:nvSpPr>
        <p:spPr/>
        <p:txBody>
          <a:bodyPr/>
          <a:lstStyle/>
          <a:p>
            <a:fld id="{274E6064-D1C3-4812-9790-C4B171EB67A4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689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3"/>
          <p:cNvSpPr>
            <a:spLocks noGrp="1" noRot="1" noChangeAspect="1" noEditPoints="1"/>
          </p:cNvSpPr>
          <p:nvPr>
            <p:ph type="sldImg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Заметки 4"/>
          <p:cNvSpPr>
            <a:spLocks noGrp="1" noEditPoints="1"/>
          </p:cNvSpPr>
          <p:nvPr>
            <p:ph type="body" idx="3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4" name="Номер слайда 6"/>
          <p:cNvSpPr>
            <a:spLocks noGrp="1" noEditPoints="1"/>
          </p:cNvSpPr>
          <p:nvPr>
            <p:ph type="sldNum" sz="quarter" idx="5"/>
          </p:nvPr>
        </p:nvSpPr>
        <p:spPr/>
        <p:txBody>
          <a:bodyPr/>
          <a:lstStyle/>
          <a:p>
            <a:fld id="{94894D9B-C6D8-4E29-9F60-B503B5C565D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36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 noEditPoint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 noEditPoints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 noEditPoints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 noEditPoints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 noEditPoints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 noEditPoints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 noEditPoints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 noEditPoints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 noEditPoints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dirty="0"/>
          </a:p>
        </p:txBody>
      </p:sp>
      <p:sp>
        <p:nvSpPr>
          <p:cNvPr id="4" name="Текст 3"/>
          <p:cNvSpPr>
            <a:spLocks noGrp="1" noEditPoints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 noEditPoints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 noEditPoints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t>12.02.2020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 noEditPoints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 noEditPoints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2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12" Type="http://schemas.openxmlformats.org/officeDocument/2006/relationships/image" Target="../media/image31.jpeg"/><Relationship Id="rId17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Relationship Id="rId1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ctrTitle"/>
          </p:nvPr>
        </p:nvSpPr>
        <p:spPr>
          <a:xfrm>
            <a:off x="1691680" y="1519707"/>
            <a:ext cx="6840760" cy="183728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dirty="0" smtClean="0"/>
              <a:t>Совместный проект.</a:t>
            </a:r>
            <a:br>
              <a:rPr lang="ru-RU" sz="2800" b="1" dirty="0" smtClean="0"/>
            </a:br>
            <a:r>
              <a:rPr lang="ru-RU" sz="2800" b="1" dirty="0" smtClean="0"/>
              <a:t>Тема проекта: «В гостях у сказки»</a:t>
            </a:r>
            <a:br>
              <a:rPr lang="ru-RU" sz="2800" b="1" dirty="0" smtClean="0"/>
            </a:br>
            <a:r>
              <a:rPr lang="ru-RU" sz="2800" b="1" dirty="0" smtClean="0"/>
              <a:t>театрализованная деятельность в группе кратковременного пребывания для детей со сложной структурой дефекта </a:t>
            </a:r>
            <a:endParaRPr lang="ru-RU" sz="2800" b="1" dirty="0"/>
          </a:p>
        </p:txBody>
      </p:sp>
      <p:pic>
        <p:nvPicPr>
          <p:cNvPr id="6" name="Picture 2" descr="C:\Users\Елена\Pictures\Мои рисунки\01_декор\6071\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848" y="548680"/>
            <a:ext cx="3168352" cy="641691"/>
          </a:xfrm>
          <a:prstGeom prst="rect">
            <a:avLst/>
          </a:prstGeom>
          <a:noFill/>
        </p:spPr>
      </p:pic>
      <p:pic>
        <p:nvPicPr>
          <p:cNvPr id="7" name="Picture 2" descr="C:\Users\Елена\Pictures\Мои рисунки\01_декор\6071\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V="1">
            <a:off x="3203848" y="5769370"/>
            <a:ext cx="3168352" cy="64169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-828600" y="5519850"/>
            <a:ext cx="907300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dirty="0"/>
              <a:t>МБДОУ  д\с №88 «</a:t>
            </a:r>
            <a:r>
              <a:rPr lang="ru-RU" dirty="0" smtClean="0"/>
              <a:t>Радуга»</a:t>
            </a:r>
            <a:endParaRPr lang="ru-RU" dirty="0"/>
          </a:p>
          <a:p>
            <a:pPr algn="r">
              <a:lnSpc>
                <a:spcPct val="90000"/>
              </a:lnSpc>
            </a:pPr>
            <a:endParaRPr lang="ru-RU" dirty="0" smtClean="0"/>
          </a:p>
          <a:p>
            <a:pPr algn="ctr">
              <a:lnSpc>
                <a:spcPct val="90000"/>
              </a:lnSpc>
            </a:pPr>
            <a:endParaRPr lang="ru-RU" dirty="0"/>
          </a:p>
          <a:p>
            <a:pPr algn="ctr">
              <a:lnSpc>
                <a:spcPct val="90000"/>
              </a:lnSpc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35696" y="404664"/>
            <a:ext cx="604867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Подготовительный этап</a:t>
            </a:r>
          </a:p>
          <a:p>
            <a:r>
              <a:rPr lang="ru-RU" dirty="0"/>
              <a:t>1. Опрос родителей </a:t>
            </a:r>
            <a:r>
              <a:rPr lang="en-US" dirty="0"/>
              <a:t>«</a:t>
            </a:r>
            <a:r>
              <a:rPr lang="ru-RU" dirty="0"/>
              <a:t>Любите ли Вы театр</a:t>
            </a:r>
            <a:r>
              <a:rPr lang="ru-RU" dirty="0" smtClean="0"/>
              <a:t>?</a:t>
            </a:r>
            <a:r>
              <a:rPr lang="en-US" dirty="0" smtClean="0"/>
              <a:t>»</a:t>
            </a:r>
            <a:r>
              <a:rPr lang="ru-RU" dirty="0" smtClean="0"/>
              <a:t>;</a:t>
            </a:r>
            <a:endParaRPr lang="en-US" dirty="0"/>
          </a:p>
          <a:p>
            <a:r>
              <a:rPr lang="en-US" dirty="0"/>
              <a:t>2. </a:t>
            </a:r>
            <a:r>
              <a:rPr lang="ru-RU" dirty="0"/>
              <a:t>Наглядная информация для родителей:</a:t>
            </a:r>
          </a:p>
          <a:p>
            <a:r>
              <a:rPr lang="en-US" dirty="0"/>
              <a:t>«</a:t>
            </a:r>
            <a:r>
              <a:rPr lang="ru-RU" dirty="0"/>
              <a:t>Театрализованная деятельность в детском саду</a:t>
            </a:r>
            <a:r>
              <a:rPr lang="en-US" dirty="0" smtClean="0"/>
              <a:t>»</a:t>
            </a:r>
            <a:r>
              <a:rPr lang="ru-RU" dirty="0"/>
              <a:t>;</a:t>
            </a:r>
            <a:r>
              <a:rPr lang="en-US" dirty="0" smtClean="0"/>
              <a:t> </a:t>
            </a:r>
            <a:endParaRPr lang="ru-RU" dirty="0"/>
          </a:p>
          <a:p>
            <a:r>
              <a:rPr lang="en-US" dirty="0" smtClean="0"/>
              <a:t>3</a:t>
            </a:r>
            <a:r>
              <a:rPr lang="en-US" dirty="0"/>
              <a:t>. </a:t>
            </a:r>
            <a:r>
              <a:rPr lang="ru-RU" dirty="0"/>
              <a:t>Определение целей и задач.</a:t>
            </a:r>
          </a:p>
          <a:p>
            <a:r>
              <a:rPr lang="ru-RU" dirty="0"/>
              <a:t>4. Разработка проекта в группе: </a:t>
            </a:r>
            <a:r>
              <a:rPr lang="en-US" dirty="0"/>
              <a:t>«</a:t>
            </a:r>
            <a:r>
              <a:rPr lang="ru-RU" dirty="0"/>
              <a:t>В гостях у сказки</a:t>
            </a:r>
            <a:r>
              <a:rPr lang="en-US" dirty="0" smtClean="0"/>
              <a:t>»</a:t>
            </a:r>
            <a:r>
              <a:rPr lang="ru-RU" dirty="0" smtClean="0"/>
              <a:t>;</a:t>
            </a:r>
            <a:endParaRPr lang="en-US" dirty="0"/>
          </a:p>
          <a:p>
            <a:r>
              <a:rPr lang="en-US" dirty="0"/>
              <a:t>5. </a:t>
            </a:r>
            <a:r>
              <a:rPr lang="ru-RU" dirty="0"/>
              <a:t>Индивидуальные беседы, консультации с родителями по выявлению их заинтересованности в пополнении театрального уголка, их способностей в той или иной области рукоделия и возможностей.</a:t>
            </a:r>
          </a:p>
          <a:p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39952" y="3501008"/>
            <a:ext cx="3744416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33230" y="404664"/>
            <a:ext cx="7704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400" dirty="0" smtClean="0"/>
          </a:p>
          <a:p>
            <a:pPr algn="ctr"/>
            <a:endParaRPr lang="ru-RU" sz="1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584" y="851096"/>
            <a:ext cx="748883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                         </a:t>
            </a:r>
            <a:r>
              <a:rPr lang="ru-RU" sz="2400" dirty="0" smtClean="0"/>
              <a:t>Основной </a:t>
            </a:r>
            <a:r>
              <a:rPr lang="ru-RU" sz="2400" dirty="0"/>
              <a:t>этап</a:t>
            </a:r>
          </a:p>
          <a:p>
            <a:r>
              <a:rPr lang="ru-RU" dirty="0"/>
              <a:t>1) Распределение заданий между родителями (сшить костюмы, связать маски, пополнить уголок различными театрами: настольный, пальчиковый, кукольный) .</a:t>
            </a:r>
          </a:p>
          <a:p>
            <a:endParaRPr lang="en-US" dirty="0"/>
          </a:p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87624" y="2420887"/>
            <a:ext cx="2736304" cy="36484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004048" y="2346744"/>
            <a:ext cx="2847517" cy="3796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 noEditPoints="1"/>
          </p:cNvSpPr>
          <p:nvPr>
            <p:ph idx="1"/>
          </p:nvPr>
        </p:nvSpPr>
        <p:spPr>
          <a:xfrm>
            <a:off x="701334" y="404664"/>
            <a:ext cx="8032302" cy="6120680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ru-RU" sz="10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75556" y="931365"/>
            <a:ext cx="7992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- </a:t>
            </a:r>
            <a:r>
              <a:rPr lang="ru-RU" dirty="0"/>
              <a:t>Рассказывание сказки </a:t>
            </a:r>
            <a:r>
              <a:rPr lang="en-US" dirty="0"/>
              <a:t>«</a:t>
            </a:r>
            <a:r>
              <a:rPr lang="ru-RU" dirty="0"/>
              <a:t>Теремок</a:t>
            </a:r>
            <a:r>
              <a:rPr lang="en-US" dirty="0"/>
              <a:t>» </a:t>
            </a:r>
            <a:r>
              <a:rPr lang="ru-RU" dirty="0"/>
              <a:t>с показом пальчикового театра;</a:t>
            </a:r>
          </a:p>
          <a:p>
            <a:r>
              <a:rPr lang="ru-RU" dirty="0" smtClean="0"/>
              <a:t>коллективная </a:t>
            </a:r>
            <a:r>
              <a:rPr lang="ru-RU" dirty="0"/>
              <a:t>аппликация </a:t>
            </a:r>
            <a:r>
              <a:rPr lang="en-US" dirty="0"/>
              <a:t>«</a:t>
            </a:r>
            <a:r>
              <a:rPr lang="ru-RU" dirty="0"/>
              <a:t>Теремок</a:t>
            </a:r>
            <a:r>
              <a:rPr lang="en-US" dirty="0" smtClean="0"/>
              <a:t>»;</a:t>
            </a:r>
            <a:endParaRPr lang="ru-RU" dirty="0" smtClean="0"/>
          </a:p>
          <a:p>
            <a:r>
              <a:rPr lang="en-US" dirty="0"/>
              <a:t>- </a:t>
            </a:r>
            <a:r>
              <a:rPr lang="ru-RU" dirty="0"/>
              <a:t>конструирование домиков для животных теремка;</a:t>
            </a:r>
          </a:p>
          <a:p>
            <a:r>
              <a:rPr lang="ru-RU" dirty="0"/>
              <a:t>- имитационные движения героев сказки и их голосов;</a:t>
            </a:r>
          </a:p>
          <a:p>
            <a:r>
              <a:rPr lang="ru-RU" dirty="0"/>
              <a:t>- дидактические игры: </a:t>
            </a:r>
            <a:r>
              <a:rPr lang="en-US" dirty="0"/>
              <a:t>«</a:t>
            </a:r>
            <a:r>
              <a:rPr lang="ru-RU" dirty="0"/>
              <a:t>Угадай, о ком говорю</a:t>
            </a:r>
            <a:r>
              <a:rPr lang="en-US" dirty="0"/>
              <a:t>», «</a:t>
            </a:r>
            <a:r>
              <a:rPr lang="ru-RU" dirty="0"/>
              <a:t>Кто-кто в теремочке живет? </a:t>
            </a:r>
            <a:r>
              <a:rPr lang="en-US" dirty="0"/>
              <a:t>»;</a:t>
            </a:r>
          </a:p>
          <a:p>
            <a:r>
              <a:rPr lang="en-US" dirty="0"/>
              <a:t>- </a:t>
            </a:r>
            <a:r>
              <a:rPr lang="ru-RU" dirty="0"/>
              <a:t>подвижные игры: </a:t>
            </a:r>
            <a:r>
              <a:rPr lang="en-US" dirty="0"/>
              <a:t>«</a:t>
            </a:r>
            <a:r>
              <a:rPr lang="ru-RU" dirty="0"/>
              <a:t>Зайка серенький сидит</a:t>
            </a:r>
            <a:r>
              <a:rPr lang="en-US" dirty="0"/>
              <a:t>», «</a:t>
            </a:r>
            <a:r>
              <a:rPr lang="ru-RU" dirty="0"/>
              <a:t>У медведя во бору</a:t>
            </a:r>
            <a:r>
              <a:rPr lang="en-US" dirty="0"/>
              <a:t>».</a:t>
            </a:r>
          </a:p>
          <a:p>
            <a:r>
              <a:rPr lang="en-US" dirty="0"/>
              <a:t>- </a:t>
            </a:r>
            <a:r>
              <a:rPr lang="ru-RU" dirty="0"/>
              <a:t>использование раскрасок к сказке </a:t>
            </a:r>
            <a:r>
              <a:rPr lang="en-US" dirty="0"/>
              <a:t>«</a:t>
            </a:r>
            <a:r>
              <a:rPr lang="ru-RU" dirty="0"/>
              <a:t>Теремок</a:t>
            </a:r>
            <a:r>
              <a:rPr lang="en-US" dirty="0"/>
              <a:t>».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260648"/>
            <a:ext cx="552943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2) Знакомимся со сказками:</a:t>
            </a:r>
          </a:p>
          <a:p>
            <a:pPr algn="ctr"/>
            <a:r>
              <a:rPr lang="ru-RU" sz="2800" dirty="0"/>
              <a:t>Сказка </a:t>
            </a:r>
            <a:r>
              <a:rPr lang="en-US" sz="2800" dirty="0"/>
              <a:t>«</a:t>
            </a:r>
            <a:r>
              <a:rPr lang="ru-RU" sz="2800" dirty="0"/>
              <a:t>Теремок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11760" y="3284984"/>
            <a:ext cx="3816424" cy="28623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 flipH="1">
            <a:off x="-3348880" y="836712"/>
            <a:ext cx="504056" cy="1440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39824" y="163024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-дидактическая </a:t>
            </a:r>
            <a:r>
              <a:rPr lang="ru-RU" dirty="0"/>
              <a:t>игра </a:t>
            </a:r>
            <a:r>
              <a:rPr lang="en-US" dirty="0"/>
              <a:t>«</a:t>
            </a:r>
            <a:r>
              <a:rPr lang="ru-RU" dirty="0"/>
              <a:t>Мои любимые сказки</a:t>
            </a:r>
            <a:r>
              <a:rPr lang="en-US" dirty="0"/>
              <a:t>»;</a:t>
            </a:r>
          </a:p>
          <a:p>
            <a:r>
              <a:rPr lang="en-US" dirty="0"/>
              <a:t>- </a:t>
            </a:r>
            <a:r>
              <a:rPr lang="ru-RU" dirty="0" err="1"/>
              <a:t>ряжение</a:t>
            </a:r>
            <a:r>
              <a:rPr lang="ru-RU" dirty="0"/>
              <a:t> в костюмы;</a:t>
            </a:r>
          </a:p>
          <a:p>
            <a:r>
              <a:rPr lang="ru-RU" dirty="0"/>
              <a:t>- драматизация сказки </a:t>
            </a:r>
            <a:r>
              <a:rPr lang="en-US" dirty="0" smtClean="0"/>
              <a:t>«</a:t>
            </a:r>
            <a:r>
              <a:rPr lang="ru-RU" dirty="0"/>
              <a:t>Три поросенка</a:t>
            </a:r>
            <a:r>
              <a:rPr lang="en-US" dirty="0" smtClean="0"/>
              <a:t>»;</a:t>
            </a:r>
            <a:endParaRPr lang="en-US" dirty="0"/>
          </a:p>
          <a:p>
            <a:r>
              <a:rPr lang="ru-RU" dirty="0" smtClean="0"/>
              <a:t>-использование раскрасок к сказке </a:t>
            </a:r>
            <a:r>
              <a:rPr lang="ru-RU" dirty="0"/>
              <a:t>«Три поросенка»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404664"/>
            <a:ext cx="612068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Сказка </a:t>
            </a:r>
            <a:r>
              <a:rPr lang="en-US" sz="2400" dirty="0" smtClean="0"/>
              <a:t>«</a:t>
            </a:r>
            <a:r>
              <a:rPr lang="ru-RU" sz="2400" dirty="0" smtClean="0"/>
              <a:t>Три поросенка</a:t>
            </a:r>
            <a:r>
              <a:rPr lang="en-US" sz="2400" dirty="0" smtClean="0"/>
              <a:t>»</a:t>
            </a:r>
            <a:endParaRPr lang="en-US" sz="2400" dirty="0"/>
          </a:p>
          <a:p>
            <a:r>
              <a:rPr lang="en-US" dirty="0"/>
              <a:t>- </a:t>
            </a:r>
            <a:r>
              <a:rPr lang="ru-RU" dirty="0"/>
              <a:t>Рассказывание сказки </a:t>
            </a:r>
            <a:r>
              <a:rPr lang="en-US" dirty="0"/>
              <a:t>«</a:t>
            </a:r>
            <a:r>
              <a:rPr lang="ru-RU" dirty="0"/>
              <a:t>Репка</a:t>
            </a:r>
            <a:r>
              <a:rPr lang="en-US" dirty="0"/>
              <a:t>» </a:t>
            </a:r>
            <a:r>
              <a:rPr lang="ru-RU" dirty="0"/>
              <a:t>с показом </a:t>
            </a:r>
            <a:r>
              <a:rPr lang="ru-RU" dirty="0" smtClean="0"/>
              <a:t>теневого театра;</a:t>
            </a:r>
            <a:endParaRPr lang="ru-RU" dirty="0"/>
          </a:p>
          <a:p>
            <a:r>
              <a:rPr lang="ru-RU" dirty="0"/>
              <a:t>- лепка </a:t>
            </a:r>
            <a:r>
              <a:rPr lang="en-US" dirty="0" smtClean="0"/>
              <a:t>«</a:t>
            </a:r>
            <a:r>
              <a:rPr lang="ru-RU" dirty="0"/>
              <a:t>Три поросенка</a:t>
            </a:r>
            <a:r>
              <a:rPr lang="en-US" dirty="0" smtClean="0"/>
              <a:t>»;</a:t>
            </a:r>
            <a:endParaRPr lang="en-US" dirty="0"/>
          </a:p>
          <a:p>
            <a:r>
              <a:rPr lang="en-US" dirty="0"/>
              <a:t>- </a:t>
            </a:r>
            <a:r>
              <a:rPr lang="ru-RU" dirty="0" smtClean="0"/>
              <a:t>имитационные </a:t>
            </a:r>
            <a:r>
              <a:rPr lang="ru-RU" dirty="0"/>
              <a:t>упражнения;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-252413" y="5115234"/>
            <a:ext cx="71438" cy="533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96036" y="3559085"/>
            <a:ext cx="3240360" cy="243027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19672" y="3140968"/>
            <a:ext cx="2893306" cy="21699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3" y="455915"/>
            <a:ext cx="687300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                        Сказка « Курочка Ряба»</a:t>
            </a:r>
          </a:p>
          <a:p>
            <a:r>
              <a:rPr lang="ru-RU" dirty="0" smtClean="0"/>
              <a:t>-Рассказывание русской народной сказки «Курочка Ряба» с показом настольного театра</a:t>
            </a:r>
          </a:p>
          <a:p>
            <a:r>
              <a:rPr lang="ru-RU" dirty="0" smtClean="0"/>
              <a:t>-разучивание танцевальных движений;</a:t>
            </a:r>
          </a:p>
          <a:p>
            <a:r>
              <a:rPr lang="ru-RU" dirty="0" smtClean="0"/>
              <a:t>-пение детских песенок «Петушок, петушок…»;</a:t>
            </a:r>
          </a:p>
          <a:p>
            <a:r>
              <a:rPr lang="ru-RU" dirty="0" smtClean="0"/>
              <a:t>-дидактические игры : «Мои любимые сказки»</a:t>
            </a:r>
          </a:p>
          <a:p>
            <a:r>
              <a:rPr lang="ru-RU" dirty="0" smtClean="0"/>
              <a:t>-подвижные игры «Курочка и цыплята»;</a:t>
            </a:r>
          </a:p>
          <a:p>
            <a:r>
              <a:rPr lang="ru-RU" dirty="0" smtClean="0"/>
              <a:t>- Использование раскрасок к сказке «Курочка Ряба».</a:t>
            </a:r>
          </a:p>
          <a:p>
            <a:r>
              <a:rPr lang="ru-RU" dirty="0" smtClean="0"/>
              <a:t> 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43808" y="2996952"/>
            <a:ext cx="257175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415983"/>
            <a:ext cx="712879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</a:rPr>
              <a:t>                        Сказка «Колобок»</a:t>
            </a:r>
          </a:p>
          <a:p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en-US" sz="2400" dirty="0" smtClean="0">
                <a:solidFill>
                  <a:prstClr val="black"/>
                </a:solidFill>
              </a:rPr>
              <a:t> </a:t>
            </a:r>
            <a:r>
              <a:rPr lang="en-US" dirty="0" smtClean="0">
                <a:solidFill>
                  <a:prstClr val="black"/>
                </a:solidFill>
              </a:rPr>
              <a:t>- </a:t>
            </a:r>
            <a:r>
              <a:rPr lang="ru-RU" dirty="0" smtClean="0">
                <a:solidFill>
                  <a:prstClr val="black"/>
                </a:solidFill>
              </a:rPr>
              <a:t>рассказывание русской народной сказки </a:t>
            </a:r>
            <a:r>
              <a:rPr lang="en-US" dirty="0" smtClean="0">
                <a:solidFill>
                  <a:prstClr val="black"/>
                </a:solidFill>
              </a:rPr>
              <a:t>«</a:t>
            </a:r>
            <a:r>
              <a:rPr lang="ru-RU" dirty="0" smtClean="0">
                <a:solidFill>
                  <a:prstClr val="black"/>
                </a:solidFill>
              </a:rPr>
              <a:t>Колобок</a:t>
            </a:r>
            <a:r>
              <a:rPr lang="en-US" dirty="0" smtClean="0">
                <a:solidFill>
                  <a:prstClr val="black"/>
                </a:solidFill>
              </a:rPr>
              <a:t>» </a:t>
            </a:r>
            <a:r>
              <a:rPr lang="ru-RU" dirty="0" smtClean="0">
                <a:solidFill>
                  <a:prstClr val="black"/>
                </a:solidFill>
              </a:rPr>
              <a:t>с показом настольного театра;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</a:rPr>
              <a:t>лепка, рисование </a:t>
            </a:r>
            <a:r>
              <a:rPr lang="en-US" dirty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Колобок</a:t>
            </a:r>
            <a:r>
              <a:rPr lang="en-US" dirty="0">
                <a:solidFill>
                  <a:prstClr val="black"/>
                </a:solidFill>
              </a:rPr>
              <a:t>»;</a:t>
            </a:r>
          </a:p>
          <a:p>
            <a:r>
              <a:rPr lang="ru-RU" dirty="0" smtClean="0">
                <a:solidFill>
                  <a:prstClr val="black"/>
                </a:solidFill>
              </a:rPr>
              <a:t>- </a:t>
            </a:r>
            <a:r>
              <a:rPr lang="ru-RU" dirty="0">
                <a:solidFill>
                  <a:prstClr val="black"/>
                </a:solidFill>
              </a:rPr>
              <a:t>рассказывание сказки детьми с имитацией действий;</a:t>
            </a:r>
          </a:p>
          <a:p>
            <a:pPr marL="285750" indent="-285750">
              <a:buFontTx/>
              <a:buChar char="-"/>
            </a:pPr>
            <a:r>
              <a:rPr lang="ru-RU" dirty="0" smtClean="0">
                <a:solidFill>
                  <a:prstClr val="black"/>
                </a:solidFill>
              </a:rPr>
              <a:t>упражнение </a:t>
            </a:r>
            <a:r>
              <a:rPr lang="en-US" dirty="0">
                <a:solidFill>
                  <a:prstClr val="black"/>
                </a:solidFill>
              </a:rPr>
              <a:t>«</a:t>
            </a:r>
            <a:r>
              <a:rPr lang="ru-RU" dirty="0">
                <a:solidFill>
                  <a:prstClr val="black"/>
                </a:solidFill>
              </a:rPr>
              <a:t>Изобрази героя</a:t>
            </a:r>
            <a:r>
              <a:rPr lang="en-US" dirty="0" smtClean="0">
                <a:solidFill>
                  <a:prstClr val="black"/>
                </a:solidFill>
              </a:rPr>
              <a:t>»;</a:t>
            </a:r>
            <a:endParaRPr lang="ru-RU" dirty="0" smtClean="0">
              <a:solidFill>
                <a:prstClr val="black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11484768" y="1772816"/>
            <a:ext cx="2134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403648" y="2276872"/>
            <a:ext cx="5454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-дидактические </a:t>
            </a:r>
            <a:r>
              <a:rPr lang="ru-RU" dirty="0"/>
              <a:t>игра: лото </a:t>
            </a:r>
            <a:r>
              <a:rPr lang="en-US" dirty="0"/>
              <a:t>«</a:t>
            </a:r>
            <a:r>
              <a:rPr lang="ru-RU" dirty="0"/>
              <a:t>Сказки</a:t>
            </a:r>
            <a:r>
              <a:rPr lang="en-US" dirty="0"/>
              <a:t>».</a:t>
            </a:r>
          </a:p>
          <a:p>
            <a:r>
              <a:rPr lang="en-US" dirty="0"/>
              <a:t>- </a:t>
            </a:r>
            <a:r>
              <a:rPr lang="ru-RU" dirty="0"/>
              <a:t>подвижные игра: </a:t>
            </a:r>
            <a:r>
              <a:rPr lang="en-US" dirty="0"/>
              <a:t>«</a:t>
            </a:r>
            <a:r>
              <a:rPr lang="ru-RU" dirty="0" err="1"/>
              <a:t>Лиска</a:t>
            </a:r>
            <a:r>
              <a:rPr lang="ru-RU" dirty="0"/>
              <a:t> – лиса</a:t>
            </a:r>
            <a:r>
              <a:rPr lang="en-US" dirty="0"/>
              <a:t>».</a:t>
            </a:r>
          </a:p>
          <a:p>
            <a:r>
              <a:rPr lang="en-US" dirty="0"/>
              <a:t>- </a:t>
            </a:r>
            <a:r>
              <a:rPr lang="ru-RU" dirty="0"/>
              <a:t>использование раскрасок к сказке </a:t>
            </a:r>
            <a:r>
              <a:rPr lang="en-US" dirty="0"/>
              <a:t>«</a:t>
            </a:r>
            <a:r>
              <a:rPr lang="ru-RU" dirty="0"/>
              <a:t>Колобок</a:t>
            </a:r>
            <a:r>
              <a:rPr lang="en-US" dirty="0"/>
              <a:t>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812822" y="3229823"/>
            <a:ext cx="2310444" cy="3080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404663"/>
            <a:ext cx="626469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Заключительный </a:t>
            </a:r>
            <a:r>
              <a:rPr lang="ru-RU" sz="2400" dirty="0"/>
              <a:t>этап</a:t>
            </a:r>
          </a:p>
          <a:p>
            <a:r>
              <a:rPr lang="ru-RU" dirty="0"/>
              <a:t>1. Смотр-конкурс работ родителей.</a:t>
            </a:r>
          </a:p>
          <a:p>
            <a:r>
              <a:rPr lang="ru-RU" dirty="0"/>
              <a:t>2. Театрализованное развлечение совместно с родителями </a:t>
            </a:r>
            <a:r>
              <a:rPr lang="en-US" dirty="0"/>
              <a:t>«</a:t>
            </a:r>
            <a:r>
              <a:rPr lang="ru-RU" dirty="0"/>
              <a:t>Играем в сказку</a:t>
            </a:r>
            <a:r>
              <a:rPr lang="en-US" dirty="0"/>
              <a:t>»: </a:t>
            </a:r>
            <a:r>
              <a:rPr lang="ru-RU" dirty="0"/>
              <a:t>показ родителями сказки </a:t>
            </a:r>
            <a:r>
              <a:rPr lang="en-US" dirty="0"/>
              <a:t>«</a:t>
            </a:r>
            <a:r>
              <a:rPr lang="ru-RU" dirty="0"/>
              <a:t>Теремок</a:t>
            </a:r>
            <a:r>
              <a:rPr lang="en-US" dirty="0" smtClean="0"/>
              <a:t>».</a:t>
            </a:r>
            <a:r>
              <a:rPr lang="ru-RU" dirty="0" smtClean="0"/>
              <a:t>     </a:t>
            </a:r>
          </a:p>
          <a:p>
            <a:r>
              <a:rPr lang="ru-RU" sz="2400" dirty="0"/>
              <a:t> </a:t>
            </a:r>
            <a:r>
              <a:rPr lang="ru-RU" sz="2400" dirty="0" smtClean="0"/>
              <a:t>                      Калейдоскоп проекта.</a:t>
            </a:r>
          </a:p>
          <a:p>
            <a:r>
              <a:rPr lang="ru-RU" dirty="0" smtClean="0"/>
              <a:t>Конкурс «Путешествие по сказкам»</a:t>
            </a:r>
            <a:endParaRPr lang="ru-RU" sz="2400" dirty="0" smtClean="0"/>
          </a:p>
          <a:p>
            <a:r>
              <a:rPr lang="ru-RU" dirty="0"/>
              <a:t> </a:t>
            </a:r>
            <a:r>
              <a:rPr lang="ru-RU" dirty="0" smtClean="0"/>
              <a:t>  </a:t>
            </a:r>
            <a:endParaRPr lang="en-US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58741" y="2420888"/>
            <a:ext cx="2345680" cy="1597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579466" y="2420888"/>
            <a:ext cx="2389949" cy="1602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69415" y="2425828"/>
            <a:ext cx="2489697" cy="15972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88404" y="4023070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Победители конкурса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01328" y="4648200"/>
            <a:ext cx="2201664" cy="1651248"/>
          </a:xfrm>
          <a:prstGeom prst="rect">
            <a:avLst/>
          </a:prstGeom>
        </p:spPr>
      </p:pic>
      <p:pic>
        <p:nvPicPr>
          <p:cNvPr id="3074" name="Picture 2" descr="G:\ФОТО\P101005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9986" y="4664876"/>
            <a:ext cx="2179429" cy="1634572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34396" y="4630911"/>
            <a:ext cx="2224716" cy="16685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 noEditPoints="1"/>
          </p:cNvSpPr>
          <p:nvPr>
            <p:ph idx="1"/>
          </p:nvPr>
        </p:nvSpPr>
        <p:spPr>
          <a:xfrm>
            <a:off x="10548664" y="1412776"/>
            <a:ext cx="7139136" cy="52174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1400" dirty="0"/>
          </a:p>
          <a:p>
            <a:pPr marL="0" indent="0">
              <a:buNone/>
            </a:pP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27584" y="604320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\\\\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43934" y="198507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330820" y="1120882"/>
            <a:ext cx="60664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Для чего нужны нам сказки?</a:t>
            </a:r>
            <a:br>
              <a:rPr lang="ru-RU" dirty="0"/>
            </a:br>
            <a:r>
              <a:rPr lang="ru-RU" dirty="0"/>
              <a:t>Что в них ищет человек?</a:t>
            </a:r>
            <a:br>
              <a:rPr lang="ru-RU" dirty="0"/>
            </a:br>
            <a:r>
              <a:rPr lang="ru-RU" dirty="0"/>
              <a:t>Может быть, добро и ласку.</a:t>
            </a:r>
            <a:br>
              <a:rPr lang="ru-RU" dirty="0"/>
            </a:br>
            <a:r>
              <a:rPr lang="ru-RU" dirty="0"/>
              <a:t>Может быть, вчерашний снег.</a:t>
            </a:r>
            <a:br>
              <a:rPr lang="ru-RU" dirty="0"/>
            </a:br>
            <a:r>
              <a:rPr lang="ru-RU" dirty="0"/>
              <a:t>В сказке радость побеждает,</a:t>
            </a:r>
            <a:br>
              <a:rPr lang="ru-RU" dirty="0"/>
            </a:br>
            <a:r>
              <a:rPr lang="ru-RU" dirty="0"/>
              <a:t>Сказка учит нас любить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91680" y="327321"/>
            <a:ext cx="66571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Театрализованное развлечение совместно с родителями </a:t>
            </a:r>
            <a:r>
              <a:rPr lang="en-US" sz="2400" dirty="0"/>
              <a:t>«</a:t>
            </a:r>
            <a:r>
              <a:rPr lang="ru-RU" sz="2400" dirty="0"/>
              <a:t>Играем в сказку</a:t>
            </a:r>
            <a:r>
              <a:rPr lang="en-US" sz="2400" dirty="0" smtClean="0"/>
              <a:t>»</a:t>
            </a:r>
            <a:endParaRPr lang="ru-RU" sz="2400" dirty="0"/>
          </a:p>
        </p:txBody>
      </p:sp>
      <p:pic>
        <p:nvPicPr>
          <p:cNvPr id="2050" name="Picture 2" descr="https://pp.userapi.com/c840727/v840727485/4046e/8KPn0K9KBdQ.jpg"/>
          <p:cNvPicPr>
            <a:picLocks noChangeAspect="1" noChangeArrowheads="1"/>
          </p:cNvPicPr>
          <p:nvPr/>
        </p:nvPicPr>
        <p:blipFill>
          <a:blip r:embed="rId3"/>
          <a:srcRect l="9023" r="20718" b="15788"/>
          <a:stretch/>
        </p:blipFill>
        <p:spPr bwMode="auto">
          <a:xfrm>
            <a:off x="1637755" y="3082662"/>
            <a:ext cx="3091503" cy="2084356"/>
          </a:xfrm>
          <a:prstGeom prst="rect">
            <a:avLst/>
          </a:prstGeom>
          <a:noFill/>
        </p:spPr>
      </p:pic>
      <p:pic>
        <p:nvPicPr>
          <p:cNvPr id="2052" name="Picture 4" descr="https://pp.userapi.com/c834103/v834103485/792ec/loLmDiZ5p3M.jpg"/>
          <p:cNvPicPr>
            <a:picLocks noChangeAspect="1" noChangeArrowheads="1"/>
          </p:cNvPicPr>
          <p:nvPr/>
        </p:nvPicPr>
        <p:blipFill>
          <a:blip r:embed="rId4"/>
          <a:srcRect l="18112" t="531" r="19676" b="20201"/>
          <a:stretch/>
        </p:blipFill>
        <p:spPr bwMode="auto">
          <a:xfrm>
            <a:off x="5151829" y="3755209"/>
            <a:ext cx="3205420" cy="2297384"/>
          </a:xfrm>
          <a:prstGeom prst="rect">
            <a:avLst/>
          </a:prstGeom>
          <a:noFill/>
        </p:spPr>
      </p:pic>
      <p:pic>
        <p:nvPicPr>
          <p:cNvPr id="2053" name="Рисунок 2052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642610" y="1424305"/>
            <a:ext cx="2247900" cy="2203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 noEditPoints="1"/>
          </p:cNvSpPr>
          <p:nvPr>
            <p:ph idx="1"/>
          </p:nvPr>
        </p:nvSpPr>
        <p:spPr>
          <a:xfrm>
            <a:off x="683568" y="404664"/>
            <a:ext cx="7848872" cy="6120680"/>
          </a:xfrm>
        </p:spPr>
        <p:txBody>
          <a:bodyPr lIns="0" tIns="0" rIns="0" bIns="0">
            <a:noAutofit/>
          </a:bodyPr>
          <a:lstStyle/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ru-RU" sz="1800" dirty="0" smtClean="0"/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r>
              <a:rPr lang="ru-RU" sz="1800" dirty="0" smtClean="0"/>
              <a:t>.  </a:t>
            </a:r>
            <a:endParaRPr lang="ru-RU" sz="18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2267744" y="404664"/>
          <a:ext cx="8229600" cy="2293620"/>
        </p:xfrm>
        <a:graphic>
          <a:graphicData uri="http://schemas.openxmlformats.org/drawingml/2006/table">
            <a:tbl>
              <a:tblPr/>
              <a:tblGrid>
                <a:gridCol w="8229600"/>
              </a:tblGrid>
              <a:tr h="0">
                <a:tc>
                  <a:txBody>
                    <a:bodyPr/>
                    <a:lstStyle/>
                    <a:p>
                      <a:pPr mar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100000"/>
                        <a:buFontTx/>
                        <a:buNone/>
                      </a:pP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Сказка — чудная копилка,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накопишь, то возьмешь,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 без сказки в этой жизни - </a:t>
                      </a:r>
                      <a:b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Непременно пропадешь</a:t>
                      </a:r>
                    </a:p>
                    <a:p>
                      <a:endParaRPr lang="ru-RU" b="1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dirty="0">
                        <a:effectLst/>
                      </a:endParaRPr>
                    </a:p>
                  </a:txBody>
                  <a:tcPr marT="95250" marB="9525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3074" name="Picture 2" descr="https://pp.userapi.com/c840232/v840232485/60c17/vzU-LnmkFVc.jpg"/>
          <p:cNvPicPr>
            <a:picLocks noChangeAspect="1" noChangeArrowheads="1"/>
          </p:cNvPicPr>
          <p:nvPr/>
        </p:nvPicPr>
        <p:blipFill>
          <a:blip r:embed="rId4"/>
          <a:srcRect l="21204" r="21545" b="20839"/>
          <a:stretch/>
        </p:blipFill>
        <p:spPr bwMode="auto">
          <a:xfrm>
            <a:off x="1308780" y="2786638"/>
            <a:ext cx="2880319" cy="2240248"/>
          </a:xfrm>
          <a:prstGeom prst="rect">
            <a:avLst/>
          </a:prstGeom>
          <a:noFill/>
        </p:spPr>
      </p:pic>
      <p:pic>
        <p:nvPicPr>
          <p:cNvPr id="3076" name="Picture 4" descr="https://pp.userapi.com/c840726/v840726485/3e919/QTM5YhDDJuA.jpg"/>
          <p:cNvPicPr>
            <a:picLocks noChangeAspect="1" noChangeArrowheads="1"/>
          </p:cNvPicPr>
          <p:nvPr/>
        </p:nvPicPr>
        <p:blipFill>
          <a:blip r:embed="rId5"/>
          <a:srcRect l="9084" t="26" r="11058" b="-26"/>
          <a:stretch/>
        </p:blipFill>
        <p:spPr bwMode="auto">
          <a:xfrm>
            <a:off x="4895257" y="1627728"/>
            <a:ext cx="2971553" cy="2089220"/>
          </a:xfrm>
          <a:prstGeom prst="rect">
            <a:avLst/>
          </a:prstGeom>
          <a:noFill/>
        </p:spPr>
      </p:pic>
      <p:pic>
        <p:nvPicPr>
          <p:cNvPr id="3080" name="Рисунок 3079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5180330" y="4128135"/>
            <a:ext cx="2463800" cy="219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 мире много сказок</a:t>
            </a:r>
          </a:p>
          <a:p>
            <a:r>
              <a:rPr lang="ru-RU" dirty="0"/>
              <a:t>Грустных и смешных,</a:t>
            </a:r>
          </a:p>
          <a:p>
            <a:r>
              <a:rPr lang="ru-RU" dirty="0"/>
              <a:t>И прожить на свете</a:t>
            </a:r>
          </a:p>
          <a:p>
            <a:r>
              <a:rPr lang="ru-RU" dirty="0"/>
              <a:t>Нам нельзя без них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rcRect b="18785"/>
          <a:stretch/>
        </p:blipFill>
        <p:spPr>
          <a:xfrm>
            <a:off x="1691680" y="1412776"/>
            <a:ext cx="6777852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5"/>
          <p:cNvSpPr>
            <a:spLocks noGrp="1" noEditPoints="1"/>
          </p:cNvSpPr>
          <p:nvPr>
            <p:ph idx="1"/>
          </p:nvPr>
        </p:nvSpPr>
        <p:spPr>
          <a:xfrm>
            <a:off x="-7885384" y="692696"/>
            <a:ext cx="6624736" cy="57606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874912" y="705640"/>
            <a:ext cx="6003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Игра </a:t>
            </a:r>
            <a:r>
              <a:rPr lang="ru-RU" dirty="0"/>
              <a:t>ребенка отличается верой в подлинность и правду вымысла. Стоит ребенку только сказать себе </a:t>
            </a:r>
            <a:r>
              <a:rPr lang="en-US" dirty="0"/>
              <a:t>«…</a:t>
            </a:r>
            <a:r>
              <a:rPr lang="ru-RU" dirty="0"/>
              <a:t>как будто бы, и вымысел уже живет в </a:t>
            </a:r>
            <a:r>
              <a:rPr lang="ru-RU" dirty="0" smtClean="0"/>
              <a:t>нем»   К.С. Станиславский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286000" y="24133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38400" y="25657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0" y="3249613"/>
            <a:ext cx="4572000" cy="3651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Прямоугольник 10"/>
          <p:cNvSpPr/>
          <p:nvPr/>
        </p:nvSpPr>
        <p:spPr>
          <a:xfrm>
            <a:off x="2590800" y="27181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874912" y="4770683"/>
            <a:ext cx="6657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Участники </a:t>
            </a:r>
            <a:r>
              <a:rPr lang="ru-RU" dirty="0" smtClean="0"/>
              <a:t>проекта: воспитатели, дефектолог, психолог, социальный педагог, логопед, музыкальный работник, дети группы, родители </a:t>
            </a:r>
            <a:r>
              <a:rPr lang="ru-RU" dirty="0"/>
              <a:t>воспитанников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dirty="0"/>
              <a:t>Вид проекта: краткосрочный, групповой, </a:t>
            </a:r>
            <a:r>
              <a:rPr lang="ru-RU" dirty="0" smtClean="0"/>
              <a:t>ролевой-игровой</a:t>
            </a:r>
            <a:r>
              <a:rPr lang="ru-RU" dirty="0"/>
              <a:t>, </a:t>
            </a:r>
            <a:r>
              <a:rPr lang="ru-RU" dirty="0" smtClean="0"/>
              <a:t>творческий.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895600" y="314552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0" y="3402013"/>
            <a:ext cx="4572000" cy="3651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38400" y="1880942"/>
            <a:ext cx="4865030" cy="27373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1681" y="3623449"/>
            <a:ext cx="66967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endParaRPr lang="ru-RU" dirty="0"/>
          </a:p>
          <a:p>
            <a:endParaRPr lang="en-US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259632" y="764467"/>
            <a:ext cx="6984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prstClr val="black"/>
                </a:solidFill>
              </a:rPr>
              <a:t>-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5" y="427558"/>
            <a:ext cx="40324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pPr lvl="1"/>
            <a:r>
              <a:rPr lang="ru-RU" dirty="0" smtClean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91681" y="427558"/>
            <a:ext cx="662473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Итоги проекта:</a:t>
            </a:r>
          </a:p>
          <a:p>
            <a:r>
              <a:rPr lang="ru-RU" dirty="0"/>
              <a:t>1. У родителей появился интерес к театру и совместной театрализованной деятельности.</a:t>
            </a:r>
          </a:p>
          <a:p>
            <a:r>
              <a:rPr lang="ru-RU" dirty="0"/>
              <a:t>2. Пополнение театрального уголка.</a:t>
            </a:r>
          </a:p>
          <a:p>
            <a:r>
              <a:rPr lang="ru-RU" dirty="0"/>
              <a:t>3. В самостоятельной деятельности дети импровизируют с персонажами пальчикового, настольного театра и театра на магнитах.</a:t>
            </a:r>
          </a:p>
          <a:p>
            <a:r>
              <a:rPr lang="ru-RU" dirty="0"/>
              <a:t>4. У детей сформировано представление о различных видах </a:t>
            </a:r>
            <a:r>
              <a:rPr lang="ru-RU" dirty="0" smtClean="0"/>
              <a:t>театра.</a:t>
            </a:r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333767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Вот и сказки конец ,а кто слушал и смотрел- молодец!</a:t>
            </a:r>
            <a:endParaRPr lang="en-US" dirty="0"/>
          </a:p>
        </p:txBody>
      </p:sp>
      <p:pic>
        <p:nvPicPr>
          <p:cNvPr id="1026" name="Picture 2" descr="https://pp.userapi.com/c830709/v830709485/39cdb/Rcz6TFzdppw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554" y="3105214"/>
            <a:ext cx="4416425" cy="2484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5"/>
          <p:cNvSpPr>
            <a:spLocks noGrp="1" noEditPoints="1"/>
          </p:cNvSpPr>
          <p:nvPr>
            <p:ph idx="1"/>
          </p:nvPr>
        </p:nvSpPr>
        <p:spPr>
          <a:xfrm>
            <a:off x="-7309320" y="4365104"/>
            <a:ext cx="72008" cy="316835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-4212976" y="472896"/>
            <a:ext cx="34563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:</a:t>
            </a:r>
            <a:endParaRPr lang="ru-RU" dirty="0"/>
          </a:p>
          <a:p>
            <a:r>
              <a:rPr lang="ru-RU" dirty="0" smtClean="0"/>
              <a:t>\\\\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19746" y="382356"/>
            <a:ext cx="684076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Актуальность проекта</a:t>
            </a:r>
            <a:r>
              <a:rPr lang="ru-RU" dirty="0" smtClean="0"/>
              <a:t>: </a:t>
            </a:r>
          </a:p>
          <a:p>
            <a:r>
              <a:rPr lang="ru-RU" dirty="0" smtClean="0"/>
              <a:t>-Формирование </a:t>
            </a:r>
            <a:r>
              <a:rPr lang="ru-RU" dirty="0"/>
              <a:t>речи является одной из главных задач речевого воспитания дошкольника, т.к. играет большую роль в формировании личности</a:t>
            </a:r>
            <a:r>
              <a:rPr lang="ru-RU" dirty="0" smtClean="0"/>
              <a:t>. </a:t>
            </a:r>
            <a:r>
              <a:rPr lang="ru-RU" dirty="0"/>
              <a:t>Для развития речи ребенка необходимо использовать различные игры, занятия, сказки. Именно сказки являются прекрасным материалом для обучения детей </a:t>
            </a:r>
            <a:r>
              <a:rPr lang="ru-RU" dirty="0" smtClean="0"/>
              <a:t>дошкольного </a:t>
            </a:r>
            <a:r>
              <a:rPr lang="ru-RU" dirty="0"/>
              <a:t>возраста развитию речи</a:t>
            </a:r>
            <a:r>
              <a:rPr lang="ru-RU" dirty="0" smtClean="0"/>
              <a:t>. </a:t>
            </a:r>
            <a:r>
              <a:rPr lang="ru-RU" dirty="0"/>
              <a:t>Из сказок дети берут много различных знаний: первые представления об окружающем мире, о взаимосвязи человека и природы, сказки позволяют увидеть добро и зло. Персонажи сказок хорошо знакомы детям, их черты характера ярко выражены, мотивы поступков понятны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Язык сказок очень выразителен, богат образными сравнениями, имеет несложные формы прямой речи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Все это позволяет вовлечь ребенка в активную речевую работу.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19746" y="4365104"/>
            <a:ext cx="70236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          Проблема</a:t>
            </a:r>
            <a:r>
              <a:rPr lang="ru-RU" sz="2400" dirty="0"/>
              <a:t>:</a:t>
            </a:r>
          </a:p>
          <a:p>
            <a:r>
              <a:rPr lang="ru-RU" sz="2400" dirty="0"/>
              <a:t> </a:t>
            </a:r>
            <a:r>
              <a:rPr lang="ru-RU" dirty="0"/>
              <a:t>В последние годы наблюдается резкое снижение уровня речевого развития дошкольников. Одной из причин снижения уровня речевого развития является пассивность и неосведомленность родителей в вопросах речевого развития детей. Участие родителей в речевом развитии ребенка играет колоссальную роль.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6669344" y="4264979"/>
          <a:ext cx="1440160" cy="29910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2895"/>
                <a:gridCol w="1097265"/>
              </a:tblGrid>
              <a:tr h="794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</a:tr>
              <a:tr h="7598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4331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5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5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3453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812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186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664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9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851728" y="332656"/>
            <a:ext cx="4000500" cy="17050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71082" y="3414928"/>
            <a:ext cx="2777728" cy="2083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93353" y="2044648"/>
            <a:ext cx="1644353" cy="2198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93353" y="4368422"/>
            <a:ext cx="2777729" cy="20832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44208" y="4194375"/>
            <a:ext cx="2304256" cy="230425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78783" y="1987205"/>
            <a:ext cx="643628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                          Цель проекта</a:t>
            </a:r>
            <a:r>
              <a:rPr lang="ru-RU" dirty="0" smtClean="0"/>
              <a:t>:</a:t>
            </a:r>
          </a:p>
          <a:p>
            <a:r>
              <a:rPr lang="ru-RU" dirty="0" smtClean="0"/>
              <a:t> </a:t>
            </a:r>
            <a:r>
              <a:rPr lang="ru-RU" dirty="0"/>
              <a:t>развитие интереса к сказкам, создание условий для активного использования сказок в деятельности </a:t>
            </a:r>
            <a:r>
              <a:rPr lang="ru-RU" dirty="0" smtClean="0"/>
              <a:t>детей. Развитие традиции семейного чтения, совместного творчества детей и родителей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83160" y="692696"/>
          <a:ext cx="7560840" cy="1479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5760640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9193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2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35560" y="845096"/>
          <a:ext cx="7560840" cy="14796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0200"/>
                <a:gridCol w="5760640"/>
              </a:tblGrid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91933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  <a:tr h="2722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indent="-342900" algn="l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75856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46069" y="729219"/>
            <a:ext cx="7200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ЗАДАЧИ ПРОЕКТА:</a:t>
            </a:r>
            <a:endParaRPr lang="ru-RU" dirty="0"/>
          </a:p>
          <a:p>
            <a:r>
              <a:rPr lang="ru-RU" dirty="0"/>
              <a:t> </a:t>
            </a:r>
            <a:r>
              <a:rPr lang="ru-RU" dirty="0" smtClean="0"/>
              <a:t>- побуждать </a:t>
            </a:r>
            <a:r>
              <a:rPr lang="ru-RU" dirty="0"/>
              <a:t>интерес к предлагаемой деятельности;</a:t>
            </a:r>
          </a:p>
          <a:p>
            <a:r>
              <a:rPr lang="ru-RU" dirty="0"/>
              <a:t> </a:t>
            </a:r>
            <a:r>
              <a:rPr lang="ru-RU" dirty="0" smtClean="0"/>
              <a:t>- привлекать </a:t>
            </a:r>
            <a:r>
              <a:rPr lang="ru-RU" dirty="0"/>
              <a:t>детей к совместной театрализованной деятельности;</a:t>
            </a:r>
          </a:p>
          <a:p>
            <a:r>
              <a:rPr lang="ru-RU" dirty="0"/>
              <a:t> </a:t>
            </a:r>
            <a:r>
              <a:rPr lang="ru-RU" dirty="0" smtClean="0"/>
              <a:t>- формировать </a:t>
            </a:r>
            <a:r>
              <a:rPr lang="ru-RU" dirty="0"/>
              <a:t>представление о различных видах театра;</a:t>
            </a:r>
          </a:p>
          <a:p>
            <a:r>
              <a:rPr lang="ru-RU" dirty="0" smtClean="0"/>
              <a:t> - развивать </a:t>
            </a:r>
            <a:r>
              <a:rPr lang="ru-RU" dirty="0"/>
              <a:t>речь, воображение и мышление;</a:t>
            </a:r>
          </a:p>
          <a:p>
            <a:r>
              <a:rPr lang="ru-RU" dirty="0"/>
              <a:t> </a:t>
            </a:r>
            <a:r>
              <a:rPr lang="ru-RU" dirty="0" smtClean="0"/>
              <a:t>-помогать </a:t>
            </a:r>
            <a:r>
              <a:rPr lang="ru-RU" dirty="0"/>
              <a:t>робким и застенчивым детям включаться в театрализованную игру.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763688" y="3207596"/>
            <a:ext cx="2823105" cy="189887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84616" y="3789040"/>
            <a:ext cx="2836848" cy="21276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355302"/>
            <a:ext cx="66607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sz="3600" dirty="0"/>
              <a:t>Ресурсное обеспечение:</a:t>
            </a:r>
          </a:p>
          <a:p>
            <a:r>
              <a:rPr lang="ru-RU" dirty="0"/>
              <a:t> -настольные театры: </a:t>
            </a:r>
            <a:r>
              <a:rPr lang="en-US" dirty="0"/>
              <a:t>«</a:t>
            </a:r>
            <a:r>
              <a:rPr lang="ru-RU" dirty="0"/>
              <a:t>Репка</a:t>
            </a:r>
            <a:r>
              <a:rPr lang="en-US" dirty="0"/>
              <a:t>», «</a:t>
            </a:r>
            <a:r>
              <a:rPr lang="ru-RU" dirty="0"/>
              <a:t>Курочка Ряба</a:t>
            </a:r>
            <a:r>
              <a:rPr lang="en-US" dirty="0"/>
              <a:t>»</a:t>
            </a:r>
          </a:p>
          <a:p>
            <a:r>
              <a:rPr lang="en-US" dirty="0"/>
              <a:t> </a:t>
            </a:r>
            <a:r>
              <a:rPr lang="ru-RU" dirty="0"/>
              <a:t>-театр на магнитах: </a:t>
            </a:r>
            <a:r>
              <a:rPr lang="en-US" dirty="0"/>
              <a:t>«</a:t>
            </a:r>
            <a:r>
              <a:rPr lang="ru-RU" dirty="0"/>
              <a:t>Репка</a:t>
            </a:r>
            <a:r>
              <a:rPr lang="en-US" dirty="0"/>
              <a:t>», «</a:t>
            </a:r>
            <a:r>
              <a:rPr lang="ru-RU" dirty="0"/>
              <a:t>Теремок</a:t>
            </a:r>
            <a:r>
              <a:rPr lang="en-US" dirty="0" smtClean="0"/>
              <a:t>»</a:t>
            </a:r>
            <a:endParaRPr lang="ru-RU" dirty="0" smtClean="0"/>
          </a:p>
          <a:p>
            <a:r>
              <a:rPr lang="ru-RU" dirty="0" smtClean="0"/>
              <a:t>-пальчиковый </a:t>
            </a:r>
            <a:r>
              <a:rPr lang="ru-RU" dirty="0"/>
              <a:t>театр: </a:t>
            </a:r>
            <a:r>
              <a:rPr lang="en-US" dirty="0"/>
              <a:t>«</a:t>
            </a:r>
            <a:r>
              <a:rPr lang="ru-RU" dirty="0"/>
              <a:t>Репка</a:t>
            </a:r>
            <a:r>
              <a:rPr lang="en-US" dirty="0"/>
              <a:t>», «</a:t>
            </a:r>
            <a:r>
              <a:rPr lang="ru-RU" dirty="0"/>
              <a:t>Теремок</a:t>
            </a:r>
            <a:r>
              <a:rPr lang="en-US" dirty="0"/>
              <a:t>»,</a:t>
            </a:r>
          </a:p>
          <a:p>
            <a:r>
              <a:rPr lang="en-US" dirty="0"/>
              <a:t> </a:t>
            </a:r>
            <a:r>
              <a:rPr lang="ru-RU" dirty="0" smtClean="0"/>
              <a:t>-плоскостной </a:t>
            </a:r>
            <a:r>
              <a:rPr lang="ru-RU" dirty="0"/>
              <a:t>театр: </a:t>
            </a:r>
            <a:r>
              <a:rPr lang="en-US" dirty="0"/>
              <a:t>«</a:t>
            </a:r>
            <a:r>
              <a:rPr lang="ru-RU" dirty="0"/>
              <a:t>Теремок</a:t>
            </a:r>
            <a:r>
              <a:rPr lang="en-US" dirty="0"/>
              <a:t>», «</a:t>
            </a:r>
            <a:r>
              <a:rPr lang="ru-RU" dirty="0"/>
              <a:t>Колобок</a:t>
            </a:r>
            <a:r>
              <a:rPr lang="en-US" dirty="0"/>
              <a:t>»</a:t>
            </a:r>
          </a:p>
          <a:p>
            <a:r>
              <a:rPr lang="en-US" dirty="0"/>
              <a:t> </a:t>
            </a:r>
            <a:r>
              <a:rPr lang="ru-RU" dirty="0" smtClean="0"/>
              <a:t>-костюмы </a:t>
            </a:r>
            <a:r>
              <a:rPr lang="ru-RU" dirty="0"/>
              <a:t>к сказке </a:t>
            </a:r>
            <a:r>
              <a:rPr lang="en-US" dirty="0"/>
              <a:t>«</a:t>
            </a:r>
            <a:r>
              <a:rPr lang="ru-RU" dirty="0"/>
              <a:t>Репка</a:t>
            </a:r>
            <a:r>
              <a:rPr lang="en-US" dirty="0"/>
              <a:t>», «</a:t>
            </a:r>
            <a:r>
              <a:rPr lang="ru-RU" dirty="0"/>
              <a:t>Курочка ряба</a:t>
            </a:r>
            <a:r>
              <a:rPr lang="en-US" dirty="0"/>
              <a:t>»</a:t>
            </a:r>
          </a:p>
          <a:p>
            <a:r>
              <a:rPr lang="ru-RU" dirty="0" smtClean="0"/>
              <a:t> -сюжетные </a:t>
            </a:r>
            <a:r>
              <a:rPr lang="ru-RU" dirty="0"/>
              <a:t>картинки, иллюстрации к сказкам.</a:t>
            </a:r>
          </a:p>
          <a:p>
            <a:r>
              <a:rPr lang="ru-RU" dirty="0" smtClean="0"/>
              <a:t>-дидактические </a:t>
            </a:r>
            <a:r>
              <a:rPr lang="ru-RU" dirty="0"/>
              <a:t>игры: лото </a:t>
            </a:r>
            <a:r>
              <a:rPr lang="en-US" dirty="0"/>
              <a:t>«</a:t>
            </a:r>
            <a:r>
              <a:rPr lang="ru-RU" dirty="0"/>
              <a:t>Сказки</a:t>
            </a:r>
            <a:r>
              <a:rPr lang="en-US" dirty="0"/>
              <a:t>», «</a:t>
            </a:r>
            <a:r>
              <a:rPr lang="ru-RU" dirty="0"/>
              <a:t>Мои любимые сказки</a:t>
            </a:r>
            <a:r>
              <a:rPr lang="en-US" dirty="0"/>
              <a:t>», </a:t>
            </a:r>
            <a:endParaRPr lang="ru-RU" dirty="0"/>
          </a:p>
          <a:p>
            <a:r>
              <a:rPr lang="ru-RU" dirty="0" smtClean="0"/>
              <a:t>-раскраски </a:t>
            </a:r>
            <a:r>
              <a:rPr lang="ru-RU" dirty="0"/>
              <a:t>по мотивам сказок </a:t>
            </a:r>
            <a:r>
              <a:rPr lang="en-US" dirty="0"/>
              <a:t>«</a:t>
            </a:r>
            <a:r>
              <a:rPr lang="ru-RU" dirty="0"/>
              <a:t>Теремок</a:t>
            </a:r>
            <a:r>
              <a:rPr lang="en-US" dirty="0"/>
              <a:t>», «</a:t>
            </a:r>
            <a:r>
              <a:rPr lang="ru-RU" dirty="0"/>
              <a:t>Колобок</a:t>
            </a:r>
            <a:r>
              <a:rPr lang="en-US" dirty="0"/>
              <a:t>», «</a:t>
            </a:r>
            <a:r>
              <a:rPr lang="ru-RU" dirty="0"/>
              <a:t>Репка</a:t>
            </a:r>
            <a:r>
              <a:rPr lang="en-US" dirty="0"/>
              <a:t>», »</a:t>
            </a:r>
            <a:r>
              <a:rPr lang="ru-RU" dirty="0"/>
              <a:t>Курочка Ряба</a:t>
            </a:r>
            <a:r>
              <a:rPr lang="en-US" dirty="0" smtClean="0"/>
              <a:t>»</a:t>
            </a:r>
            <a:r>
              <a:rPr lang="ru-RU" dirty="0" smtClean="0"/>
              <a:t>.</a:t>
            </a:r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11299" y="3494623"/>
            <a:ext cx="1977541" cy="26367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91087" y="3356992"/>
            <a:ext cx="3257391" cy="244304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193923" y="764704"/>
            <a:ext cx="2051720" cy="1532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617889" y="4544951"/>
            <a:ext cx="1512168" cy="1780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 noEditPoints="1"/>
          </p:cNvSpPr>
          <p:nvPr>
            <p:ph idx="1"/>
          </p:nvPr>
        </p:nvSpPr>
        <p:spPr>
          <a:xfrm>
            <a:off x="11052720" y="1700808"/>
            <a:ext cx="7787208" cy="57214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483768" y="21229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6562" y="645657"/>
            <a:ext cx="7776864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                          </a:t>
            </a:r>
            <a:r>
              <a:rPr lang="ru-RU" sz="2400" dirty="0" smtClean="0"/>
              <a:t>Ожидаемый </a:t>
            </a:r>
            <a:r>
              <a:rPr lang="ru-RU" sz="2400" dirty="0"/>
              <a:t>результат:</a:t>
            </a:r>
          </a:p>
          <a:p>
            <a:r>
              <a:rPr lang="ru-RU" dirty="0" smtClean="0"/>
              <a:t>- </a:t>
            </a:r>
            <a:r>
              <a:rPr lang="ru-RU" dirty="0"/>
              <a:t>дети должны научиться пользоваться настольным и пальчиковым театром;</a:t>
            </a:r>
          </a:p>
          <a:p>
            <a:r>
              <a:rPr lang="ru-RU" dirty="0" smtClean="0"/>
              <a:t> - </a:t>
            </a:r>
            <a:r>
              <a:rPr lang="ru-RU" dirty="0"/>
              <a:t>сформировать умение передавать характер персонажа интонационной </a:t>
            </a:r>
            <a:r>
              <a:rPr lang="ru-RU" dirty="0" smtClean="0"/>
              <a:t>           выразительностью </a:t>
            </a:r>
            <a:r>
              <a:rPr lang="ru-RU" dirty="0"/>
              <a:t>речи, мимикой, жестами;</a:t>
            </a:r>
          </a:p>
          <a:p>
            <a:r>
              <a:rPr lang="ru-RU" dirty="0" smtClean="0"/>
              <a:t> - </a:t>
            </a:r>
            <a:r>
              <a:rPr lang="ru-RU" dirty="0"/>
              <a:t>постановка сказки </a:t>
            </a:r>
            <a:r>
              <a:rPr lang="en-US" dirty="0"/>
              <a:t>«</a:t>
            </a:r>
            <a:r>
              <a:rPr lang="ru-RU" dirty="0"/>
              <a:t>Теремок-здоровья</a:t>
            </a:r>
            <a:r>
              <a:rPr lang="en-US" dirty="0"/>
              <a:t>»;</a:t>
            </a:r>
          </a:p>
          <a:p>
            <a:r>
              <a:rPr lang="ru-RU" dirty="0" smtClean="0"/>
              <a:t> -</a:t>
            </a:r>
            <a:r>
              <a:rPr lang="en-US" dirty="0" smtClean="0"/>
              <a:t> </a:t>
            </a:r>
            <a:r>
              <a:rPr lang="ru-RU" dirty="0"/>
              <a:t>пополнение театрального уголка.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96136" y="1700808"/>
            <a:ext cx="2592288" cy="22803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568358" y="4293096"/>
            <a:ext cx="2855068" cy="2100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55576" y="2540734"/>
            <a:ext cx="4812782" cy="25785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9672" y="332656"/>
            <a:ext cx="712879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Предварительная работа</a:t>
            </a:r>
            <a:r>
              <a:rPr lang="ru-RU" dirty="0"/>
              <a:t>:</a:t>
            </a:r>
          </a:p>
          <a:p>
            <a:r>
              <a:rPr lang="ru-RU" dirty="0"/>
              <a:t>- подбор и изучение педагогической </a:t>
            </a:r>
            <a:r>
              <a:rPr lang="ru-RU" dirty="0" smtClean="0"/>
              <a:t>литературы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131840" y="1988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29034" y="1093305"/>
            <a:ext cx="920074" cy="13341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60215" y="2104648"/>
            <a:ext cx="977786" cy="14435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665512" y="3064719"/>
            <a:ext cx="932655" cy="14332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224205" y="4105396"/>
            <a:ext cx="950222" cy="13926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9467" y="2104648"/>
            <a:ext cx="933230" cy="13869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784020" y="5157192"/>
            <a:ext cx="936658" cy="14049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5793856" y="1098466"/>
            <a:ext cx="1008112" cy="132378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14585" y="4797693"/>
            <a:ext cx="902497" cy="13951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116670" y="3313096"/>
            <a:ext cx="943793" cy="14027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635127" y="4662975"/>
            <a:ext cx="850671" cy="12722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5588673" y="4580061"/>
            <a:ext cx="1022100" cy="127962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6526149" y="5616755"/>
            <a:ext cx="1193602" cy="89784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6506104" y="2097710"/>
            <a:ext cx="945114" cy="13746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784020" y="1180416"/>
            <a:ext cx="889648" cy="12241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5004048" y="3429540"/>
            <a:ext cx="936104" cy="1201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 noEditPoints="1"/>
          </p:cNvSpPr>
          <p:nvPr>
            <p:ph type="title"/>
          </p:nvPr>
        </p:nvSpPr>
        <p:spPr>
          <a:xfrm>
            <a:off x="-4284984" y="3437205"/>
            <a:ext cx="3322712" cy="29289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1680" y="332656"/>
            <a:ext cx="5400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- чтение </a:t>
            </a:r>
            <a:r>
              <a:rPr lang="ru-RU" dirty="0"/>
              <a:t>русских народных сказок </a:t>
            </a:r>
            <a:r>
              <a:rPr lang="en-US" dirty="0"/>
              <a:t>«</a:t>
            </a:r>
            <a:r>
              <a:rPr lang="ru-RU" dirty="0"/>
              <a:t>Репка</a:t>
            </a:r>
            <a:r>
              <a:rPr lang="en-US" dirty="0"/>
              <a:t>», «</a:t>
            </a:r>
            <a:r>
              <a:rPr lang="ru-RU" dirty="0"/>
              <a:t>Теремок</a:t>
            </a:r>
            <a:r>
              <a:rPr lang="en-US" dirty="0"/>
              <a:t>», «</a:t>
            </a:r>
            <a:r>
              <a:rPr lang="ru-RU" dirty="0"/>
              <a:t>Колобок</a:t>
            </a:r>
            <a:r>
              <a:rPr lang="en-US" dirty="0"/>
              <a:t>», «</a:t>
            </a:r>
            <a:r>
              <a:rPr lang="ru-RU" dirty="0"/>
              <a:t>Курочка Ряба</a:t>
            </a:r>
            <a:r>
              <a:rPr lang="en-US" dirty="0"/>
              <a:t>», </a:t>
            </a:r>
            <a:r>
              <a:rPr lang="ru-RU" dirty="0"/>
              <a:t>стихотворений, </a:t>
            </a:r>
            <a:r>
              <a:rPr lang="ru-RU" dirty="0" err="1"/>
              <a:t>потешек</a:t>
            </a:r>
            <a:r>
              <a:rPr lang="ru-RU" dirty="0"/>
              <a:t>; загадок о героях сказок;</a:t>
            </a:r>
          </a:p>
          <a:p>
            <a:r>
              <a:rPr lang="ru-RU" dirty="0" smtClean="0"/>
              <a:t>- прослушивание </a:t>
            </a:r>
            <a:r>
              <a:rPr lang="ru-RU" dirty="0"/>
              <a:t>звукозаписей детских сказок – </a:t>
            </a:r>
            <a:r>
              <a:rPr lang="en-US" dirty="0"/>
              <a:t>«</a:t>
            </a:r>
            <a:r>
              <a:rPr lang="ru-RU" dirty="0"/>
              <a:t>Волк и семеро козлят</a:t>
            </a:r>
            <a:r>
              <a:rPr lang="en-US" dirty="0"/>
              <a:t>», «</a:t>
            </a:r>
            <a:r>
              <a:rPr lang="ru-RU" dirty="0"/>
              <a:t>Колобок</a:t>
            </a:r>
            <a:r>
              <a:rPr lang="en-US" dirty="0"/>
              <a:t>», «</a:t>
            </a:r>
            <a:r>
              <a:rPr lang="ru-RU" dirty="0"/>
              <a:t>Репка</a:t>
            </a:r>
            <a:r>
              <a:rPr lang="en-US" dirty="0"/>
              <a:t>», «</a:t>
            </a:r>
            <a:r>
              <a:rPr lang="ru-RU" dirty="0"/>
              <a:t>Теремок</a:t>
            </a:r>
            <a:r>
              <a:rPr lang="en-US" dirty="0"/>
              <a:t>», «</a:t>
            </a:r>
            <a:r>
              <a:rPr lang="ru-RU" dirty="0"/>
              <a:t>Курочка Ряба</a:t>
            </a:r>
            <a:r>
              <a:rPr lang="en-US" dirty="0"/>
              <a:t>», «</a:t>
            </a:r>
            <a:r>
              <a:rPr lang="ru-RU" dirty="0"/>
              <a:t>Кот, петух и лиса</a:t>
            </a:r>
            <a:r>
              <a:rPr lang="en-US" dirty="0"/>
              <a:t>», «</a:t>
            </a:r>
            <a:r>
              <a:rPr lang="ru-RU" dirty="0"/>
              <a:t>Три медведя</a:t>
            </a:r>
            <a:r>
              <a:rPr lang="en-US" dirty="0" smtClean="0"/>
              <a:t>»</a:t>
            </a:r>
            <a:r>
              <a:rPr lang="ru-RU" dirty="0" smtClean="0"/>
              <a:t>;</a:t>
            </a:r>
          </a:p>
          <a:p>
            <a:r>
              <a:rPr lang="ru-RU" dirty="0" smtClean="0"/>
              <a:t>-</a:t>
            </a:r>
            <a:r>
              <a:rPr lang="ru-RU" dirty="0"/>
              <a:t>рассматривание игрушек и иллюстраций к </a:t>
            </a:r>
            <a:r>
              <a:rPr lang="ru-RU" dirty="0" smtClean="0"/>
              <a:t>сказкам;</a:t>
            </a:r>
            <a:endParaRPr lang="ru-RU" dirty="0"/>
          </a:p>
          <a:p>
            <a:r>
              <a:rPr lang="ru-RU" dirty="0"/>
              <a:t>- показ кукольного театра: </a:t>
            </a:r>
            <a:r>
              <a:rPr lang="en-US" dirty="0"/>
              <a:t>«</a:t>
            </a:r>
            <a:r>
              <a:rPr lang="ru-RU" dirty="0"/>
              <a:t>Теремок</a:t>
            </a:r>
            <a:r>
              <a:rPr lang="en-US" dirty="0"/>
              <a:t>», «</a:t>
            </a:r>
            <a:r>
              <a:rPr lang="ru-RU" dirty="0"/>
              <a:t>Колобок</a:t>
            </a:r>
            <a:r>
              <a:rPr lang="en-US" dirty="0"/>
              <a:t>».</a:t>
            </a:r>
          </a:p>
          <a:p>
            <a:endParaRPr lang="en-US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35696" y="2996952"/>
            <a:ext cx="2448272" cy="32643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60032" y="3437205"/>
            <a:ext cx="2997932" cy="22484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2441</TotalTime>
  <Words>1092</Words>
  <Application>Microsoft Office PowerPoint</Application>
  <PresentationFormat>Экран (4:3)</PresentationFormat>
  <Paragraphs>140</Paragraphs>
  <Slides>20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 Office</vt:lpstr>
      <vt:lpstr>Совместный проект. Тема проекта: «В гостях у сказки» театрализованная деятельность в группе кратковременного пребывания для детей со сложной структурой дефекта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RePack by Diakov</cp:lastModifiedBy>
  <cp:revision>151</cp:revision>
  <dcterms:created xsi:type="dcterms:W3CDTF">2014-08-08T16:01:14Z</dcterms:created>
  <dcterms:modified xsi:type="dcterms:W3CDTF">2020-02-12T13:16:37Z</dcterms:modified>
</cp:coreProperties>
</file>