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tile tx="0" ty="0" sx="100000" sy="10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drawreactor.ru/wp-content/uploads/2011/02/1843_359975.jpg" TargetMode="External"/><Relationship Id="rId13" Type="http://schemas.openxmlformats.org/officeDocument/2006/relationships/hyperlink" Target="http://nsportal.ru/sites/default/files/urok_literaturnogo_chteniya.doc" TargetMode="External"/><Relationship Id="rId3" Type="http://schemas.openxmlformats.org/officeDocument/2006/relationships/hyperlink" Target="http://900igr.net/prezentatsii/literatura/V.Oseeva-urok/V.Oseeva-urok.html" TargetMode="External"/><Relationship Id="rId7" Type="http://schemas.openxmlformats.org/officeDocument/2006/relationships/hyperlink" Target="http://pedsovet.su/load/239-1-0-6974" TargetMode="External"/><Relationship Id="rId12" Type="http://schemas.openxmlformats.org/officeDocument/2006/relationships/hyperlink" Target="http://smidsc5.narod.ru/oseeva_2011.htm" TargetMode="External"/><Relationship Id="rId2" Type="http://schemas.openxmlformats.org/officeDocument/2006/relationships/hyperlink" Target="http://festival.1september.ru/articles/59438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usedu.ru/detail_13299.html" TargetMode="External"/><Relationship Id="rId11" Type="http://schemas.openxmlformats.org/officeDocument/2006/relationships/hyperlink" Target="http://www.openclass.ru/node/215298" TargetMode="External"/><Relationship Id="rId5" Type="http://schemas.openxmlformats.org/officeDocument/2006/relationships/hyperlink" Target="http://nsportal.ru/nachalnaya-shkola/chtenie/library/urok-po-literaturnomu-chteniyu-po-teme-vaoseeva-volshebnoe-slovo" TargetMode="External"/><Relationship Id="rId15" Type="http://schemas.openxmlformats.org/officeDocument/2006/relationships/hyperlink" Target="http://nsportal.ru/nachalnaya-shkola/chtenie/n-nosov-na-gorke" TargetMode="External"/><Relationship Id="rId10" Type="http://schemas.openxmlformats.org/officeDocument/2006/relationships/hyperlink" Target="http://vstrecha.lschool4.ru/index.php?option=com_remository&amp;Itemid=249&amp;func=startdown&amp;id=223" TargetMode="External"/><Relationship Id="rId4" Type="http://schemas.openxmlformats.org/officeDocument/2006/relationships/hyperlink" Target="http://vstrecha.lschool4.ru/index.php?option=com_remository&amp;func=fileinfo&amp;id=223&amp;Itemid=249" TargetMode="External"/><Relationship Id="rId9" Type="http://schemas.openxmlformats.org/officeDocument/2006/relationships/hyperlink" Target="http://images.yandex.ru/yandsearch?p=4&amp;text=%D0%BA%D0%B0%D1%80%D1%82%D0%B8%D0%BD%D0%BA%D0%B0%20%D0%BC%D0%B0%D0%BB%D1%8C%D1%87%D0%B8%D0%BA%D0%B0%20%D1%88%D0%BA%D0%BE%D0%BB%D1%8C%D0%BD%D0%B8%D0%BA%D0%B0&amp;stype=image&amp;noreask=1&amp;lr=76&amp;ed=1" TargetMode="External"/><Relationship Id="rId14" Type="http://schemas.openxmlformats.org/officeDocument/2006/relationships/hyperlink" Target="http://prezentacii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13"/>
          <p:cNvSpPr>
            <a:spLocks noChangeArrowheads="1" noChangeShapeType="1" noTextEdit="1"/>
          </p:cNvSpPr>
          <p:nvPr/>
        </p:nvSpPr>
        <p:spPr bwMode="auto">
          <a:xfrm>
            <a:off x="214282" y="4143380"/>
            <a:ext cx="8358246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FFFF"/>
                    </a:gs>
                    <a:gs pos="100000">
                      <a:schemeClr val="hlink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«ВОЛШЕБНОЕ</a:t>
            </a:r>
            <a:r>
              <a:rPr lang="ru-RU" sz="3600" i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FFFF"/>
                    </a:gs>
                    <a:gs pos="100000">
                      <a:schemeClr val="hlink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 СЛОВО»</a:t>
            </a:r>
            <a:endParaRPr lang="ru-RU" sz="3600" i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FFFF"/>
                  </a:gs>
                  <a:gs pos="100000">
                    <a:schemeClr val="hlink"/>
                  </a:gs>
                </a:gsLst>
                <a:lin ang="5400000" scaled="1"/>
              </a:gra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28662" y="3071810"/>
            <a:ext cx="72501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hlink"/>
                </a:solidFill>
                <a:latin typeface="Arial" charset="0"/>
              </a:rPr>
              <a:t>Валентина Александровна Осеева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572132" y="5357826"/>
            <a:ext cx="3244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3076575" algn="l"/>
                <a:tab pos="3857625" algn="l"/>
              </a:tabLst>
            </a:pPr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Подготовила: учитель начальных классов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3076575" algn="l"/>
                <a:tab pos="3857625" algn="l"/>
              </a:tabLst>
            </a:pPr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Ускова Татьяна Васильевна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3076575" algn="l"/>
                <a:tab pos="3857625" algn="l"/>
              </a:tabLst>
            </a:pPr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вторая  квалификационная категория</a:t>
            </a:r>
            <a:endParaRPr lang="ru-RU" dirty="0"/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-417831"/>
            <a:ext cx="8786842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Муниципальное бюджетное общеобразовательное учреждение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средняя общеобразовательная школа № 3 п.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Эльбан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Амурского муниципального района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Хабаровского края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28728" y="1285860"/>
            <a:ext cx="60007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Урок литературного чтения </a:t>
            </a:r>
          </a:p>
          <a:p>
            <a:pPr algn="ctr"/>
            <a:r>
              <a:rPr lang="ru-RU" sz="2800" b="1" dirty="0" smtClean="0"/>
              <a:t>2 класс</a:t>
            </a:r>
          </a:p>
          <a:p>
            <a:pPr algn="ctr"/>
            <a:r>
              <a:rPr lang="ru-RU" sz="2800" b="1" dirty="0" smtClean="0"/>
              <a:t>УМК «Школа России»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effectLst/>
              </a:rPr>
              <a:t>Рефлексия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357158" y="928671"/>
            <a:ext cx="1714512" cy="1500198"/>
          </a:xfrm>
          <a:prstGeom prst="smileyFace">
            <a:avLst>
              <a:gd name="adj" fmla="val 4653"/>
            </a:avLst>
          </a:prstGeom>
          <a:solidFill>
            <a:srgbClr val="99FF99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2214546" y="1285860"/>
            <a:ext cx="6429420" cy="10001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Я уважителен и доброжелателен к людям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285720" y="2714620"/>
            <a:ext cx="1643074" cy="1428760"/>
          </a:xfrm>
          <a:prstGeom prst="smileyFace">
            <a:avLst>
              <a:gd name="adj" fmla="val -19"/>
            </a:avLst>
          </a:prstGeom>
          <a:solidFill>
            <a:srgbClr val="FFFF99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2143108" y="2786058"/>
            <a:ext cx="6643734" cy="128588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я не всегда был уважителен и доброжелателен, но после сегодняшнего урока постараюсь измениться.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285720" y="4500570"/>
            <a:ext cx="1643074" cy="1571636"/>
          </a:xfrm>
          <a:prstGeom prst="smileyFace">
            <a:avLst>
              <a:gd name="adj" fmla="val -4653"/>
            </a:avLst>
          </a:prstGeom>
          <a:solidFill>
            <a:srgbClr val="FF7C80">
              <a:alpha val="80000"/>
            </a:srgbClr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357422" y="4714884"/>
            <a:ext cx="6215106" cy="114300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мне трудно быть уважительным и вежливым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Спасибо за урок !</a:t>
            </a:r>
            <a:endParaRPr lang="ru-RU" sz="7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686800" cy="8382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effectLst/>
              </a:rPr>
              <a:t>Источники:</a:t>
            </a:r>
            <a:endParaRPr lang="ru-RU" b="1" dirty="0">
              <a:solidFill>
                <a:srgbClr val="C00000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85860"/>
            <a:ext cx="8686800" cy="479426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200" u="sng" dirty="0" smtClean="0">
                <a:hlinkClick r:id="rId2"/>
              </a:rPr>
              <a:t>http://festival.1september.ru/articles/594385</a:t>
            </a:r>
            <a:endParaRPr lang="ru-RU" sz="1200" dirty="0" smtClean="0"/>
          </a:p>
          <a:p>
            <a:pPr>
              <a:buNone/>
            </a:pPr>
            <a:r>
              <a:rPr lang="ru-RU" sz="1200" u="sng" dirty="0" smtClean="0">
                <a:hlinkClick r:id="rId3"/>
              </a:rPr>
              <a:t>http://900igr.net/prezentatsii/literatura/V.Oseeva-urok/V.Oseeva-urok.html</a:t>
            </a:r>
            <a:endParaRPr lang="ru-RU" sz="1200" dirty="0" smtClean="0"/>
          </a:p>
          <a:p>
            <a:pPr>
              <a:buNone/>
            </a:pPr>
            <a:r>
              <a:rPr lang="ru-RU" sz="1200" u="sng" dirty="0" smtClean="0">
                <a:hlinkClick r:id="rId4"/>
              </a:rPr>
              <a:t>http://vstrecha.lschool4.ru/index.php?option=com_remository&amp;func=fileinfo&amp;id=223&amp;Itemid=249</a:t>
            </a:r>
            <a:endParaRPr lang="ru-RU" sz="1200" dirty="0" smtClean="0"/>
          </a:p>
          <a:p>
            <a:pPr>
              <a:buNone/>
            </a:pPr>
            <a:r>
              <a:rPr lang="ru-RU" sz="1200" u="sng" dirty="0" smtClean="0">
                <a:hlinkClick r:id="rId5"/>
              </a:rPr>
              <a:t>http://nsportal.ru/nachalnaya-shkola/chtenie/library/urok-po-literaturnomu-chteniyu-po-teme-vaoseeva-volshebnoe-slovo</a:t>
            </a:r>
            <a:endParaRPr lang="ru-RU" sz="1200" dirty="0" smtClean="0"/>
          </a:p>
          <a:p>
            <a:pPr>
              <a:buNone/>
            </a:pPr>
            <a:r>
              <a:rPr lang="ru-RU" sz="1200" u="sng" dirty="0" smtClean="0">
                <a:hlinkClick r:id="rId6"/>
              </a:rPr>
              <a:t>http://www.rusedu.ru/detail_13299.html</a:t>
            </a:r>
            <a:endParaRPr lang="ru-RU" sz="1200" dirty="0" smtClean="0"/>
          </a:p>
          <a:p>
            <a:pPr>
              <a:buNone/>
            </a:pPr>
            <a:r>
              <a:rPr lang="ru-RU" sz="1200" u="sng" dirty="0" smtClean="0">
                <a:hlinkClick r:id="rId7"/>
              </a:rPr>
              <a:t>http://pedsovet.su/load/239-1-0-6974</a:t>
            </a:r>
            <a:endParaRPr lang="ru-RU" sz="1200" dirty="0" smtClean="0"/>
          </a:p>
          <a:p>
            <a:pPr>
              <a:buNone/>
            </a:pPr>
            <a:r>
              <a:rPr lang="ru-RU" sz="1200" u="sng" dirty="0" smtClean="0">
                <a:hlinkClick r:id="rId8"/>
              </a:rPr>
              <a:t>http://drawreactor.ru/wp-content/uploads/2011/02/1843_359975.jpg</a:t>
            </a:r>
            <a:endParaRPr lang="ru-RU" sz="1200" dirty="0" smtClean="0"/>
          </a:p>
          <a:p>
            <a:pPr>
              <a:buNone/>
            </a:pPr>
            <a:r>
              <a:rPr lang="ru-RU" sz="1200" dirty="0" smtClean="0">
                <a:hlinkClick r:id="rId9"/>
              </a:rPr>
              <a:t>http://images.yandex.ru/yandsearch?p=4&amp;text=%D0%BA%D0%B0%D1%80%D1%82%D0%B8%D0%BD%D0%BA%D0%B0%20%D0%BC%D0%B0%D0%BB%D1%8C%D1%87%D0%B8%D0%BA%D0%B0%20%D1%88%D0%BA%D0%BE%D0%BB%D1%8C%D0%BD%D0%B8%D0%BA%D0%B0&amp;stype=image&amp;noreask=1&amp;lr=76&amp;ed=1</a:t>
            </a:r>
            <a:endParaRPr lang="ru-RU" sz="1200" dirty="0" smtClean="0"/>
          </a:p>
          <a:p>
            <a:pPr>
              <a:buNone/>
            </a:pPr>
            <a:r>
              <a:rPr lang="ru-RU" sz="1200" u="sng" dirty="0" smtClean="0">
                <a:hlinkClick r:id="rId10"/>
              </a:rPr>
              <a:t>http://vstrecha.lschool4.ru/index.php?option=com_remository&amp;Itemid=249&amp;func=startdown&amp;id=223</a:t>
            </a:r>
            <a:endParaRPr lang="ru-RU" sz="1200" dirty="0" smtClean="0"/>
          </a:p>
          <a:p>
            <a:pPr>
              <a:buNone/>
            </a:pPr>
            <a:r>
              <a:rPr lang="ru-RU" sz="1200" u="sng" dirty="0" smtClean="0">
                <a:hlinkClick r:id="rId11"/>
              </a:rPr>
              <a:t>http://www.openclass.ru/node/215298</a:t>
            </a:r>
            <a:endParaRPr lang="ru-RU" sz="1200" dirty="0" smtClean="0"/>
          </a:p>
          <a:p>
            <a:pPr>
              <a:buNone/>
            </a:pPr>
            <a:r>
              <a:rPr lang="ru-RU" sz="1200" u="sng" dirty="0" smtClean="0">
                <a:hlinkClick r:id="rId12"/>
              </a:rPr>
              <a:t>http://smidsc5.narod.ru/oseeva_2011.htm</a:t>
            </a:r>
            <a:endParaRPr lang="ru-RU" sz="1200" u="sng" dirty="0" smtClean="0"/>
          </a:p>
          <a:p>
            <a:pPr>
              <a:buNone/>
            </a:pPr>
            <a:r>
              <a:rPr lang="ru-RU" sz="1200" u="sng" dirty="0" smtClean="0">
                <a:hlinkClick r:id="rId12"/>
              </a:rPr>
              <a:t>http://smidsc5.narod.ru/oseeva_2011.htm</a:t>
            </a:r>
            <a:endParaRPr lang="ru-RU" sz="1200" dirty="0" smtClean="0"/>
          </a:p>
          <a:p>
            <a:pPr>
              <a:buNone/>
            </a:pPr>
            <a:r>
              <a:rPr lang="ru-RU" sz="1200" u="sng" dirty="0" smtClean="0">
                <a:hlinkClick r:id="rId13"/>
              </a:rPr>
              <a:t>http://nsportal.ru/sites/default/files/urok_literaturnogo_chteniya.doc</a:t>
            </a:r>
            <a:endParaRPr lang="ru-RU" sz="1200" dirty="0" smtClean="0"/>
          </a:p>
          <a:p>
            <a:pPr>
              <a:buNone/>
            </a:pPr>
            <a:r>
              <a:rPr lang="ru-RU" sz="1200" u="sng" dirty="0" err="1" smtClean="0">
                <a:hlinkClick r:id="rId14"/>
              </a:rPr>
              <a:t>ttp</a:t>
            </a:r>
            <a:r>
              <a:rPr lang="ru-RU" sz="1200" u="sng" dirty="0" smtClean="0">
                <a:hlinkClick r:id="rId14"/>
              </a:rPr>
              <a:t>://prezentacii.com/</a:t>
            </a:r>
            <a:endParaRPr lang="ru-RU" sz="1200" dirty="0" smtClean="0"/>
          </a:p>
          <a:p>
            <a:pPr>
              <a:buNone/>
            </a:pPr>
            <a:r>
              <a:rPr lang="ru-RU" sz="1200" u="sng" dirty="0" smtClean="0">
                <a:hlinkClick r:id="rId15"/>
              </a:rPr>
              <a:t>http://nsportal.ru/nachalnaya-shkola/chtenie/n-nosov-na-gorke</a:t>
            </a:r>
            <a:r>
              <a:rPr lang="ru-RU" sz="1200" dirty="0" smtClean="0"/>
              <a:t> 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357166"/>
            <a:ext cx="8686800" cy="4525963"/>
          </a:xfrm>
        </p:spPr>
        <p:txBody>
          <a:bodyPr/>
          <a:lstStyle/>
          <a:p>
            <a:pPr algn="ctr">
              <a:buNone/>
            </a:pPr>
            <a:r>
              <a:rPr lang="ru-RU" sz="4000" b="1" dirty="0" smtClean="0">
                <a:solidFill>
                  <a:srgbClr val="C00000"/>
                </a:solidFill>
              </a:rPr>
              <a:t>Речевая разминка</a:t>
            </a:r>
            <a:endParaRPr lang="ru-RU" sz="4000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  <a:r>
              <a:rPr lang="ru-RU" sz="3600" b="1" dirty="0" err="1" smtClean="0"/>
              <a:t>Ок</a:t>
            </a:r>
            <a:r>
              <a:rPr lang="ru-RU" sz="3600" b="1" dirty="0" smtClean="0"/>
              <a:t>- </a:t>
            </a:r>
            <a:r>
              <a:rPr lang="ru-RU" sz="3600" b="1" dirty="0" err="1" smtClean="0"/>
              <a:t>ок</a:t>
            </a:r>
            <a:r>
              <a:rPr lang="ru-RU" sz="3600" b="1" dirty="0" smtClean="0"/>
              <a:t> –</a:t>
            </a:r>
            <a:r>
              <a:rPr lang="ru-RU" sz="3600" b="1" dirty="0" err="1" smtClean="0"/>
              <a:t>ок</a:t>
            </a:r>
            <a:r>
              <a:rPr lang="ru-RU" sz="3600" b="1" dirty="0" smtClean="0"/>
              <a:t> –падает снежок</a:t>
            </a:r>
          </a:p>
          <a:p>
            <a:pPr>
              <a:buNone/>
            </a:pPr>
            <a:r>
              <a:rPr lang="ru-RU" sz="3600" b="1" dirty="0" err="1" smtClean="0"/>
              <a:t>Ип</a:t>
            </a:r>
            <a:r>
              <a:rPr lang="ru-RU" sz="3600" b="1" dirty="0" smtClean="0"/>
              <a:t>- </a:t>
            </a:r>
            <a:r>
              <a:rPr lang="ru-RU" sz="3600" b="1" dirty="0" err="1" smtClean="0"/>
              <a:t>ип</a:t>
            </a:r>
            <a:r>
              <a:rPr lang="ru-RU" sz="3600" b="1" dirty="0" smtClean="0"/>
              <a:t>- </a:t>
            </a:r>
            <a:r>
              <a:rPr lang="ru-RU" sz="3600" b="1" dirty="0" err="1" smtClean="0"/>
              <a:t>ип</a:t>
            </a:r>
            <a:r>
              <a:rPr lang="ru-RU" sz="3600" b="1" dirty="0" smtClean="0"/>
              <a:t> – слышу снега скрип</a:t>
            </a:r>
          </a:p>
          <a:p>
            <a:pPr>
              <a:buNone/>
            </a:pPr>
            <a:r>
              <a:rPr lang="ru-RU" sz="3600" b="1" dirty="0" smtClean="0"/>
              <a:t>Ре-ре-ре – горы в снежном серебре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----------- (уважение)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Воспитанный, внимательный, вежливый.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Помогает, заботится, радует.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Он доброжелателен к окружающим.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Человек.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071670" y="428604"/>
            <a:ext cx="50720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/>
              <a:t> </a:t>
            </a:r>
            <a:r>
              <a:rPr lang="ru-RU" sz="4400" b="1" dirty="0" err="1" smtClean="0">
                <a:solidFill>
                  <a:srgbClr val="C00000"/>
                </a:solidFill>
              </a:rPr>
              <a:t>С</a:t>
            </a:r>
            <a:r>
              <a:rPr lang="ru-RU" sz="4400" b="1" dirty="0" err="1" smtClean="0">
                <a:solidFill>
                  <a:srgbClr val="C00000"/>
                </a:solidFill>
              </a:rPr>
              <a:t>инквейн</a:t>
            </a:r>
            <a:r>
              <a:rPr lang="ru-RU" sz="4400" dirty="0" smtClean="0">
                <a:solidFill>
                  <a:srgbClr val="C00000"/>
                </a:solidFill>
              </a:rPr>
              <a:t> </a:t>
            </a:r>
            <a:endParaRPr lang="ru-RU" sz="4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IM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928926" y="214290"/>
            <a:ext cx="3167149" cy="3599411"/>
          </a:xfrm>
        </p:spPr>
      </p:pic>
      <p:sp>
        <p:nvSpPr>
          <p:cNvPr id="5" name="TextBox 4"/>
          <p:cNvSpPr txBox="1"/>
          <p:nvPr/>
        </p:nvSpPr>
        <p:spPr>
          <a:xfrm>
            <a:off x="285720" y="3929066"/>
            <a:ext cx="87154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Уважение</a:t>
            </a:r>
            <a:r>
              <a:rPr lang="ru-RU" sz="2800" dirty="0" smtClean="0"/>
              <a:t> – почтительное отношение, основанное на признании чьих – </a:t>
            </a:r>
            <a:r>
              <a:rPr lang="ru-RU" sz="2800" dirty="0" err="1" smtClean="0"/>
              <a:t>нибудь</a:t>
            </a:r>
            <a:r>
              <a:rPr lang="ru-RU" sz="2800" dirty="0" smtClean="0"/>
              <a:t>  достоинств.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42844" y="5357826"/>
            <a:ext cx="88583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Вежливость</a:t>
            </a:r>
            <a:r>
              <a:rPr lang="ru-RU" sz="2800" dirty="0" smtClean="0"/>
              <a:t> – учтивость, обходительность, </a:t>
            </a:r>
            <a:r>
              <a:rPr lang="ru-RU" sz="2800" dirty="0" smtClean="0"/>
              <a:t>предупредительность.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7" descr="осеева 007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42852"/>
            <a:ext cx="4046376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14282" y="5072074"/>
            <a:ext cx="371477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Валентина Александровна Осеева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1902 - 1969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7" name="Rectangle 8"/>
          <p:cNvSpPr txBox="1">
            <a:spLocks/>
          </p:cNvSpPr>
          <p:nvPr/>
        </p:nvSpPr>
        <p:spPr>
          <a:xfrm>
            <a:off x="4286248" y="214290"/>
            <a:ext cx="4643470" cy="6429420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Валентина Александровна родилась 15 апреля в г. Киеве.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Для В.Осеевой сама жизнь была волшебством. Она много писала для малышей- стихи, рассказы, сказки. Увлекательные истории цикла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рассказов«Волшебное слово» очень нравились детям. Работала В.Осеева воспитательницей в детских учреждениях и считала это своим призванием.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304800" y="142852"/>
            <a:ext cx="8686800" cy="5937273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  <a:latin typeface="Arial" charset="0"/>
              </a:rPr>
              <a:t>Валентина Александровна Осеева</a:t>
            </a:r>
          </a:p>
        </p:txBody>
      </p:sp>
      <p:pic>
        <p:nvPicPr>
          <p:cNvPr id="5" name="Picture 5" descr="р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785794"/>
            <a:ext cx="1500187" cy="2449513"/>
          </a:xfrm>
          <a:prstGeom prst="rect">
            <a:avLst/>
          </a:prstGeom>
          <a:noFill/>
        </p:spPr>
      </p:pic>
      <p:pic>
        <p:nvPicPr>
          <p:cNvPr id="6" name="Picture 6" descr="р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785794"/>
            <a:ext cx="1581150" cy="2449513"/>
          </a:xfrm>
          <a:prstGeom prst="rect">
            <a:avLst/>
          </a:prstGeom>
          <a:noFill/>
        </p:spPr>
      </p:pic>
      <p:pic>
        <p:nvPicPr>
          <p:cNvPr id="7" name="Рисунок 8" descr="осеева 0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7554" y="714356"/>
            <a:ext cx="2332038" cy="314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р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43306" y="4000504"/>
            <a:ext cx="1590675" cy="2449512"/>
          </a:xfrm>
          <a:prstGeom prst="rect">
            <a:avLst/>
          </a:prstGeom>
          <a:noFill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1472" y="3500438"/>
            <a:ext cx="2173288" cy="283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осеева 01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00826" y="3429000"/>
            <a:ext cx="2195513" cy="273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  <a:effectLst/>
              </a:rPr>
              <a:t>Словарная работа</a:t>
            </a:r>
            <a:endParaRPr lang="ru-RU" sz="6000" b="1" dirty="0">
              <a:solidFill>
                <a:srgbClr val="C00000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428736"/>
            <a:ext cx="8686800" cy="5214974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sz="3300" b="1" dirty="0" smtClean="0">
                <a:solidFill>
                  <a:srgbClr val="C00000"/>
                </a:solidFill>
              </a:rPr>
              <a:t>Покосился</a:t>
            </a:r>
            <a:r>
              <a:rPr lang="ru-RU" sz="3300" dirty="0" smtClean="0">
                <a:solidFill>
                  <a:srgbClr val="C00000"/>
                </a:solidFill>
              </a:rPr>
              <a:t> </a:t>
            </a:r>
            <a:r>
              <a:rPr lang="ru-RU" sz="3300" dirty="0" smtClean="0"/>
              <a:t>– смотреть искоса, сбоку.</a:t>
            </a:r>
          </a:p>
          <a:p>
            <a:pPr algn="just">
              <a:buNone/>
            </a:pPr>
            <a:r>
              <a:rPr lang="ru-RU" sz="3300" b="1" dirty="0" smtClean="0">
                <a:solidFill>
                  <a:srgbClr val="C00000"/>
                </a:solidFill>
              </a:rPr>
              <a:t>Буркнул</a:t>
            </a:r>
            <a:r>
              <a:rPr lang="ru-RU" sz="3300" dirty="0" smtClean="0"/>
              <a:t> – говорил ворчливо, непонятно, бурчал.</a:t>
            </a:r>
          </a:p>
          <a:p>
            <a:pPr algn="just">
              <a:buNone/>
            </a:pPr>
            <a:r>
              <a:rPr lang="ru-RU" sz="3300" b="1" dirty="0" smtClean="0">
                <a:solidFill>
                  <a:srgbClr val="C00000"/>
                </a:solidFill>
              </a:rPr>
              <a:t>Чуть не поддал хорошенько </a:t>
            </a:r>
            <a:r>
              <a:rPr lang="ru-RU" sz="3300" dirty="0" smtClean="0"/>
              <a:t>– значение слова на стр. 215</a:t>
            </a:r>
          </a:p>
          <a:p>
            <a:pPr algn="just">
              <a:buNone/>
            </a:pPr>
            <a:r>
              <a:rPr lang="ru-RU" sz="3300" b="1" dirty="0" smtClean="0">
                <a:solidFill>
                  <a:srgbClr val="C00000"/>
                </a:solidFill>
              </a:rPr>
              <a:t>Пустяки</a:t>
            </a:r>
            <a:r>
              <a:rPr lang="ru-RU" sz="3300" dirty="0" smtClean="0">
                <a:solidFill>
                  <a:srgbClr val="FF0000"/>
                </a:solidFill>
              </a:rPr>
              <a:t> </a:t>
            </a:r>
            <a:r>
              <a:rPr lang="ru-RU" sz="3300" dirty="0" smtClean="0"/>
              <a:t>– мелкое, ничтожное обстоятельство, безделица.</a:t>
            </a:r>
          </a:p>
          <a:p>
            <a:pPr algn="just">
              <a:buNone/>
            </a:pPr>
            <a:r>
              <a:rPr lang="ru-RU" sz="3300" b="1" dirty="0" smtClean="0">
                <a:solidFill>
                  <a:srgbClr val="C00000"/>
                </a:solidFill>
              </a:rPr>
              <a:t>Стряпает</a:t>
            </a:r>
            <a:r>
              <a:rPr lang="ru-RU" sz="3300" dirty="0" smtClean="0"/>
              <a:t> – значение слова на стр. 215.</a:t>
            </a:r>
          </a:p>
          <a:p>
            <a:pPr algn="just">
              <a:buNone/>
            </a:pPr>
            <a:r>
              <a:rPr lang="ru-RU" sz="3300" b="1" dirty="0" smtClean="0">
                <a:solidFill>
                  <a:srgbClr val="C00000"/>
                </a:solidFill>
              </a:rPr>
              <a:t>Противень</a:t>
            </a:r>
            <a:r>
              <a:rPr lang="ru-RU" sz="3300" dirty="0" smtClean="0">
                <a:solidFill>
                  <a:srgbClr val="FF0000"/>
                </a:solidFill>
              </a:rPr>
              <a:t> </a:t>
            </a:r>
            <a:r>
              <a:rPr lang="ru-RU" sz="3300" dirty="0" smtClean="0"/>
              <a:t>-  железный лист с загнутыми краями для жарения, печения. </a:t>
            </a:r>
          </a:p>
          <a:p>
            <a:pPr algn="just">
              <a:buNone/>
            </a:pPr>
            <a:r>
              <a:rPr lang="ru-RU" sz="3300" b="1" dirty="0" smtClean="0">
                <a:solidFill>
                  <a:srgbClr val="C00000"/>
                </a:solidFill>
              </a:rPr>
              <a:t>Морщинки</a:t>
            </a:r>
            <a:r>
              <a:rPr lang="ru-RU" sz="3300" dirty="0" smtClean="0"/>
              <a:t> -  складки на коже лица. </a:t>
            </a:r>
          </a:p>
          <a:p>
            <a:pPr algn="just">
              <a:buNone/>
            </a:pPr>
            <a:r>
              <a:rPr lang="ru-RU" sz="3300" b="1" dirty="0" smtClean="0">
                <a:solidFill>
                  <a:srgbClr val="C00000"/>
                </a:solidFill>
              </a:rPr>
              <a:t>Сквер</a:t>
            </a:r>
            <a:r>
              <a:rPr lang="ru-RU" sz="3300" dirty="0" smtClean="0">
                <a:solidFill>
                  <a:srgbClr val="C00000"/>
                </a:solidFill>
              </a:rPr>
              <a:t> </a:t>
            </a:r>
            <a:r>
              <a:rPr lang="ru-RU" sz="3300" dirty="0" smtClean="0"/>
              <a:t>-  парк, сад в городе.</a:t>
            </a:r>
          </a:p>
          <a:p>
            <a:pPr algn="just">
              <a:buNone/>
            </a:pPr>
            <a:r>
              <a:rPr lang="ru-RU" sz="3300" b="1" dirty="0" smtClean="0">
                <a:solidFill>
                  <a:srgbClr val="C00000"/>
                </a:solidFill>
              </a:rPr>
              <a:t>Сердитое лицо</a:t>
            </a:r>
            <a:r>
              <a:rPr lang="ru-RU" sz="3300" dirty="0" smtClean="0">
                <a:solidFill>
                  <a:srgbClr val="C00000"/>
                </a:solidFill>
              </a:rPr>
              <a:t>  </a:t>
            </a:r>
            <a:r>
              <a:rPr lang="ru-RU" sz="3300" dirty="0" smtClean="0"/>
              <a:t>-  обиженное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effectLst/>
              </a:rPr>
              <a:t>Дополните предложения недостающими словами.</a:t>
            </a:r>
            <a:endParaRPr lang="ru-RU" sz="2800" b="1" dirty="0">
              <a:solidFill>
                <a:srgbClr val="C00000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1.Бабушка дала Павлику……..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2.Павлик попросил у Лены…..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3.У старшего брата была…….</a:t>
            </a:r>
          </a:p>
          <a:p>
            <a:pPr>
              <a:buNone/>
            </a:pPr>
            <a:r>
              <a:rPr lang="ru-RU" b="1" dirty="0" smtClean="0"/>
              <a:t> 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572264" y="3786190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лодка</a:t>
            </a:r>
            <a:endParaRPr lang="ru-RU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572264" y="2571744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краски</a:t>
            </a:r>
            <a:endParaRPr lang="ru-RU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357950" y="1428736"/>
            <a:ext cx="24288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пирожок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effectLst/>
              </a:rPr>
              <a:t>Рефлексия</a:t>
            </a:r>
            <a:br>
              <a:rPr lang="ru-RU" b="1" dirty="0" smtClean="0">
                <a:solidFill>
                  <a:srgbClr val="C00000"/>
                </a:solidFill>
                <a:effectLst/>
              </a:rPr>
            </a:br>
            <a:endParaRPr lang="ru-RU" b="1" dirty="0">
              <a:solidFill>
                <a:srgbClr val="C00000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5400" b="1" dirty="0" smtClean="0"/>
              <a:t>Относись к людям так,</a:t>
            </a:r>
            <a:br>
              <a:rPr lang="ru-RU" sz="5400" b="1" dirty="0" smtClean="0"/>
            </a:br>
            <a:r>
              <a:rPr lang="ru-RU" sz="5400" b="1" dirty="0" smtClean="0"/>
              <a:t>Как бы ты хотел,</a:t>
            </a:r>
            <a:br>
              <a:rPr lang="ru-RU" sz="5400" b="1" dirty="0" smtClean="0"/>
            </a:br>
            <a:r>
              <a:rPr lang="ru-RU" sz="5400" b="1" dirty="0" smtClean="0"/>
              <a:t>Чтобы они </a:t>
            </a:r>
            <a:r>
              <a:rPr lang="ru-RU" sz="5400" b="1" dirty="0" smtClean="0"/>
              <a:t>относились к тебе.</a:t>
            </a:r>
          </a:p>
          <a:p>
            <a:pPr algn="ctr">
              <a:buNone/>
            </a:pPr>
            <a:endParaRPr lang="ru-RU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128</TotalTime>
  <Words>342</Words>
  <Application>Microsoft Office PowerPoint</Application>
  <PresentationFormat>Экран (4:3)</PresentationFormat>
  <Paragraphs>76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Словарная работа</vt:lpstr>
      <vt:lpstr>Дополните предложения недостающими словами.</vt:lpstr>
      <vt:lpstr>Рефлексия </vt:lpstr>
      <vt:lpstr>Рефлексия </vt:lpstr>
      <vt:lpstr>Слайд 11</vt:lpstr>
      <vt:lpstr>Источники: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15</cp:revision>
  <dcterms:modified xsi:type="dcterms:W3CDTF">2001-12-31T15:08:10Z</dcterms:modified>
</cp:coreProperties>
</file>