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A1C83CEF-EA81-424F-A622-A18930E68097}" type="datetimeFigureOut">
              <a:rPr lang="ru-RU" smtClean="0"/>
              <a:pPr/>
              <a:t>16.02.2020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A929936-5B2C-4916-A004-B2D240691964}" type="slidenum">
              <a:rPr lang="ru-RU" smtClean="0"/>
              <a:pPr/>
              <a:t>‹#›</a:t>
            </a:fld>
            <a:endParaRPr lang="ru-RU"/>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1C83CEF-EA81-424F-A622-A18930E68097}" type="datetimeFigureOut">
              <a:rPr lang="ru-RU" smtClean="0"/>
              <a:pPr/>
              <a:t>16.02.2020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A929936-5B2C-4916-A004-B2D240691964}"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1C83CEF-EA81-424F-A622-A18930E68097}" type="datetimeFigureOut">
              <a:rPr lang="ru-RU" smtClean="0"/>
              <a:pPr/>
              <a:t>16.02.2020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A929936-5B2C-4916-A004-B2D240691964}"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1C83CEF-EA81-424F-A622-A18930E68097}" type="datetimeFigureOut">
              <a:rPr lang="ru-RU" smtClean="0"/>
              <a:pPr/>
              <a:t>16.02.2020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A929936-5B2C-4916-A004-B2D240691964}"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1C83CEF-EA81-424F-A622-A18930E68097}" type="datetimeFigureOut">
              <a:rPr lang="ru-RU" smtClean="0"/>
              <a:pPr/>
              <a:t>16.02.2020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A929936-5B2C-4916-A004-B2D240691964}" type="slidenum">
              <a:rPr lang="ru-RU" smtClean="0"/>
              <a:pPr/>
              <a:t>‹#›</a:t>
            </a:fld>
            <a:endParaRPr lang="ru-RU"/>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A1C83CEF-EA81-424F-A622-A18930E68097}" type="datetimeFigureOut">
              <a:rPr lang="ru-RU" smtClean="0"/>
              <a:pPr/>
              <a:t>16.02.2020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A929936-5B2C-4916-A004-B2D240691964}"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A1C83CEF-EA81-424F-A622-A18930E68097}" type="datetimeFigureOut">
              <a:rPr lang="ru-RU" smtClean="0"/>
              <a:pPr/>
              <a:t>16.02.2020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A929936-5B2C-4916-A004-B2D240691964}" type="slidenum">
              <a:rPr lang="ru-RU" smtClean="0"/>
              <a:pPr/>
              <a:t>‹#›</a:t>
            </a:fld>
            <a:endParaRPr lang="ru-RU"/>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A1C83CEF-EA81-424F-A622-A18930E68097}" type="datetimeFigureOut">
              <a:rPr lang="ru-RU" smtClean="0"/>
              <a:pPr/>
              <a:t>16.02.2020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A929936-5B2C-4916-A004-B2D240691964}"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C83CEF-EA81-424F-A622-A18930E68097}" type="datetimeFigureOut">
              <a:rPr lang="ru-RU" smtClean="0"/>
              <a:pPr/>
              <a:t>16.02.2020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A929936-5B2C-4916-A004-B2D240691964}"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ru-RU" smtClean="0"/>
              <a:t>Образец заголовка</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1C83CEF-EA81-424F-A622-A18930E68097}" type="datetimeFigureOut">
              <a:rPr lang="ru-RU" smtClean="0"/>
              <a:pPr/>
              <a:t>16.02.2020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A929936-5B2C-4916-A004-B2D240691964}" type="slidenum">
              <a:rPr lang="ru-RU" smtClean="0"/>
              <a:pPr/>
              <a:t>‹#›</a:t>
            </a:fld>
            <a:endParaRPr lang="ru-RU"/>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ru-RU" smtClean="0"/>
              <a:t>Образец заголовка</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1C83CEF-EA81-424F-A622-A18930E68097}" type="datetimeFigureOut">
              <a:rPr lang="ru-RU" smtClean="0"/>
              <a:pPr/>
              <a:t>16.02.2020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A929936-5B2C-4916-A004-B2D240691964}"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A1C83CEF-EA81-424F-A622-A18930E68097}" type="datetimeFigureOut">
              <a:rPr lang="ru-RU" smtClean="0"/>
              <a:pPr/>
              <a:t>16.02.2020</a:t>
            </a:fld>
            <a:endParaRPr lang="ru-RU"/>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ru-RU"/>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8A929936-5B2C-4916-A004-B2D240691964}" type="slidenum">
              <a:rPr lang="ru-RU" smtClean="0"/>
              <a:pPr/>
              <a:t>‹#›</a:t>
            </a:fld>
            <a:endParaRPr lang="ru-RU"/>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ПОКОЛЕНИЯ ЭВМ.</a:t>
            </a:r>
            <a:endParaRPr lang="ru-RU" dirty="0"/>
          </a:p>
        </p:txBody>
      </p:sp>
    </p:spTree>
    <p:extLst>
      <p:ext uri="{BB962C8B-B14F-4D97-AF65-F5344CB8AC3E}">
        <p14:creationId xmlns:p14="http://schemas.microsoft.com/office/powerpoint/2010/main" xmlns="" val="4274446652"/>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5580112" y="1628800"/>
            <a:ext cx="3024336" cy="2374900"/>
          </a:xfrm>
        </p:spPr>
      </p:pic>
      <p:sp>
        <p:nvSpPr>
          <p:cNvPr id="5" name="Прямоугольник 4"/>
          <p:cNvSpPr/>
          <p:nvPr/>
        </p:nvSpPr>
        <p:spPr>
          <a:xfrm>
            <a:off x="899592" y="1201571"/>
            <a:ext cx="4572000" cy="4524315"/>
          </a:xfrm>
          <a:prstGeom prst="rect">
            <a:avLst/>
          </a:prstGeom>
        </p:spPr>
        <p:txBody>
          <a:bodyPr>
            <a:spAutoFit/>
          </a:bodyPr>
          <a:lstStyle/>
          <a:p>
            <a:r>
              <a:rPr lang="ru-RU" dirty="0"/>
              <a:t>Один из самых популярных компьютеров четвертого </a:t>
            </a:r>
            <a:r>
              <a:rPr lang="ru-RU" dirty="0" smtClean="0"/>
              <a:t>поколения- </a:t>
            </a:r>
            <a:r>
              <a:rPr lang="ru-RU" dirty="0"/>
              <a:t>это IBM </a:t>
            </a:r>
            <a:r>
              <a:rPr lang="ru-RU" dirty="0" err="1" smtClean="0"/>
              <a:t>System</a:t>
            </a:r>
            <a:r>
              <a:rPr lang="ru-RU" dirty="0" smtClean="0"/>
              <a:t>/370, </a:t>
            </a:r>
            <a:r>
              <a:rPr lang="ru-RU" dirty="0"/>
              <a:t>к</a:t>
            </a:r>
            <a:r>
              <a:rPr lang="ru-RU" dirty="0" smtClean="0"/>
              <a:t>оторый </a:t>
            </a:r>
            <a:r>
              <a:rPr lang="ru-RU" dirty="0"/>
              <a:t>в </a:t>
            </a:r>
            <a:r>
              <a:rPr lang="ru-RU" dirty="0" smtClean="0"/>
              <a:t>отличие </a:t>
            </a:r>
            <a:r>
              <a:rPr lang="ru-RU" dirty="0"/>
              <a:t>от своего предшественника третьего поколения </a:t>
            </a:r>
            <a:r>
              <a:rPr lang="ru-RU" dirty="0" err="1"/>
              <a:t>System</a:t>
            </a:r>
            <a:r>
              <a:rPr lang="ru-RU" dirty="0"/>
              <a:t>/360, имел более мощную систему микрокоманд и большие возможности низкоуровневого программирования. В машинах серии </a:t>
            </a:r>
            <a:r>
              <a:rPr lang="ru-RU" dirty="0" err="1" smtClean="0"/>
              <a:t>System</a:t>
            </a:r>
            <a:r>
              <a:rPr lang="ru-RU" dirty="0" smtClean="0"/>
              <a:t>/370 </a:t>
            </a:r>
            <a:r>
              <a:rPr lang="ru-RU" dirty="0"/>
              <a:t>была реализована виртуальная </a:t>
            </a:r>
            <a:r>
              <a:rPr lang="ru-RU" dirty="0" smtClean="0"/>
              <a:t>память</a:t>
            </a:r>
            <a:r>
              <a:rPr lang="ru-RU" dirty="0" smtClean="0"/>
              <a:t>,</a:t>
            </a:r>
            <a:r>
              <a:rPr lang="ru-RU" dirty="0" smtClean="0"/>
              <a:t> </a:t>
            </a:r>
            <a:r>
              <a:rPr lang="ru-RU" dirty="0" smtClean="0"/>
              <a:t>к</a:t>
            </a:r>
            <a:r>
              <a:rPr lang="ru-RU" dirty="0" smtClean="0"/>
              <a:t>огда </a:t>
            </a:r>
            <a:r>
              <a:rPr lang="ru-RU" dirty="0"/>
              <a:t>часть дискового пространства отводилась для </a:t>
            </a:r>
            <a:r>
              <a:rPr lang="ru-RU" dirty="0" smtClean="0"/>
              <a:t>использования и </a:t>
            </a:r>
            <a:r>
              <a:rPr lang="ru-RU" dirty="0"/>
              <a:t>хранения временных данных. Тем самым эмулировалась оперативная память. У конечного пользователя </a:t>
            </a:r>
            <a:r>
              <a:rPr lang="ru-RU" dirty="0" smtClean="0"/>
              <a:t>создавалось </a:t>
            </a:r>
            <a:r>
              <a:rPr lang="ru-RU" dirty="0"/>
              <a:t>впечатление, что ресурсов у </a:t>
            </a:r>
            <a:r>
              <a:rPr lang="ru-RU" dirty="0" smtClean="0"/>
              <a:t>машины больше, </a:t>
            </a:r>
            <a:r>
              <a:rPr lang="ru-RU" dirty="0"/>
              <a:t>чем есть на самом деле.</a:t>
            </a:r>
          </a:p>
        </p:txBody>
      </p:sp>
    </p:spTree>
    <p:extLst>
      <p:ext uri="{BB962C8B-B14F-4D97-AF65-F5344CB8AC3E}">
        <p14:creationId xmlns:p14="http://schemas.microsoft.com/office/powerpoint/2010/main" xmlns="" val="3892659374"/>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332656"/>
            <a:ext cx="7554416" cy="1312168"/>
          </a:xfrm>
        </p:spPr>
        <p:txBody>
          <a:bodyPr/>
          <a:lstStyle/>
          <a:p>
            <a:r>
              <a:rPr lang="ru-RU" dirty="0" smtClean="0"/>
              <a:t>Таблица поколения ЭВМ</a:t>
            </a:r>
            <a:endParaRPr lang="ru-RU" dirty="0"/>
          </a:p>
        </p:txBody>
      </p:sp>
      <p:graphicFrame>
        <p:nvGraphicFramePr>
          <p:cNvPr id="6" name="Объект 5"/>
          <p:cNvGraphicFramePr>
            <a:graphicFrameLocks noGrp="1"/>
          </p:cNvGraphicFramePr>
          <p:nvPr>
            <p:ph idx="1"/>
            <p:extLst>
              <p:ext uri="{D42A27DB-BD31-4B8C-83A1-F6EECF244321}">
                <p14:modId xmlns:p14="http://schemas.microsoft.com/office/powerpoint/2010/main" xmlns="" val="1983747325"/>
              </p:ext>
            </p:extLst>
          </p:nvPr>
        </p:nvGraphicFramePr>
        <p:xfrm>
          <a:off x="755576" y="548680"/>
          <a:ext cx="7704856" cy="5582920"/>
        </p:xfrm>
        <a:graphic>
          <a:graphicData uri="http://schemas.openxmlformats.org/drawingml/2006/table">
            <a:tbl>
              <a:tblPr firstRow="1" bandRow="1">
                <a:tableStyleId>{5C22544A-7EE6-4342-B048-85BDC9FD1C3A}</a:tableStyleId>
              </a:tblPr>
              <a:tblGrid>
                <a:gridCol w="1508760"/>
                <a:gridCol w="1508760"/>
                <a:gridCol w="1508760"/>
                <a:gridCol w="1508760"/>
                <a:gridCol w="1669816"/>
              </a:tblGrid>
              <a:tr h="370840">
                <a:tc>
                  <a:txBody>
                    <a:bodyPr/>
                    <a:lstStyle/>
                    <a:p>
                      <a:r>
                        <a:rPr lang="ru-RU" dirty="0" smtClean="0"/>
                        <a:t>Характеристика</a:t>
                      </a:r>
                      <a:endParaRPr lang="ru-RU" dirty="0"/>
                    </a:p>
                  </a:txBody>
                  <a:tcPr/>
                </a:tc>
                <a:tc>
                  <a:txBody>
                    <a:bodyPr/>
                    <a:lstStyle/>
                    <a:p>
                      <a:r>
                        <a:rPr lang="ru-RU" dirty="0" smtClean="0"/>
                        <a:t>Первое </a:t>
                      </a:r>
                      <a:endParaRPr lang="ru-RU" dirty="0"/>
                    </a:p>
                  </a:txBody>
                  <a:tcPr/>
                </a:tc>
                <a:tc>
                  <a:txBody>
                    <a:bodyPr/>
                    <a:lstStyle/>
                    <a:p>
                      <a:r>
                        <a:rPr lang="ru-RU" dirty="0" smtClean="0"/>
                        <a:t>Второе</a:t>
                      </a:r>
                      <a:endParaRPr lang="ru-RU" dirty="0"/>
                    </a:p>
                  </a:txBody>
                  <a:tcPr/>
                </a:tc>
                <a:tc>
                  <a:txBody>
                    <a:bodyPr/>
                    <a:lstStyle/>
                    <a:p>
                      <a:r>
                        <a:rPr lang="ru-RU" dirty="0" smtClean="0"/>
                        <a:t>Третье</a:t>
                      </a:r>
                      <a:endParaRPr lang="ru-RU" dirty="0"/>
                    </a:p>
                  </a:txBody>
                  <a:tcPr/>
                </a:tc>
                <a:tc>
                  <a:txBody>
                    <a:bodyPr/>
                    <a:lstStyle/>
                    <a:p>
                      <a:r>
                        <a:rPr lang="ru-RU" dirty="0" smtClean="0"/>
                        <a:t>Четвёртое</a:t>
                      </a:r>
                      <a:endParaRPr lang="ru-RU" dirty="0"/>
                    </a:p>
                  </a:txBody>
                  <a:tcPr/>
                </a:tc>
              </a:tr>
              <a:tr h="370840">
                <a:tc>
                  <a:txBody>
                    <a:bodyPr/>
                    <a:lstStyle/>
                    <a:p>
                      <a:r>
                        <a:rPr lang="ru-RU" dirty="0" smtClean="0"/>
                        <a:t>Годы</a:t>
                      </a:r>
                      <a:endParaRPr lang="ru-RU" dirty="0"/>
                    </a:p>
                  </a:txBody>
                  <a:tcPr/>
                </a:tc>
                <a:tc>
                  <a:txBody>
                    <a:bodyPr/>
                    <a:lstStyle/>
                    <a:p>
                      <a:r>
                        <a:rPr lang="ru-RU" dirty="0" smtClean="0"/>
                        <a:t>1946-1958</a:t>
                      </a:r>
                      <a:endParaRPr lang="ru-RU" dirty="0"/>
                    </a:p>
                  </a:txBody>
                  <a:tcPr/>
                </a:tc>
                <a:tc>
                  <a:txBody>
                    <a:bodyPr/>
                    <a:lstStyle/>
                    <a:p>
                      <a:r>
                        <a:rPr lang="ru-RU" dirty="0" smtClean="0"/>
                        <a:t>1959-1963</a:t>
                      </a:r>
                      <a:endParaRPr lang="ru-RU" dirty="0"/>
                    </a:p>
                  </a:txBody>
                  <a:tcPr/>
                </a:tc>
                <a:tc>
                  <a:txBody>
                    <a:bodyPr/>
                    <a:lstStyle/>
                    <a:p>
                      <a:r>
                        <a:rPr lang="ru-RU" dirty="0" smtClean="0"/>
                        <a:t>1964-1976</a:t>
                      </a:r>
                      <a:endParaRPr lang="ru-RU" dirty="0"/>
                    </a:p>
                  </a:txBody>
                  <a:tcPr/>
                </a:tc>
                <a:tc>
                  <a:txBody>
                    <a:bodyPr/>
                    <a:lstStyle/>
                    <a:p>
                      <a:r>
                        <a:rPr lang="ru-RU" dirty="0" smtClean="0"/>
                        <a:t>1977</a:t>
                      </a:r>
                      <a:endParaRPr lang="ru-RU" dirty="0"/>
                    </a:p>
                  </a:txBody>
                  <a:tcPr/>
                </a:tc>
              </a:tr>
              <a:tr h="370840">
                <a:tc>
                  <a:txBody>
                    <a:bodyPr/>
                    <a:lstStyle/>
                    <a:p>
                      <a:r>
                        <a:rPr lang="ru-RU" dirty="0" smtClean="0"/>
                        <a:t>Элементная база</a:t>
                      </a:r>
                      <a:endParaRPr lang="ru-RU" dirty="0"/>
                    </a:p>
                  </a:txBody>
                  <a:tcPr/>
                </a:tc>
                <a:tc>
                  <a:txBody>
                    <a:bodyPr/>
                    <a:lstStyle/>
                    <a:p>
                      <a:r>
                        <a:rPr lang="ru-RU" dirty="0" smtClean="0"/>
                        <a:t>Электронные лампы</a:t>
                      </a:r>
                      <a:endParaRPr lang="ru-RU" dirty="0"/>
                    </a:p>
                  </a:txBody>
                  <a:tcPr/>
                </a:tc>
                <a:tc>
                  <a:txBody>
                    <a:bodyPr/>
                    <a:lstStyle/>
                    <a:p>
                      <a:r>
                        <a:rPr lang="ru-RU" dirty="0" smtClean="0"/>
                        <a:t>Транзисторы</a:t>
                      </a:r>
                      <a:endParaRPr lang="ru-RU" dirty="0"/>
                    </a:p>
                  </a:txBody>
                  <a:tcPr/>
                </a:tc>
                <a:tc>
                  <a:txBody>
                    <a:bodyPr/>
                    <a:lstStyle/>
                    <a:p>
                      <a:r>
                        <a:rPr lang="ru-RU" dirty="0" smtClean="0"/>
                        <a:t>Интегральные схемы</a:t>
                      </a:r>
                      <a:endParaRPr lang="ru-RU" dirty="0"/>
                    </a:p>
                  </a:txBody>
                  <a:tcPr/>
                </a:tc>
                <a:tc>
                  <a:txBody>
                    <a:bodyPr/>
                    <a:lstStyle/>
                    <a:p>
                      <a:r>
                        <a:rPr lang="ru-RU" dirty="0" smtClean="0"/>
                        <a:t>Большие интегральные</a:t>
                      </a:r>
                      <a:r>
                        <a:rPr lang="ru-RU" baseline="0" dirty="0" smtClean="0"/>
                        <a:t> схемы(БИС)</a:t>
                      </a:r>
                      <a:endParaRPr lang="ru-RU" dirty="0"/>
                    </a:p>
                  </a:txBody>
                  <a:tcPr/>
                </a:tc>
              </a:tr>
              <a:tr h="370840">
                <a:tc>
                  <a:txBody>
                    <a:bodyPr/>
                    <a:lstStyle/>
                    <a:p>
                      <a:r>
                        <a:rPr lang="ru-RU" dirty="0" smtClean="0"/>
                        <a:t>Количество</a:t>
                      </a:r>
                      <a:r>
                        <a:rPr lang="ru-RU" baseline="0" dirty="0" smtClean="0"/>
                        <a:t> ЭВМ в мире</a:t>
                      </a:r>
                      <a:endParaRPr lang="ru-RU" dirty="0"/>
                    </a:p>
                  </a:txBody>
                  <a:tcPr/>
                </a:tc>
                <a:tc>
                  <a:txBody>
                    <a:bodyPr/>
                    <a:lstStyle/>
                    <a:p>
                      <a:r>
                        <a:rPr lang="ru-RU" dirty="0" smtClean="0"/>
                        <a:t>Десятки</a:t>
                      </a:r>
                      <a:endParaRPr lang="ru-RU" dirty="0"/>
                    </a:p>
                  </a:txBody>
                  <a:tcPr/>
                </a:tc>
                <a:tc>
                  <a:txBody>
                    <a:bodyPr/>
                    <a:lstStyle/>
                    <a:p>
                      <a:r>
                        <a:rPr lang="ru-RU" dirty="0" smtClean="0"/>
                        <a:t>Тысячи</a:t>
                      </a:r>
                      <a:endParaRPr lang="ru-RU" dirty="0"/>
                    </a:p>
                  </a:txBody>
                  <a:tcPr/>
                </a:tc>
                <a:tc>
                  <a:txBody>
                    <a:bodyPr/>
                    <a:lstStyle/>
                    <a:p>
                      <a:r>
                        <a:rPr lang="ru-RU" dirty="0" smtClean="0"/>
                        <a:t>Десятки тысяч</a:t>
                      </a:r>
                      <a:endParaRPr lang="ru-RU" dirty="0"/>
                    </a:p>
                  </a:txBody>
                  <a:tcPr/>
                </a:tc>
                <a:tc>
                  <a:txBody>
                    <a:bodyPr/>
                    <a:lstStyle/>
                    <a:p>
                      <a:r>
                        <a:rPr lang="ru-RU" dirty="0" smtClean="0"/>
                        <a:t>Миллионы</a:t>
                      </a:r>
                      <a:endParaRPr lang="ru-RU" dirty="0"/>
                    </a:p>
                  </a:txBody>
                  <a:tcPr/>
                </a:tc>
              </a:tr>
              <a:tr h="370840">
                <a:tc>
                  <a:txBody>
                    <a:bodyPr/>
                    <a:lstStyle/>
                    <a:p>
                      <a:r>
                        <a:rPr lang="ru-RU" dirty="0" smtClean="0"/>
                        <a:t>Быстродействие</a:t>
                      </a:r>
                      <a:endParaRPr lang="ru-RU" dirty="0"/>
                    </a:p>
                  </a:txBody>
                  <a:tcPr/>
                </a:tc>
                <a:tc>
                  <a:txBody>
                    <a:bodyPr/>
                    <a:lstStyle/>
                    <a:p>
                      <a:r>
                        <a:rPr lang="ru-RU" dirty="0" smtClean="0"/>
                        <a:t>10-20тыс.операций/сек.</a:t>
                      </a:r>
                      <a:endParaRPr lang="ru-RU" dirty="0"/>
                    </a:p>
                  </a:txBody>
                  <a:tcPr/>
                </a:tc>
                <a:tc>
                  <a:txBody>
                    <a:bodyPr/>
                    <a:lstStyle/>
                    <a:p>
                      <a:r>
                        <a:rPr lang="ru-RU" dirty="0" smtClean="0"/>
                        <a:t>До 1млн. Операций/сек.</a:t>
                      </a:r>
                      <a:endParaRPr lang="ru-RU" dirty="0"/>
                    </a:p>
                  </a:txBody>
                  <a:tcPr/>
                </a:tc>
                <a:tc>
                  <a:txBody>
                    <a:bodyPr/>
                    <a:lstStyle/>
                    <a:p>
                      <a:r>
                        <a:rPr lang="ru-RU" dirty="0" smtClean="0"/>
                        <a:t>100-1000</a:t>
                      </a:r>
                      <a:r>
                        <a:rPr lang="ru-RU" baseline="0" dirty="0" smtClean="0"/>
                        <a:t> млн. операций/сек</a:t>
                      </a:r>
                      <a:endParaRPr lang="ru-RU" dirty="0"/>
                    </a:p>
                  </a:txBody>
                  <a:tcPr/>
                </a:tc>
                <a:tc>
                  <a:txBody>
                    <a:bodyPr/>
                    <a:lstStyle/>
                    <a:p>
                      <a:r>
                        <a:rPr lang="en-US" dirty="0" smtClean="0"/>
                        <a:t>&gt;</a:t>
                      </a:r>
                      <a:r>
                        <a:rPr lang="ru-RU" dirty="0" smtClean="0"/>
                        <a:t>10</a:t>
                      </a:r>
                      <a:r>
                        <a:rPr lang="ru-RU" baseline="0" dirty="0" smtClean="0"/>
                        <a:t> млн/сек.</a:t>
                      </a:r>
                      <a:endParaRPr lang="ru-RU" dirty="0"/>
                    </a:p>
                  </a:txBody>
                  <a:tcPr/>
                </a:tc>
              </a:tr>
              <a:tr h="370840">
                <a:tc>
                  <a:txBody>
                    <a:bodyPr/>
                    <a:lstStyle/>
                    <a:p>
                      <a:r>
                        <a:rPr lang="ru-RU" dirty="0" smtClean="0"/>
                        <a:t>Носитель информации</a:t>
                      </a:r>
                      <a:endParaRPr lang="ru-RU" dirty="0"/>
                    </a:p>
                  </a:txBody>
                  <a:tcPr/>
                </a:tc>
                <a:tc>
                  <a:txBody>
                    <a:bodyPr/>
                    <a:lstStyle/>
                    <a:p>
                      <a:r>
                        <a:rPr lang="ru-RU" dirty="0" smtClean="0"/>
                        <a:t>Перфокарты</a:t>
                      </a:r>
                      <a:endParaRPr lang="ru-RU" dirty="0"/>
                    </a:p>
                  </a:txBody>
                  <a:tcPr/>
                </a:tc>
                <a:tc>
                  <a:txBody>
                    <a:bodyPr/>
                    <a:lstStyle/>
                    <a:p>
                      <a:r>
                        <a:rPr lang="ru-RU" dirty="0" smtClean="0"/>
                        <a:t>Магнитные ленты</a:t>
                      </a:r>
                      <a:endParaRPr lang="ru-RU" dirty="0"/>
                    </a:p>
                  </a:txBody>
                  <a:tcPr/>
                </a:tc>
                <a:tc>
                  <a:txBody>
                    <a:bodyPr/>
                    <a:lstStyle/>
                    <a:p>
                      <a:r>
                        <a:rPr lang="ru-RU" dirty="0" smtClean="0"/>
                        <a:t>Магнитные диски</a:t>
                      </a:r>
                      <a:endParaRPr lang="ru-RU" dirty="0"/>
                    </a:p>
                  </a:txBody>
                  <a:tcPr/>
                </a:tc>
                <a:tc>
                  <a:txBody>
                    <a:bodyPr/>
                    <a:lstStyle/>
                    <a:p>
                      <a:r>
                        <a:rPr lang="ru-RU" dirty="0" smtClean="0"/>
                        <a:t>Диски-магнитные.</a:t>
                      </a:r>
                      <a:endParaRPr lang="ru-RU" dirty="0"/>
                    </a:p>
                  </a:txBody>
                  <a:tcPr/>
                </a:tc>
              </a:tr>
              <a:tr h="718368">
                <a:tc>
                  <a:txBody>
                    <a:bodyPr/>
                    <a:lstStyle/>
                    <a:p>
                      <a:r>
                        <a:rPr lang="ru-RU" dirty="0" smtClean="0"/>
                        <a:t>Особенности</a:t>
                      </a:r>
                      <a:endParaRPr lang="ru-RU" dirty="0"/>
                    </a:p>
                  </a:txBody>
                  <a:tcPr/>
                </a:tc>
                <a:tc>
                  <a:txBody>
                    <a:bodyPr/>
                    <a:lstStyle/>
                    <a:p>
                      <a:r>
                        <a:rPr lang="ru-RU" dirty="0" smtClean="0"/>
                        <a:t>Сложные</a:t>
                      </a:r>
                      <a:r>
                        <a:rPr lang="ru-RU" baseline="0" dirty="0" smtClean="0"/>
                        <a:t> эксплуатации</a:t>
                      </a:r>
                      <a:endParaRPr lang="ru-RU" dirty="0"/>
                    </a:p>
                  </a:txBody>
                  <a:tcPr/>
                </a:tc>
                <a:tc>
                  <a:txBody>
                    <a:bodyPr/>
                    <a:lstStyle/>
                    <a:p>
                      <a:r>
                        <a:rPr lang="ru-RU" dirty="0" smtClean="0"/>
                        <a:t>При неисправности можно заменять</a:t>
                      </a:r>
                      <a:r>
                        <a:rPr lang="ru-RU" baseline="0" dirty="0" smtClean="0"/>
                        <a:t> Не всю машину</a:t>
                      </a:r>
                      <a:r>
                        <a:rPr lang="ru-RU" dirty="0" smtClean="0"/>
                        <a:t> </a:t>
                      </a:r>
                      <a:endParaRPr lang="ru-RU" dirty="0"/>
                    </a:p>
                  </a:txBody>
                  <a:tcPr/>
                </a:tc>
                <a:tc>
                  <a:txBody>
                    <a:bodyPr/>
                    <a:lstStyle/>
                    <a:p>
                      <a:r>
                        <a:rPr lang="ru-RU" dirty="0" smtClean="0"/>
                        <a:t>Появление дисплеев</a:t>
                      </a:r>
                      <a:endParaRPr lang="ru-RU" dirty="0"/>
                    </a:p>
                  </a:txBody>
                  <a:tcPr/>
                </a:tc>
                <a:tc>
                  <a:txBody>
                    <a:bodyPr/>
                    <a:lstStyle/>
                    <a:p>
                      <a:r>
                        <a:rPr lang="ru-RU" dirty="0" smtClean="0"/>
                        <a:t>Появление средств</a:t>
                      </a:r>
                      <a:r>
                        <a:rPr lang="ru-RU" baseline="0" dirty="0" smtClean="0"/>
                        <a:t> мультимедиа.</a:t>
                      </a:r>
                      <a:endParaRPr lang="ru-RU" dirty="0"/>
                    </a:p>
                  </a:txBody>
                  <a:tcPr/>
                </a:tc>
              </a:tr>
            </a:tbl>
          </a:graphicData>
        </a:graphic>
      </p:graphicFrame>
    </p:spTree>
    <p:extLst>
      <p:ext uri="{BB962C8B-B14F-4D97-AF65-F5344CB8AC3E}">
        <p14:creationId xmlns:p14="http://schemas.microsoft.com/office/powerpoint/2010/main" xmlns="" val="1869244518"/>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404664"/>
            <a:ext cx="6781800" cy="1600200"/>
          </a:xfrm>
        </p:spPr>
        <p:txBody>
          <a:bodyPr>
            <a:normAutofit fontScale="90000"/>
          </a:bodyPr>
          <a:lstStyle/>
          <a:p>
            <a:r>
              <a:rPr lang="ru-RU" dirty="0" smtClean="0"/>
              <a:t>История развития ЭВМ</a:t>
            </a:r>
            <a:br>
              <a:rPr lang="ru-RU" dirty="0" smtClean="0"/>
            </a:br>
            <a:r>
              <a:rPr lang="ru-RU" dirty="0" smtClean="0"/>
              <a:t>(1 поколение)</a:t>
            </a:r>
            <a:endParaRPr lang="ru-RU" dirty="0"/>
          </a:p>
        </p:txBody>
      </p:sp>
      <p:sp>
        <p:nvSpPr>
          <p:cNvPr id="3" name="Объект 2"/>
          <p:cNvSpPr>
            <a:spLocks noGrp="1"/>
          </p:cNvSpPr>
          <p:nvPr>
            <p:ph idx="1"/>
          </p:nvPr>
        </p:nvSpPr>
        <p:spPr>
          <a:xfrm>
            <a:off x="755576" y="1988840"/>
            <a:ext cx="7543800" cy="3886200"/>
          </a:xfrm>
        </p:spPr>
        <p:txBody>
          <a:bodyPr>
            <a:normAutofit fontScale="62500" lnSpcReduction="20000"/>
          </a:bodyPr>
          <a:lstStyle/>
          <a:p>
            <a:r>
              <a:rPr lang="ru-RU" dirty="0"/>
              <a:t>Первое поколение ЭВМ 1948 - 1958	</a:t>
            </a:r>
            <a:endParaRPr lang="ru-RU" dirty="0" smtClean="0"/>
          </a:p>
          <a:p>
            <a:r>
              <a:rPr lang="ru-RU" dirty="0" smtClean="0"/>
              <a:t>Не </a:t>
            </a:r>
            <a:r>
              <a:rPr lang="ru-RU" dirty="0"/>
              <a:t>учитывая элементную базу вычислительных машин можно было бы сказать, что первый компьютер был разработан Аланом Тьюрингом «Колос» разработанный еще в 1943 г. Эта машина предназначалась для дешифровки немецких секретных сообщений времен второй мировой войны. Это была одна из первых попыток создания универсальной программируемой машины. Однако сегодняшнему определению компьютер она не соответствовала.</a:t>
            </a:r>
          </a:p>
          <a:p>
            <a:endParaRPr lang="ru-RU" dirty="0"/>
          </a:p>
          <a:p>
            <a:r>
              <a:rPr lang="ru-RU" dirty="0"/>
              <a:t>Компонентная база компьютеров первого поколения это электронные лампы. Они предназначались для решения научно-технических задач. Такими машинами обладали военные ведомства и государственные институты. Их стоимость была на столько велика, что даже крупные корпорации не могли приобрести их. Эти машины были огромных размеров и весили порядка 5 – 30 тонн, занимали площадь в несколько сотен квадратных метров. Так что зачастую для них нужны были отдельные помещения, а иногда и целые здания. Потребительская мощность таких машин измерялась сотнями киловатт энергии. К примеру машина ЭНИАК потребляла 150 кВт. Некоторые из них оперировали десятичными числами, такие как Марк-1, а не двоичными как существующие машины.</a:t>
            </a:r>
          </a:p>
          <a:p>
            <a:endParaRPr lang="ru-RU" dirty="0"/>
          </a:p>
        </p:txBody>
      </p:sp>
    </p:spTree>
    <p:extLst>
      <p:ext uri="{BB962C8B-B14F-4D97-AF65-F5344CB8AC3E}">
        <p14:creationId xmlns:p14="http://schemas.microsoft.com/office/powerpoint/2010/main" xmlns="" val="710533487"/>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4355976" y="1700808"/>
            <a:ext cx="3981315" cy="2714625"/>
          </a:xfrm>
        </p:spPr>
      </p:pic>
      <p:sp>
        <p:nvSpPr>
          <p:cNvPr id="5" name="Прямоугольник 4"/>
          <p:cNvSpPr/>
          <p:nvPr/>
        </p:nvSpPr>
        <p:spPr>
          <a:xfrm>
            <a:off x="611560" y="1628799"/>
            <a:ext cx="3672408" cy="3693319"/>
          </a:xfrm>
          <a:prstGeom prst="rect">
            <a:avLst/>
          </a:prstGeom>
        </p:spPr>
        <p:txBody>
          <a:bodyPr wrap="square">
            <a:spAutoFit/>
          </a:bodyPr>
          <a:lstStyle/>
          <a:p>
            <a:r>
              <a:rPr lang="ru-RU" dirty="0"/>
              <a:t>Вычислительная мощность составляла всего несколько тысяч операций в секунду. К примеру на такие операции как сложение, вычитание требовалось несколько секунд. На деления и умножение уходило до нескольких десятков секунд. А на вычисление логарифма или тригонометрической функции понадобилось больше минуты.</a:t>
            </a:r>
          </a:p>
          <a:p>
            <a:endParaRPr lang="ru-RU" dirty="0"/>
          </a:p>
          <a:p>
            <a:endParaRPr lang="ru-RU" dirty="0"/>
          </a:p>
        </p:txBody>
      </p:sp>
    </p:spTree>
    <p:extLst>
      <p:ext uri="{BB962C8B-B14F-4D97-AF65-F5344CB8AC3E}">
        <p14:creationId xmlns:p14="http://schemas.microsoft.com/office/powerpoint/2010/main" xmlns="" val="1752486611"/>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404664"/>
            <a:ext cx="6781800" cy="1600200"/>
          </a:xfrm>
        </p:spPr>
        <p:txBody>
          <a:bodyPr>
            <a:normAutofit fontScale="90000"/>
          </a:bodyPr>
          <a:lstStyle/>
          <a:p>
            <a:r>
              <a:rPr lang="ru-RU" dirty="0" smtClean="0"/>
              <a:t>История развития ЭВМ(2 поколение)</a:t>
            </a:r>
            <a:endParaRPr lang="ru-RU" dirty="0"/>
          </a:p>
        </p:txBody>
      </p:sp>
      <p:sp>
        <p:nvSpPr>
          <p:cNvPr id="3" name="Объект 2"/>
          <p:cNvSpPr>
            <a:spLocks noGrp="1"/>
          </p:cNvSpPr>
          <p:nvPr>
            <p:ph idx="1"/>
          </p:nvPr>
        </p:nvSpPr>
        <p:spPr>
          <a:xfrm>
            <a:off x="827584" y="2060848"/>
            <a:ext cx="7543800" cy="3886200"/>
          </a:xfrm>
        </p:spPr>
        <p:txBody>
          <a:bodyPr>
            <a:normAutofit fontScale="85000" lnSpcReduction="20000"/>
          </a:bodyPr>
          <a:lstStyle/>
          <a:p>
            <a:r>
              <a:rPr lang="ru-RU" dirty="0"/>
              <a:t>Второе поколение ЭВМ 1959 - 1967	</a:t>
            </a:r>
            <a:endParaRPr lang="ru-RU" dirty="0" smtClean="0"/>
          </a:p>
          <a:p>
            <a:r>
              <a:rPr lang="ru-RU" dirty="0" smtClean="0"/>
              <a:t>Транзистор Элементной </a:t>
            </a:r>
            <a:r>
              <a:rPr lang="ru-RU" dirty="0"/>
              <a:t>базой второго поколения стали полупроводники. Транзисторы пришли на смену не надежным электронно-вакуумным лампам. Транзисторы значительно уменьшили компьютеры в размере и стоимости. И не удивительно. Один транзистор способен заменить несколько десятков электронных ламп. При этом тепловыделение значительно уменьшилось и потребление электроэнергии тоже, а скорость работы стала выше. Если сравнивать машины первого и второго поколения то на примере это выглядело так. Марк-1 это компьютер первого поколения занимавший огромный зал. Его высота 2,5 м и длина 17 м и при этом он стоил 500 тыс. долларов. PDP-8 – ЭВМ второго поколения. Размером с холодильник, и при этом он стоил всего 20 тыс. долларов.</a:t>
            </a:r>
          </a:p>
        </p:txBody>
      </p:sp>
    </p:spTree>
    <p:extLst>
      <p:ext uri="{BB962C8B-B14F-4D97-AF65-F5344CB8AC3E}">
        <p14:creationId xmlns:p14="http://schemas.microsoft.com/office/powerpoint/2010/main" xmlns="" val="3936127598"/>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5183559" y="845163"/>
            <a:ext cx="3420889" cy="3168352"/>
          </a:xfrm>
        </p:spPr>
      </p:pic>
      <p:sp>
        <p:nvSpPr>
          <p:cNvPr id="5" name="Прямоугольник 4"/>
          <p:cNvSpPr/>
          <p:nvPr/>
        </p:nvSpPr>
        <p:spPr>
          <a:xfrm>
            <a:off x="542256" y="864904"/>
            <a:ext cx="4572000" cy="4801314"/>
          </a:xfrm>
          <a:prstGeom prst="rect">
            <a:avLst/>
          </a:prstGeom>
        </p:spPr>
        <p:txBody>
          <a:bodyPr>
            <a:spAutoFit/>
          </a:bodyPr>
          <a:lstStyle/>
          <a:p>
            <a:r>
              <a:rPr lang="ru-RU" dirty="0"/>
              <a:t>Среди советских компьютеров второго поколения стал Минск-22. Он мог выполнять до пяти тысяч элементарных операций в секунду. Его оперативная память была построена на ферритовых сердечниках, объемом порядка шести – восьми тысяч чисел. В нем применялись магнитные диски, которые могли хранить несколько миллионов чисел. </a:t>
            </a:r>
            <a:r>
              <a:rPr lang="ru-RU" dirty="0" smtClean="0"/>
              <a:t>Доступ </a:t>
            </a:r>
            <a:r>
              <a:rPr lang="ru-RU" dirty="0"/>
              <a:t>информации был через перфокарты и перфоленты. Для вывода </a:t>
            </a:r>
            <a:r>
              <a:rPr lang="ru-RU" dirty="0" smtClean="0"/>
              <a:t>данных </a:t>
            </a:r>
            <a:r>
              <a:rPr lang="ru-RU" dirty="0"/>
              <a:t>к нему возможно было подключить алфавитное - цифровое печатающее устройство. Последующая модель Минск-32 могла выполнять уже 250 тысяч операций в секунду. Объем оперативной памяти составлял 65 536 байт.</a:t>
            </a:r>
          </a:p>
        </p:txBody>
      </p:sp>
    </p:spTree>
    <p:extLst>
      <p:ext uri="{BB962C8B-B14F-4D97-AF65-F5344CB8AC3E}">
        <p14:creationId xmlns:p14="http://schemas.microsoft.com/office/powerpoint/2010/main" xmlns="" val="1452140547"/>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404664"/>
            <a:ext cx="6781800" cy="1600200"/>
          </a:xfrm>
        </p:spPr>
        <p:txBody>
          <a:bodyPr>
            <a:normAutofit fontScale="90000"/>
          </a:bodyPr>
          <a:lstStyle/>
          <a:p>
            <a:r>
              <a:rPr lang="ru-RU" dirty="0" smtClean="0"/>
              <a:t>История развития ЭВМ(3 поколение)</a:t>
            </a:r>
            <a:endParaRPr lang="ru-RU" dirty="0"/>
          </a:p>
        </p:txBody>
      </p:sp>
      <p:sp>
        <p:nvSpPr>
          <p:cNvPr id="3" name="Объект 2"/>
          <p:cNvSpPr>
            <a:spLocks noGrp="1"/>
          </p:cNvSpPr>
          <p:nvPr>
            <p:ph idx="1"/>
          </p:nvPr>
        </p:nvSpPr>
        <p:spPr>
          <a:xfrm>
            <a:off x="827584" y="2060848"/>
            <a:ext cx="7543800" cy="3886200"/>
          </a:xfrm>
        </p:spPr>
        <p:txBody>
          <a:bodyPr>
            <a:normAutofit fontScale="70000" lnSpcReduction="20000"/>
          </a:bodyPr>
          <a:lstStyle/>
          <a:p>
            <a:r>
              <a:rPr lang="ru-RU" dirty="0"/>
              <a:t>Третье поколение ЭВМ 1968 - 1973	</a:t>
            </a:r>
            <a:endParaRPr lang="ru-RU" dirty="0" smtClean="0"/>
          </a:p>
          <a:p>
            <a:r>
              <a:rPr lang="ru-RU" dirty="0" smtClean="0"/>
              <a:t>Интегральные </a:t>
            </a:r>
            <a:r>
              <a:rPr lang="ru-RU" dirty="0"/>
              <a:t>схемы стали элементной базой компьютеров третьего поколения. Интегральная </a:t>
            </a:r>
            <a:r>
              <a:rPr lang="ru-RU" dirty="0" smtClean="0"/>
              <a:t>схема- </a:t>
            </a:r>
            <a:r>
              <a:rPr lang="ru-RU" dirty="0"/>
              <a:t>это </a:t>
            </a:r>
            <a:r>
              <a:rPr lang="ru-RU" dirty="0" smtClean="0"/>
              <a:t>схема, </a:t>
            </a:r>
            <a:r>
              <a:rPr lang="ru-RU" dirty="0"/>
              <a:t>изготовленная на полупроводниковом кристалле и помещенная в корпус. Иногда интегральную схему называют – микросхемой или чипом. </a:t>
            </a:r>
            <a:r>
              <a:rPr lang="ru-RU" dirty="0" err="1"/>
              <a:t>Chip</a:t>
            </a:r>
            <a:r>
              <a:rPr lang="ru-RU" dirty="0"/>
              <a:t> в переводе с английского – щепка. Это название он получил из-за своих крошечных размеров. Первые микросхемы появились в 1958 году. Два инженера почти одновременно изобрели их не зная друг о друге. Это Джек </a:t>
            </a:r>
            <a:r>
              <a:rPr lang="ru-RU" dirty="0" err="1"/>
              <a:t>Килби</a:t>
            </a:r>
            <a:r>
              <a:rPr lang="ru-RU" dirty="0"/>
              <a:t> и Роберт </a:t>
            </a:r>
            <a:r>
              <a:rPr lang="ru-RU" dirty="0" err="1"/>
              <a:t>Нойс</a:t>
            </a:r>
            <a:r>
              <a:rPr lang="ru-RU" dirty="0"/>
              <a:t>. Первая советская ИС была создана с опозданием на три года. Но широкое применение интегральных схем началось лишь в начале 70-х годов. Эти чипы навсегда изменили образ вычислительных машин. В компьютерах третьего поколения, одна интегральная схема могла заменить до тысячи транзисторов и других базовых элементов. А каждый такой элемент мог заменять до нескольких десятков электронных ламп. Это давало огромную миниатюризацию и снижение себестоимости производства ЭВМ.</a:t>
            </a:r>
          </a:p>
        </p:txBody>
      </p:sp>
    </p:spTree>
    <p:extLst>
      <p:ext uri="{BB962C8B-B14F-4D97-AF65-F5344CB8AC3E}">
        <p14:creationId xmlns:p14="http://schemas.microsoft.com/office/powerpoint/2010/main" xmlns="" val="1536132915"/>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5004048" y="1340768"/>
            <a:ext cx="3244949" cy="2336363"/>
          </a:xfrm>
        </p:spPr>
      </p:pic>
      <p:sp>
        <p:nvSpPr>
          <p:cNvPr id="5" name="Прямоугольник 4"/>
          <p:cNvSpPr/>
          <p:nvPr/>
        </p:nvSpPr>
        <p:spPr>
          <a:xfrm>
            <a:off x="1184109" y="1124743"/>
            <a:ext cx="3600400" cy="4524315"/>
          </a:xfrm>
          <a:prstGeom prst="rect">
            <a:avLst/>
          </a:prstGeom>
        </p:spPr>
        <p:txBody>
          <a:bodyPr wrap="square">
            <a:spAutoFit/>
          </a:bodyPr>
          <a:lstStyle/>
          <a:p>
            <a:r>
              <a:rPr lang="ru-RU" dirty="0"/>
              <a:t>Одно из наиболее важных </a:t>
            </a:r>
            <a:r>
              <a:rPr lang="ru-RU" dirty="0" smtClean="0"/>
              <a:t>отличий </a:t>
            </a:r>
            <a:r>
              <a:rPr lang="ru-RU" dirty="0"/>
              <a:t>второго и третьего поколения это появление открытой архитектуры ЭВМ. Яркий </a:t>
            </a:r>
            <a:r>
              <a:rPr lang="ru-RU" dirty="0" smtClean="0"/>
              <a:t>пример- </a:t>
            </a:r>
            <a:r>
              <a:rPr lang="ru-RU" dirty="0"/>
              <a:t>компьютер </a:t>
            </a:r>
            <a:r>
              <a:rPr lang="ru-RU" dirty="0" err="1"/>
              <a:t>System</a:t>
            </a:r>
            <a:r>
              <a:rPr lang="ru-RU" dirty="0"/>
              <a:t>/360 производство IBM. Открытая архитектура позволяет легко ремонтировать заменять комплектующие. И самое главное, одни комплектующие могут подходить к разным моделям ЭВМ и даже к разным производителям ЭВМ. Производство этой серии машин </a:t>
            </a:r>
            <a:r>
              <a:rPr lang="ru-RU" dirty="0" smtClean="0"/>
              <a:t>началось в </a:t>
            </a:r>
            <a:r>
              <a:rPr lang="ru-RU" dirty="0"/>
              <a:t>1964 г. </a:t>
            </a:r>
            <a:r>
              <a:rPr lang="ru-RU" dirty="0" smtClean="0"/>
              <a:t>и было </a:t>
            </a:r>
            <a:r>
              <a:rPr lang="ru-RU" dirty="0"/>
              <a:t>крупнейшем успехом корпорации IBM. Она стала стандартом компьютеров во всем мире.</a:t>
            </a:r>
          </a:p>
        </p:txBody>
      </p:sp>
    </p:spTree>
    <p:extLst>
      <p:ext uri="{BB962C8B-B14F-4D97-AF65-F5344CB8AC3E}">
        <p14:creationId xmlns:p14="http://schemas.microsoft.com/office/powerpoint/2010/main" xmlns="" val="260549312"/>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9632" y="476672"/>
            <a:ext cx="6781800" cy="1600200"/>
          </a:xfrm>
        </p:spPr>
        <p:txBody>
          <a:bodyPr>
            <a:normAutofit fontScale="90000"/>
          </a:bodyPr>
          <a:lstStyle/>
          <a:p>
            <a:r>
              <a:rPr lang="ru-RU" dirty="0" smtClean="0"/>
              <a:t>История развития ЭВМ(4 поколение)</a:t>
            </a:r>
            <a:endParaRPr lang="ru-RU" dirty="0"/>
          </a:p>
        </p:txBody>
      </p:sp>
      <p:sp>
        <p:nvSpPr>
          <p:cNvPr id="3" name="Объект 2"/>
          <p:cNvSpPr>
            <a:spLocks noGrp="1"/>
          </p:cNvSpPr>
          <p:nvPr>
            <p:ph idx="1"/>
          </p:nvPr>
        </p:nvSpPr>
        <p:spPr>
          <a:xfrm>
            <a:off x="755576" y="2132856"/>
            <a:ext cx="7543800" cy="3886200"/>
          </a:xfrm>
        </p:spPr>
        <p:txBody>
          <a:bodyPr>
            <a:normAutofit fontScale="85000" lnSpcReduction="10000"/>
          </a:bodyPr>
          <a:lstStyle/>
          <a:p>
            <a:r>
              <a:rPr lang="ru-RU" dirty="0"/>
              <a:t>Четвертое поколение ЭВМ 1974 – 1982	</a:t>
            </a:r>
            <a:endParaRPr lang="ru-RU" dirty="0" smtClean="0"/>
          </a:p>
          <a:p>
            <a:r>
              <a:rPr lang="ru-RU" dirty="0" smtClean="0"/>
              <a:t>Новым </a:t>
            </a:r>
            <a:r>
              <a:rPr lang="ru-RU" dirty="0"/>
              <a:t>этапом для развития ЭВМ послужили большие интегральные схемы (БИС). Элементная база компьютеров четвертого поколения это БИС. Стремительное развитие </a:t>
            </a:r>
            <a:r>
              <a:rPr lang="ru-RU" dirty="0" smtClean="0"/>
              <a:t>электроники </a:t>
            </a:r>
            <a:r>
              <a:rPr lang="ru-RU" dirty="0"/>
              <a:t>позволило разместить на одном кристалле тысячи полупроводников. Такая миниатюризация привела к появлению недорогих компьютеров. Небольшие ЭВМ могли разместиться на одном письменном столе. Именно в эти годы зародился термин «Персональный компьютер». Исчезают огромные дорогостоящие монстры. За одним таким компьютером, через терминалы, работало сразу несколько десятков пользователей. </a:t>
            </a:r>
            <a:r>
              <a:rPr lang="ru-RU" dirty="0" smtClean="0"/>
              <a:t>Теперь : один </a:t>
            </a:r>
            <a:r>
              <a:rPr lang="ru-RU" dirty="0"/>
              <a:t>человек – один компьютер. Машина стала, </a:t>
            </a:r>
            <a:r>
              <a:rPr lang="ru-RU" dirty="0" smtClean="0"/>
              <a:t>действительно, </a:t>
            </a:r>
            <a:r>
              <a:rPr lang="ru-RU" dirty="0"/>
              <a:t>персональной.</a:t>
            </a:r>
          </a:p>
        </p:txBody>
      </p:sp>
    </p:spTree>
    <p:extLst>
      <p:ext uri="{BB962C8B-B14F-4D97-AF65-F5344CB8AC3E}">
        <p14:creationId xmlns:p14="http://schemas.microsoft.com/office/powerpoint/2010/main" xmlns="" val="2013250579"/>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94</TotalTime>
  <Words>404</Words>
  <Application>Microsoft Office PowerPoint</Application>
  <PresentationFormat>Экран (4:3)</PresentationFormat>
  <Paragraphs>55</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NewsPrint</vt:lpstr>
      <vt:lpstr>ПОКОЛЕНИЯ ЭВМ.</vt:lpstr>
      <vt:lpstr>Таблица поколения ЭВМ</vt:lpstr>
      <vt:lpstr>История развития ЭВМ (1 поколение)</vt:lpstr>
      <vt:lpstr>Слайд 4</vt:lpstr>
      <vt:lpstr>История развития ЭВМ(2 поколение)</vt:lpstr>
      <vt:lpstr>Слайд 6</vt:lpstr>
      <vt:lpstr>История развития ЭВМ(3 поколение)</vt:lpstr>
      <vt:lpstr>Слайд 8</vt:lpstr>
      <vt:lpstr>История развития ЭВМ(4 поколение)</vt:lpstr>
      <vt:lpstr>Слайд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ПОКОЛЕНИЕ ЭВМ.</dc:title>
  <dc:creator>Елена</dc:creator>
  <cp:lastModifiedBy>1</cp:lastModifiedBy>
  <cp:revision>12</cp:revision>
  <dcterms:created xsi:type="dcterms:W3CDTF">2020-01-15T09:43:15Z</dcterms:created>
  <dcterms:modified xsi:type="dcterms:W3CDTF">2020-02-16T17:11:40Z</dcterms:modified>
</cp:coreProperties>
</file>