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95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4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89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1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9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6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5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93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7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69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E968-1296-A147-80F0-7DC6CEF3AA36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4F216-1C00-E548-B95E-2D144CCB3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3581" y="1227057"/>
            <a:ext cx="787648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Методика логопедического воздействия по коррекции нарушений грамматического строя речи на примере глаголов у дошкольников с </a:t>
            </a:r>
            <a:r>
              <a:rPr lang="ru-RU" sz="3200" b="1" dirty="0" smtClean="0">
                <a:solidFill>
                  <a:srgbClr val="FF0000"/>
                </a:solidFill>
              </a:rPr>
              <a:t>ЗПР</a:t>
            </a:r>
          </a:p>
          <a:p>
            <a:pPr algn="ctr"/>
            <a:r>
              <a:rPr lang="ru-RU" dirty="0"/>
              <a:t> </a:t>
            </a:r>
            <a:endParaRPr lang="ru-RU" dirty="0" smtClean="0"/>
          </a:p>
          <a:p>
            <a:pPr algn="ctr"/>
            <a:r>
              <a:rPr lang="ru-RU" dirty="0" smtClean="0"/>
              <a:t>(использован авторский материал Л. Б. </a:t>
            </a:r>
            <a:r>
              <a:rPr lang="ru-RU" dirty="0" err="1" smtClean="0"/>
              <a:t>Баряевой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Учитель-логопед  МБДОУ Детский сад 165 г. Уфа</a:t>
            </a:r>
          </a:p>
          <a:p>
            <a:pPr algn="ctr"/>
            <a:r>
              <a:rPr lang="ru-RU" dirty="0" err="1" smtClean="0"/>
              <a:t>Кожепарова</a:t>
            </a:r>
            <a:r>
              <a:rPr lang="ru-RU" dirty="0" smtClean="0"/>
              <a:t> Ирина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623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21825" y="470034"/>
            <a:ext cx="743840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 импрессивной </a:t>
            </a:r>
            <a:r>
              <a:rPr lang="ru-RU" sz="2400" b="1" dirty="0" smtClean="0">
                <a:solidFill>
                  <a:srgbClr val="FF0000"/>
                </a:solidFill>
              </a:rPr>
              <a:t>речи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</a:p>
          <a:p>
            <a:r>
              <a:rPr lang="ru-RU" dirty="0"/>
              <a:t>Предлагается показать картинки, принести предметы, о которых говорит логопед </a:t>
            </a:r>
          </a:p>
          <a:p>
            <a:r>
              <a:rPr lang="ru-RU" i="1" dirty="0"/>
              <a:t>Покажи картинку, о которой скажем «упала», «упал», «упало»</a:t>
            </a:r>
            <a:r>
              <a:rPr lang="en-US" i="1" dirty="0"/>
              <a:t>;</a:t>
            </a:r>
            <a:r>
              <a:rPr lang="en-US" dirty="0"/>
              <a:t> </a:t>
            </a:r>
            <a:r>
              <a:rPr lang="ru-RU" i="1" dirty="0"/>
              <a:t>принеси игрушку , которая  на столе «лежала», «лежал»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141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0019" y="485459"/>
            <a:ext cx="7850215" cy="5447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 экспрессивной </a:t>
            </a:r>
            <a:r>
              <a:rPr lang="ru-RU" sz="2400" b="1" dirty="0" smtClean="0">
                <a:solidFill>
                  <a:srgbClr val="FF0000"/>
                </a:solidFill>
              </a:rPr>
              <a:t>речи 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Добавление существительного или глагола в предложение с опорой на картинки. </a:t>
            </a:r>
          </a:p>
          <a:p>
            <a:r>
              <a:rPr lang="ru-RU" i="1" dirty="0">
                <a:solidFill>
                  <a:srgbClr val="FF0000"/>
                </a:solidFill>
              </a:rPr>
              <a:t>Разбилась – (чашка), разбился – (стакан), разбилось – (зеркало)</a:t>
            </a:r>
            <a:r>
              <a:rPr lang="en-US" i="1" dirty="0">
                <a:solidFill>
                  <a:srgbClr val="FF0000"/>
                </a:solidFill>
              </a:rPr>
              <a:t>;</a:t>
            </a:r>
            <a:r>
              <a:rPr lang="ru-RU" i="1" dirty="0">
                <a:solidFill>
                  <a:srgbClr val="FF0000"/>
                </a:solidFill>
              </a:rPr>
              <a:t> девочка –( плыла), мальчик – (плыл), облако – (плыло) и т.д.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Добавление последнего слога слова (глагола).</a:t>
            </a:r>
          </a:p>
          <a:p>
            <a:r>
              <a:rPr lang="ru-RU" dirty="0"/>
              <a:t>Логопед предлагает ребенку внимательно посмотреть на картинку и закончить начатое им слово </a:t>
            </a:r>
            <a:r>
              <a:rPr lang="en-US" dirty="0"/>
              <a:t>:</a:t>
            </a:r>
            <a:endParaRPr lang="ru-RU" dirty="0"/>
          </a:p>
          <a:p>
            <a:r>
              <a:rPr lang="ru-RU" i="1" dirty="0">
                <a:solidFill>
                  <a:srgbClr val="FF0000"/>
                </a:solidFill>
              </a:rPr>
              <a:t>стул </a:t>
            </a:r>
            <a:r>
              <a:rPr lang="ru-RU" i="1" dirty="0" err="1">
                <a:solidFill>
                  <a:srgbClr val="FF0000"/>
                </a:solidFill>
              </a:rPr>
              <a:t>упа</a:t>
            </a:r>
            <a:r>
              <a:rPr lang="ru-RU" i="1" dirty="0">
                <a:solidFill>
                  <a:srgbClr val="FF0000"/>
                </a:solidFill>
              </a:rPr>
              <a:t>(л), кукла </a:t>
            </a:r>
            <a:r>
              <a:rPr lang="ru-RU" i="1" dirty="0" err="1">
                <a:solidFill>
                  <a:srgbClr val="FF0000"/>
                </a:solidFill>
              </a:rPr>
              <a:t>упа</a:t>
            </a:r>
            <a:r>
              <a:rPr lang="ru-RU" i="1" dirty="0">
                <a:solidFill>
                  <a:srgbClr val="FF0000"/>
                </a:solidFill>
              </a:rPr>
              <a:t>(ла), дерево </a:t>
            </a:r>
            <a:r>
              <a:rPr lang="ru-RU" i="1" dirty="0" err="1">
                <a:solidFill>
                  <a:srgbClr val="FF0000"/>
                </a:solidFill>
              </a:rPr>
              <a:t>упа</a:t>
            </a:r>
            <a:r>
              <a:rPr lang="ru-RU" i="1" dirty="0">
                <a:solidFill>
                  <a:srgbClr val="FF0000"/>
                </a:solidFill>
              </a:rPr>
              <a:t>(</a:t>
            </a:r>
            <a:r>
              <a:rPr lang="ru-RU" i="1" dirty="0" err="1">
                <a:solidFill>
                  <a:srgbClr val="FF0000"/>
                </a:solidFill>
              </a:rPr>
              <a:t>ло</a:t>
            </a:r>
            <a:r>
              <a:rPr lang="ru-RU" i="1" dirty="0">
                <a:solidFill>
                  <a:srgbClr val="FF0000"/>
                </a:solidFill>
              </a:rPr>
              <a:t>). 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Выбор из предложенных картинок тех, которые соответствуют названной глагольной форме, например, </a:t>
            </a:r>
          </a:p>
          <a:p>
            <a:r>
              <a:rPr lang="ru-RU" i="1" dirty="0">
                <a:solidFill>
                  <a:srgbClr val="FF0000"/>
                </a:solidFill>
              </a:rPr>
              <a:t>лежало – (</a:t>
            </a:r>
            <a:r>
              <a:rPr lang="ru-RU" i="1" dirty="0" err="1">
                <a:solidFill>
                  <a:srgbClr val="FF0000"/>
                </a:solidFill>
              </a:rPr>
              <a:t>дерево,яйцо,яблоко</a:t>
            </a:r>
            <a:r>
              <a:rPr lang="ru-RU" i="1" dirty="0">
                <a:solidFill>
                  <a:srgbClr val="FF0000"/>
                </a:solidFill>
              </a:rPr>
              <a:t>)</a:t>
            </a:r>
            <a:r>
              <a:rPr lang="en-US" i="1" dirty="0">
                <a:solidFill>
                  <a:srgbClr val="FF0000"/>
                </a:solidFill>
              </a:rPr>
              <a:t>; </a:t>
            </a:r>
            <a:r>
              <a:rPr lang="en-US" i="1" dirty="0" err="1">
                <a:solidFill>
                  <a:srgbClr val="FF0000"/>
                </a:solidFill>
              </a:rPr>
              <a:t>висело</a:t>
            </a:r>
            <a:r>
              <a:rPr lang="en-US" i="1" dirty="0">
                <a:solidFill>
                  <a:srgbClr val="FF0000"/>
                </a:solidFill>
              </a:rPr>
              <a:t> – (</a:t>
            </a:r>
            <a:r>
              <a:rPr lang="en-US" i="1" dirty="0" err="1">
                <a:solidFill>
                  <a:srgbClr val="FF0000"/>
                </a:solidFill>
              </a:rPr>
              <a:t>пальто,платье,зеркало</a:t>
            </a:r>
            <a:r>
              <a:rPr lang="en-US" i="1" dirty="0">
                <a:solidFill>
                  <a:srgbClr val="FF0000"/>
                </a:solidFill>
              </a:rPr>
              <a:t>); </a:t>
            </a:r>
            <a:r>
              <a:rPr lang="ru-RU" i="1" dirty="0">
                <a:solidFill>
                  <a:srgbClr val="FF0000"/>
                </a:solidFill>
              </a:rPr>
              <a:t>сидел – (щенок, папа, мальчик)</a:t>
            </a:r>
            <a:r>
              <a:rPr lang="en-US" i="1" dirty="0">
                <a:solidFill>
                  <a:srgbClr val="FF0000"/>
                </a:solidFill>
              </a:rPr>
              <a:t>; </a:t>
            </a:r>
            <a:r>
              <a:rPr lang="ru-RU" i="1" dirty="0">
                <a:solidFill>
                  <a:srgbClr val="FF0000"/>
                </a:solidFill>
              </a:rPr>
              <a:t>плыла – (лодка, утка, девочка)</a:t>
            </a:r>
            <a:r>
              <a:rPr lang="en-US" i="1" dirty="0">
                <a:solidFill>
                  <a:srgbClr val="FF0000"/>
                </a:solidFill>
              </a:rPr>
              <a:t>;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Исправление ошибок в окончании глагольной формы. </a:t>
            </a:r>
          </a:p>
          <a:p>
            <a:r>
              <a:rPr lang="ru-RU" dirty="0"/>
              <a:t>Логопед предлагает внимательно послушать предложение и исправить ошибку </a:t>
            </a:r>
          </a:p>
          <a:p>
            <a:r>
              <a:rPr lang="ru-RU" i="1" dirty="0">
                <a:solidFill>
                  <a:srgbClr val="FF0000"/>
                </a:solidFill>
              </a:rPr>
              <a:t>На поляне выросла дерево. Девочка уже вырос. Около дома выросла дуб. Пошла снег. Река замерзло. Озеро замерз. и т.д.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83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10022" y="934740"/>
            <a:ext cx="776021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словообразования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глаголов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/>
              <a:t> </a:t>
            </a:r>
            <a:endParaRPr lang="ru-RU" dirty="0"/>
          </a:p>
          <a:p>
            <a:pPr algn="ctr"/>
            <a:r>
              <a:rPr lang="ru-RU" sz="2400" dirty="0"/>
              <a:t>Методика коррекционно-логопедического воздействия строится с учетом появления форм словообразования в онтогенезе, а также характера и степени трудности различных моделей словообразования для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312138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0016" y="443339"/>
            <a:ext cx="80602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+mj-lt"/>
                <a:ea typeface="ＭＳ 明朝"/>
                <a:cs typeface="Times New Roman"/>
              </a:rPr>
              <a:t>Образование возвратных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明朝"/>
                <a:cs typeface="Times New Roman"/>
              </a:rPr>
              <a:t>глаголов</a:t>
            </a:r>
            <a:endParaRPr lang="en-US" sz="2400" b="1" i="1" dirty="0" smtClean="0">
              <a:solidFill>
                <a:schemeClr val="accent2">
                  <a:lumMod val="75000"/>
                </a:schemeClr>
              </a:solidFill>
              <a:latin typeface="+mj-lt"/>
              <a:ea typeface="ＭＳ 明朝"/>
              <a:cs typeface="Times New Roman"/>
            </a:endParaRPr>
          </a:p>
          <a:p>
            <a:pPr algn="ctr"/>
            <a:endParaRPr lang="en-US" dirty="0" smtClean="0"/>
          </a:p>
          <a:p>
            <a:pPr algn="ctr"/>
            <a:r>
              <a:rPr lang="ru-RU" dirty="0" smtClean="0"/>
              <a:t>Работа </a:t>
            </a:r>
            <a:r>
              <a:rPr lang="ru-RU" dirty="0"/>
              <a:t>над возвратными глаголами начинается </a:t>
            </a:r>
            <a:endParaRPr lang="en-US" dirty="0" smtClean="0"/>
          </a:p>
          <a:p>
            <a:pPr algn="ctr"/>
            <a:r>
              <a:rPr lang="ru-RU" dirty="0" smtClean="0"/>
              <a:t>с </a:t>
            </a:r>
            <a:r>
              <a:rPr lang="ru-RU" dirty="0"/>
              <a:t>закрепления </a:t>
            </a:r>
            <a:r>
              <a:rPr lang="ru-RU" dirty="0" smtClean="0"/>
              <a:t>их </a:t>
            </a:r>
            <a:r>
              <a:rPr lang="ru-RU" dirty="0"/>
              <a:t>понимания в импрессивной речи</a:t>
            </a:r>
            <a:r>
              <a:rPr lang="en-US" dirty="0" smtClean="0"/>
              <a:t>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ＭＳ 明朝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30081" y="1918408"/>
            <a:ext cx="546014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Игра “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Прогулка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Машей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i="1" dirty="0"/>
              <a:t> </a:t>
            </a:r>
            <a:endParaRPr lang="ru-RU" dirty="0"/>
          </a:p>
          <a:p>
            <a:r>
              <a:rPr lang="ru-RU" sz="1600" dirty="0"/>
              <a:t>Оборудование</a:t>
            </a:r>
            <a:r>
              <a:rPr lang="en-US" sz="1600" dirty="0"/>
              <a:t>: </a:t>
            </a:r>
            <a:r>
              <a:rPr lang="ru-RU" sz="1600" dirty="0"/>
              <a:t>кукла, машина, расческа.</a:t>
            </a:r>
          </a:p>
          <a:p>
            <a:r>
              <a:rPr lang="ru-RU" sz="1600" dirty="0"/>
              <a:t>Логопед</a:t>
            </a:r>
            <a:r>
              <a:rPr lang="en-US" sz="1600" dirty="0"/>
              <a:t>:</a:t>
            </a:r>
            <a:r>
              <a:rPr lang="ru-RU" sz="1600" dirty="0"/>
              <a:t> </a:t>
            </a:r>
            <a:endParaRPr lang="en-US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К </a:t>
            </a:r>
            <a:r>
              <a:rPr lang="ru-RU" sz="1600" dirty="0">
                <a:solidFill>
                  <a:srgbClr val="FF0000"/>
                </a:solidFill>
              </a:rPr>
              <a:t>нам в гости пришла кукла Маша. Вы с Машей пойдете на прогулку. Тебе нужно собраться самому и помочь Маше. </a:t>
            </a:r>
            <a:r>
              <a:rPr lang="ru-RU" sz="1600" i="1" dirty="0">
                <a:solidFill>
                  <a:srgbClr val="FF0000"/>
                </a:solidFill>
              </a:rPr>
              <a:t>Посади Машу – садись сам</a:t>
            </a:r>
            <a:r>
              <a:rPr lang="en-US" sz="1600" i="1" dirty="0">
                <a:solidFill>
                  <a:srgbClr val="FF0000"/>
                </a:solidFill>
              </a:rPr>
              <a:t>;  </a:t>
            </a:r>
            <a:r>
              <a:rPr lang="en-US" sz="1600" i="1" dirty="0" err="1">
                <a:solidFill>
                  <a:srgbClr val="FF0000"/>
                </a:solidFill>
              </a:rPr>
              <a:t>застегни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Машу</a:t>
            </a:r>
            <a:r>
              <a:rPr lang="en-US" sz="1600" i="1" dirty="0">
                <a:solidFill>
                  <a:srgbClr val="FF0000"/>
                </a:solidFill>
              </a:rPr>
              <a:t> – </a:t>
            </a:r>
            <a:r>
              <a:rPr lang="en-US" sz="1600" i="1" dirty="0" err="1">
                <a:solidFill>
                  <a:srgbClr val="FF0000"/>
                </a:solidFill>
              </a:rPr>
              <a:t>застегнись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сам</a:t>
            </a:r>
            <a:r>
              <a:rPr lang="en-US" sz="1600" i="1" dirty="0">
                <a:solidFill>
                  <a:srgbClr val="FF0000"/>
                </a:solidFill>
              </a:rPr>
              <a:t>;</a:t>
            </a:r>
            <a:r>
              <a:rPr lang="ru-RU" sz="1600" i="1" dirty="0">
                <a:solidFill>
                  <a:srgbClr val="FF0000"/>
                </a:solidFill>
              </a:rPr>
              <a:t> обуй Машу – обуйся сам   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pPr algn="r"/>
            <a:r>
              <a:rPr lang="ru-RU" sz="1600" dirty="0" smtClean="0"/>
              <a:t>(</a:t>
            </a:r>
            <a:r>
              <a:rPr lang="ru-RU" sz="1600" dirty="0"/>
              <a:t>легкий вариант) </a:t>
            </a:r>
          </a:p>
          <a:p>
            <a:endParaRPr lang="en-US" sz="1600" i="1" dirty="0" smtClean="0">
              <a:solidFill>
                <a:srgbClr val="FF0000"/>
              </a:solidFill>
            </a:endParaRPr>
          </a:p>
          <a:p>
            <a:r>
              <a:rPr lang="ru-RU" sz="1600" i="1" dirty="0" smtClean="0">
                <a:solidFill>
                  <a:srgbClr val="FF0000"/>
                </a:solidFill>
              </a:rPr>
              <a:t>Посади </a:t>
            </a:r>
            <a:r>
              <a:rPr lang="ru-RU" sz="1600" i="1" dirty="0">
                <a:solidFill>
                  <a:srgbClr val="FF0000"/>
                </a:solidFill>
              </a:rPr>
              <a:t>– садись</a:t>
            </a:r>
            <a:r>
              <a:rPr lang="en-US" sz="1600" i="1" dirty="0">
                <a:solidFill>
                  <a:srgbClr val="FF0000"/>
                </a:solidFill>
              </a:rPr>
              <a:t>;</a:t>
            </a:r>
            <a:r>
              <a:rPr lang="ru-RU" sz="1600" i="1" dirty="0">
                <a:solidFill>
                  <a:srgbClr val="FF0000"/>
                </a:solidFill>
              </a:rPr>
              <a:t> застегни – застегнись</a:t>
            </a:r>
            <a:r>
              <a:rPr lang="en-US" sz="1600" i="1" dirty="0">
                <a:solidFill>
                  <a:srgbClr val="FF0000"/>
                </a:solidFill>
              </a:rPr>
              <a:t>; </a:t>
            </a:r>
            <a:r>
              <a:rPr lang="en-US" sz="1600" i="1" dirty="0" err="1">
                <a:solidFill>
                  <a:srgbClr val="FF0000"/>
                </a:solidFill>
              </a:rPr>
              <a:t>обуй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– </a:t>
            </a:r>
            <a:r>
              <a:rPr lang="en-US" sz="1600" i="1" dirty="0" err="1" smtClean="0">
                <a:solidFill>
                  <a:srgbClr val="FF0000"/>
                </a:solidFill>
              </a:rPr>
              <a:t>обуйся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pPr algn="r"/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(усложненный вариант)</a:t>
            </a:r>
          </a:p>
          <a:p>
            <a:endParaRPr lang="en-US" sz="1600" dirty="0" smtClean="0"/>
          </a:p>
          <a:p>
            <a:pPr algn="r"/>
            <a:r>
              <a:rPr lang="ru-RU" sz="1600" dirty="0" smtClean="0"/>
              <a:t>Лексический </a:t>
            </a:r>
            <a:r>
              <a:rPr lang="ru-RU" sz="1600" dirty="0"/>
              <a:t>материал</a:t>
            </a:r>
            <a:r>
              <a:rPr lang="en-US" sz="1600" dirty="0"/>
              <a:t>: </a:t>
            </a:r>
            <a:endParaRPr lang="ru-RU" sz="1600" dirty="0"/>
          </a:p>
          <a:p>
            <a:pPr algn="r"/>
            <a:r>
              <a:rPr lang="ru-RU" sz="1600" i="1" dirty="0"/>
              <a:t>посади – садись, причеши – причешись, </a:t>
            </a:r>
            <a:r>
              <a:rPr lang="ru-RU" sz="1600" i="1" dirty="0" smtClean="0"/>
              <a:t>застегни –застегнись, расстегни </a:t>
            </a:r>
            <a:r>
              <a:rPr lang="ru-RU" sz="1600" i="1"/>
              <a:t>– </a:t>
            </a:r>
            <a:r>
              <a:rPr lang="ru-RU" sz="1600" i="1" smtClean="0"/>
              <a:t>расстегнись</a:t>
            </a:r>
            <a:r>
              <a:rPr lang="ru-RU" sz="1600" i="1" dirty="0"/>
              <a:t>, покатай – покатайся, одень – оденься, обуй – обуйся, разуй – разуйся, умой – умойся, наклони – наклонись.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1457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0016" y="443339"/>
            <a:ext cx="8060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+mj-lt"/>
                <a:ea typeface="ＭＳ 明朝"/>
                <a:cs typeface="Times New Roman"/>
              </a:rPr>
              <a:t>Образование возвратных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ＭＳ 明朝"/>
                <a:cs typeface="Times New Roman"/>
              </a:rPr>
              <a:t>глаголов</a:t>
            </a:r>
            <a:endParaRPr lang="en-US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95948" y="1045897"/>
            <a:ext cx="3514159" cy="4955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Игра «Чем отличаются слова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»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sz="1400" dirty="0"/>
              <a:t>Логопед</a:t>
            </a:r>
            <a:r>
              <a:rPr lang="ru-RU" sz="1400" u="sng" dirty="0"/>
              <a:t> </a:t>
            </a:r>
            <a:r>
              <a:rPr lang="ru-RU" sz="1400" dirty="0"/>
              <a:t>предлагает ребенку внимательно посмотреть на картинки и показать на картинках , кто умывает , а кто умывается</a:t>
            </a:r>
            <a:r>
              <a:rPr lang="en-US" sz="1400" dirty="0"/>
              <a:t>; </a:t>
            </a:r>
            <a:r>
              <a:rPr lang="ru-RU" sz="1400" dirty="0"/>
              <a:t>кто прячет, а кто прячется </a:t>
            </a:r>
          </a:p>
          <a:p>
            <a:r>
              <a:rPr lang="ru-RU" sz="1400" i="1" dirty="0" smtClean="0">
                <a:solidFill>
                  <a:srgbClr val="FF0000"/>
                </a:solidFill>
              </a:rPr>
              <a:t>обувает</a:t>
            </a:r>
            <a:r>
              <a:rPr lang="ru-RU" sz="1400" i="1" dirty="0">
                <a:solidFill>
                  <a:srgbClr val="FF0000"/>
                </a:solidFill>
              </a:rPr>
              <a:t>-обувается, купает-купается, качает-качается, вытирает-вытирается и т.д.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/>
              <a:t>После завершения игры логопед делает вывод , что слова </a:t>
            </a:r>
            <a:r>
              <a:rPr lang="ru-RU" sz="1400" i="1" dirty="0"/>
              <a:t>умывается, </a:t>
            </a:r>
            <a:r>
              <a:rPr lang="ru-RU" sz="1400" i="1" dirty="0">
                <a:solidFill>
                  <a:srgbClr val="FF0000"/>
                </a:solidFill>
              </a:rPr>
              <a:t>вытирается, обувается </a:t>
            </a:r>
            <a:r>
              <a:rPr lang="ru-RU" sz="1400" dirty="0"/>
              <a:t>и т.д. обозначают, что человек делает что-то </a:t>
            </a:r>
            <a:r>
              <a:rPr lang="ru-RU" sz="1400" i="1" dirty="0">
                <a:solidFill>
                  <a:srgbClr val="FF0000"/>
                </a:solidFill>
              </a:rPr>
              <a:t>сам с собой</a:t>
            </a:r>
            <a:r>
              <a:rPr lang="ru-RU" sz="1400" i="1" dirty="0"/>
              <a:t>.</a:t>
            </a:r>
            <a:endParaRPr lang="ru-RU" sz="1400" dirty="0"/>
          </a:p>
          <a:p>
            <a:r>
              <a:rPr lang="ru-RU" sz="1400" i="1" dirty="0"/>
              <a:t> </a:t>
            </a:r>
            <a:endParaRPr lang="ru-RU" sz="1400" dirty="0"/>
          </a:p>
          <a:p>
            <a:r>
              <a:rPr lang="ru-RU" sz="1400" dirty="0"/>
              <a:t>После уточнения понимания возвратных глаголов в импрессивной речи проводится формирование правильного употребления возвратных глаголов в экспрессивной речи. С этой целью предлагается назвать различные действия по картинкам, а затем составить с возвратными глаголами предложения.</a:t>
            </a:r>
          </a:p>
        </p:txBody>
      </p:sp>
      <p:pic>
        <p:nvPicPr>
          <p:cNvPr id="6" name="Изображение 5" descr="img6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75182" y="1045897"/>
            <a:ext cx="1834994" cy="2066329"/>
          </a:xfrm>
          <a:prstGeom prst="rect">
            <a:avLst/>
          </a:prstGeom>
        </p:spPr>
      </p:pic>
      <p:pic>
        <p:nvPicPr>
          <p:cNvPr id="7" name="Изображение 6" descr="img6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36661" y="3176531"/>
            <a:ext cx="1633348" cy="1956305"/>
          </a:xfrm>
          <a:prstGeom prst="rect">
            <a:avLst/>
          </a:prstGeom>
        </p:spPr>
      </p:pic>
      <p:pic>
        <p:nvPicPr>
          <p:cNvPr id="8" name="Изображение 7" descr="img61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81029" y="4167886"/>
            <a:ext cx="1854187" cy="2635901"/>
          </a:xfrm>
          <a:prstGeom prst="rect">
            <a:avLst/>
          </a:prstGeom>
        </p:spPr>
      </p:pic>
      <p:pic>
        <p:nvPicPr>
          <p:cNvPr id="9" name="Изображение 8" descr="img61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142" y="1127207"/>
            <a:ext cx="1640090" cy="302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9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0021" y="305222"/>
            <a:ext cx="7910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Образование и дифференциация глаголов совершенного и несовершенного вида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1825" y="1339876"/>
            <a:ext cx="7748411" cy="455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этап –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Образование глаголов с помощью приставок  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 </a:t>
            </a:r>
          </a:p>
          <a:p>
            <a:pPr algn="ctr"/>
            <a:r>
              <a:rPr lang="en-US" dirty="0" err="1"/>
              <a:t>Образование</a:t>
            </a:r>
            <a:r>
              <a:rPr lang="en-US" dirty="0"/>
              <a:t> </a:t>
            </a:r>
            <a:r>
              <a:rPr lang="en-US" dirty="0" err="1"/>
              <a:t>глаголов</a:t>
            </a:r>
            <a:r>
              <a:rPr lang="en-US" dirty="0"/>
              <a:t> </a:t>
            </a:r>
            <a:r>
              <a:rPr lang="en-US" dirty="0" err="1"/>
              <a:t>совершенного</a:t>
            </a:r>
            <a:r>
              <a:rPr lang="en-US" dirty="0"/>
              <a:t> и </a:t>
            </a:r>
            <a:r>
              <a:rPr lang="en-US" dirty="0" err="1"/>
              <a:t>несовершенного</a:t>
            </a:r>
            <a:r>
              <a:rPr lang="en-US" dirty="0"/>
              <a:t> </a:t>
            </a:r>
            <a:r>
              <a:rPr lang="en-US" dirty="0" err="1"/>
              <a:t>вида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опорой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картинки</a:t>
            </a:r>
            <a:r>
              <a:rPr lang="en-US" dirty="0"/>
              <a:t> и </a:t>
            </a:r>
            <a:r>
              <a:rPr lang="en-US" dirty="0" err="1"/>
              <a:t>вопросы</a:t>
            </a:r>
            <a:r>
              <a:rPr lang="en-US" dirty="0"/>
              <a:t> (</a:t>
            </a:r>
            <a:r>
              <a:rPr lang="en-US" i="1" dirty="0" err="1"/>
              <a:t>с</a:t>
            </a:r>
            <a:r>
              <a:rPr lang="en-US" i="1" dirty="0"/>
              <a:t> </a:t>
            </a:r>
            <a:r>
              <a:rPr lang="en-US" i="1" dirty="0" err="1"/>
              <a:t>помощью</a:t>
            </a:r>
            <a:r>
              <a:rPr lang="en-US" i="1" dirty="0"/>
              <a:t> </a:t>
            </a:r>
            <a:r>
              <a:rPr lang="en-US" i="1" dirty="0" err="1"/>
              <a:t>приставок</a:t>
            </a:r>
            <a:r>
              <a:rPr lang="en-US" dirty="0"/>
              <a:t>).</a:t>
            </a:r>
            <a:endParaRPr lang="ru-RU" dirty="0"/>
          </a:p>
          <a:p>
            <a:endParaRPr lang="en-US" dirty="0" smtClean="0"/>
          </a:p>
          <a:p>
            <a:r>
              <a:rPr lang="en-US" dirty="0" smtClean="0"/>
              <a:t>Логопед </a:t>
            </a:r>
            <a:r>
              <a:rPr lang="en-US" dirty="0"/>
              <a:t>предлагает ребенку </a:t>
            </a:r>
            <a:r>
              <a:rPr lang="en-US" dirty="0" err="1"/>
              <a:t>рассмотреть</a:t>
            </a:r>
            <a:r>
              <a:rPr lang="en-US" dirty="0"/>
              <a:t> </a:t>
            </a:r>
            <a:r>
              <a:rPr lang="en-US" dirty="0" err="1"/>
              <a:t>картинки</a:t>
            </a:r>
            <a:r>
              <a:rPr lang="en-US" dirty="0"/>
              <a:t>, </a:t>
            </a:r>
            <a:r>
              <a:rPr lang="en-US" dirty="0" err="1"/>
              <a:t>затем</a:t>
            </a:r>
            <a:r>
              <a:rPr lang="en-US" dirty="0"/>
              <a:t>  </a:t>
            </a:r>
            <a:r>
              <a:rPr lang="en-US" dirty="0" err="1"/>
              <a:t>задает</a:t>
            </a:r>
            <a:r>
              <a:rPr lang="en-US" dirty="0"/>
              <a:t> </a:t>
            </a:r>
            <a:r>
              <a:rPr lang="en-US" dirty="0" err="1"/>
              <a:t>вопрос</a:t>
            </a:r>
            <a:r>
              <a:rPr lang="en-US" dirty="0"/>
              <a:t> 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ребенок</a:t>
            </a:r>
            <a:r>
              <a:rPr lang="en-US" dirty="0"/>
              <a:t> </a:t>
            </a:r>
            <a:r>
              <a:rPr lang="en-US" dirty="0" err="1"/>
              <a:t>отвечает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 smtClean="0"/>
              <a:t>Например</a:t>
            </a:r>
            <a:endParaRPr lang="ru-RU" dirty="0"/>
          </a:p>
          <a:p>
            <a:endParaRPr lang="en-US" i="1" dirty="0" smtClean="0"/>
          </a:p>
          <a:p>
            <a:r>
              <a:rPr lang="en-US" i="1" dirty="0" err="1" smtClean="0">
                <a:solidFill>
                  <a:srgbClr val="FF0000"/>
                </a:solidFill>
              </a:rPr>
              <a:t>Что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делает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мальчик</a:t>
            </a:r>
            <a:r>
              <a:rPr lang="en-US" i="1" dirty="0">
                <a:solidFill>
                  <a:srgbClr val="FF0000"/>
                </a:solidFill>
              </a:rPr>
              <a:t>?</a:t>
            </a:r>
            <a:r>
              <a:rPr lang="ru-RU" i="1" dirty="0">
                <a:solidFill>
                  <a:srgbClr val="FF0000"/>
                </a:solidFill>
              </a:rPr>
              <a:t> – Мальчик пишет. Что сделает  мальчик</a:t>
            </a:r>
            <a:r>
              <a:rPr lang="en-US" i="1" dirty="0">
                <a:solidFill>
                  <a:srgbClr val="FF0000"/>
                </a:solidFill>
              </a:rPr>
              <a:t>? – </a:t>
            </a:r>
            <a:r>
              <a:rPr lang="ru-RU" i="1" dirty="0">
                <a:solidFill>
                  <a:srgbClr val="FF0000"/>
                </a:solidFill>
              </a:rPr>
              <a:t>Мальчик напишет и т.д.</a:t>
            </a:r>
            <a:endParaRPr lang="ru-RU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algn="r"/>
            <a:r>
              <a:rPr lang="ru-RU" dirty="0" smtClean="0"/>
              <a:t>Примерный </a:t>
            </a:r>
            <a:r>
              <a:rPr lang="ru-RU" dirty="0"/>
              <a:t>речевой материал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/>
              <a:t> </a:t>
            </a:r>
            <a:endParaRPr lang="en-US" i="1" dirty="0" smtClean="0"/>
          </a:p>
          <a:p>
            <a:pPr algn="r"/>
            <a:r>
              <a:rPr lang="ru-RU" i="1" dirty="0" smtClean="0">
                <a:solidFill>
                  <a:srgbClr val="FF0000"/>
                </a:solidFill>
              </a:rPr>
              <a:t>пишет </a:t>
            </a:r>
            <a:r>
              <a:rPr lang="ru-RU" i="1" dirty="0">
                <a:solidFill>
                  <a:srgbClr val="FF0000"/>
                </a:solidFill>
              </a:rPr>
              <a:t>– напишет, красит – закрасит, ставит – поставит, несет – принесет, видит – увидит, думает – придумает </a:t>
            </a:r>
            <a:r>
              <a:rPr lang="ru-RU" dirty="0">
                <a:solidFill>
                  <a:srgbClr val="FF0000"/>
                </a:solidFill>
              </a:rPr>
              <a:t>и </a:t>
            </a:r>
            <a:r>
              <a:rPr lang="ru-RU" dirty="0" err="1">
                <a:solidFill>
                  <a:srgbClr val="FF0000"/>
                </a:solidFill>
              </a:rPr>
              <a:t>т.д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6049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0021" y="305222"/>
            <a:ext cx="7910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Образование и дифференциация глаголов совершенного и несовершенного вида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1826" y="1339876"/>
            <a:ext cx="3878305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76092"/>
                </a:solidFill>
              </a:rPr>
              <a:t>II </a:t>
            </a:r>
            <a:r>
              <a:rPr lang="en-US" sz="2000" dirty="0" err="1">
                <a:solidFill>
                  <a:srgbClr val="376092"/>
                </a:solidFill>
              </a:rPr>
              <a:t>этап</a:t>
            </a:r>
            <a:r>
              <a:rPr lang="en-US" sz="2000" dirty="0">
                <a:solidFill>
                  <a:srgbClr val="376092"/>
                </a:solidFill>
              </a:rPr>
              <a:t> </a:t>
            </a:r>
            <a:endParaRPr lang="en-US" sz="2000" dirty="0" smtClean="0">
              <a:solidFill>
                <a:srgbClr val="376092"/>
              </a:solidFill>
            </a:endParaRPr>
          </a:p>
          <a:p>
            <a:pPr algn="ctr"/>
            <a:r>
              <a:rPr lang="en-US" sz="2000" i="1" dirty="0" err="1" smtClean="0">
                <a:solidFill>
                  <a:srgbClr val="376092"/>
                </a:solidFill>
              </a:rPr>
              <a:t>Образование</a:t>
            </a:r>
            <a:r>
              <a:rPr lang="en-US" sz="2000" i="1" dirty="0" smtClean="0">
                <a:solidFill>
                  <a:srgbClr val="376092"/>
                </a:solidFill>
              </a:rPr>
              <a:t> </a:t>
            </a:r>
            <a:r>
              <a:rPr lang="en-US" sz="2000" i="1" dirty="0" err="1">
                <a:solidFill>
                  <a:srgbClr val="376092"/>
                </a:solidFill>
              </a:rPr>
              <a:t>глаголов</a:t>
            </a:r>
            <a:r>
              <a:rPr lang="en-US" sz="2000" i="1" dirty="0">
                <a:solidFill>
                  <a:srgbClr val="376092"/>
                </a:solidFill>
              </a:rPr>
              <a:t> </a:t>
            </a:r>
            <a:r>
              <a:rPr lang="en-US" sz="2000" i="1" dirty="0" err="1">
                <a:solidFill>
                  <a:srgbClr val="376092"/>
                </a:solidFill>
              </a:rPr>
              <a:t>с</a:t>
            </a:r>
            <a:r>
              <a:rPr lang="en-US" sz="2000" i="1" dirty="0">
                <a:solidFill>
                  <a:srgbClr val="376092"/>
                </a:solidFill>
              </a:rPr>
              <a:t> </a:t>
            </a:r>
            <a:r>
              <a:rPr lang="en-US" sz="2000" i="1" dirty="0" err="1">
                <a:solidFill>
                  <a:srgbClr val="376092"/>
                </a:solidFill>
              </a:rPr>
              <a:t>помошью</a:t>
            </a:r>
            <a:r>
              <a:rPr lang="en-US" sz="2000" i="1" dirty="0">
                <a:solidFill>
                  <a:srgbClr val="376092"/>
                </a:solidFill>
              </a:rPr>
              <a:t> </a:t>
            </a:r>
            <a:r>
              <a:rPr lang="en-US" sz="2000" i="1" dirty="0" err="1">
                <a:solidFill>
                  <a:srgbClr val="376092"/>
                </a:solidFill>
              </a:rPr>
              <a:t>суффиксов</a:t>
            </a:r>
            <a:endParaRPr lang="ru-RU" sz="2000" dirty="0">
              <a:solidFill>
                <a:srgbClr val="376092"/>
              </a:solidFill>
            </a:endParaRPr>
          </a:p>
          <a:p>
            <a:r>
              <a:rPr lang="ru-RU" sz="2000" dirty="0"/>
              <a:t> </a:t>
            </a:r>
          </a:p>
          <a:p>
            <a:pPr algn="ctr"/>
            <a:r>
              <a:rPr lang="ru-RU" sz="1600" dirty="0"/>
              <a:t>Образование глаголов совершенного и несовершенного вида с опорой на картинки и вопросы (</a:t>
            </a:r>
            <a:r>
              <a:rPr lang="ru-RU" sz="1600" i="1" dirty="0"/>
              <a:t>с помощью суффиксов</a:t>
            </a:r>
            <a:r>
              <a:rPr lang="ru-RU" sz="1600" dirty="0"/>
              <a:t>). </a:t>
            </a:r>
          </a:p>
          <a:p>
            <a:endParaRPr lang="en-US" sz="1600" dirty="0" smtClean="0"/>
          </a:p>
          <a:p>
            <a:r>
              <a:rPr lang="ru-RU" sz="1600" dirty="0" smtClean="0"/>
              <a:t>Логопед </a:t>
            </a:r>
            <a:r>
              <a:rPr lang="ru-RU" sz="1600" dirty="0"/>
              <a:t>предлагает ребенку рассмотреть картинки, затем задает вопрос, а ребенок отвечает.</a:t>
            </a:r>
          </a:p>
          <a:p>
            <a:r>
              <a:rPr lang="ru-RU" sz="1600" dirty="0" smtClean="0"/>
              <a:t>Например</a:t>
            </a:r>
            <a:r>
              <a:rPr lang="en-US" sz="1600" dirty="0" smtClean="0"/>
              <a:t> </a:t>
            </a:r>
            <a:endParaRPr lang="ru-RU" sz="1600" dirty="0"/>
          </a:p>
          <a:p>
            <a:r>
              <a:rPr lang="en-US" sz="1600" i="1" dirty="0" err="1">
                <a:solidFill>
                  <a:srgbClr val="FF0000"/>
                </a:solidFill>
              </a:rPr>
              <a:t>Что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делал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мальчик</a:t>
            </a:r>
            <a:r>
              <a:rPr lang="en-US" sz="1600" i="1" dirty="0">
                <a:solidFill>
                  <a:srgbClr val="FF0000"/>
                </a:solidFill>
              </a:rPr>
              <a:t>?</a:t>
            </a:r>
            <a:r>
              <a:rPr lang="ru-RU" sz="1600" i="1" dirty="0">
                <a:solidFill>
                  <a:srgbClr val="FF0000"/>
                </a:solidFill>
              </a:rPr>
              <a:t> – Мальчик писал. </a:t>
            </a:r>
            <a:r>
              <a:rPr lang="en-US" sz="1600" i="1" dirty="0" err="1">
                <a:solidFill>
                  <a:srgbClr val="FF0000"/>
                </a:solidFill>
              </a:rPr>
              <a:t>Что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сделал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мальчик</a:t>
            </a:r>
            <a:r>
              <a:rPr lang="en-US" sz="1600" i="1" dirty="0">
                <a:solidFill>
                  <a:srgbClr val="FF0000"/>
                </a:solidFill>
              </a:rPr>
              <a:t>? – </a:t>
            </a:r>
            <a:r>
              <a:rPr lang="en-US" sz="1600" i="1" dirty="0" err="1">
                <a:solidFill>
                  <a:srgbClr val="FF0000"/>
                </a:solidFill>
              </a:rPr>
              <a:t>Мальчик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en-US" sz="1600" i="1" dirty="0" err="1">
                <a:solidFill>
                  <a:srgbClr val="FF0000"/>
                </a:solidFill>
              </a:rPr>
              <a:t>написал</a:t>
            </a:r>
            <a:r>
              <a:rPr lang="en-US" sz="1600" i="1" dirty="0">
                <a:solidFill>
                  <a:srgbClr val="FF0000"/>
                </a:solidFill>
              </a:rPr>
              <a:t> 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pPr algn="r"/>
            <a:r>
              <a:rPr lang="en-US" sz="1600" dirty="0" err="1" smtClean="0"/>
              <a:t>Примерный</a:t>
            </a:r>
            <a:r>
              <a:rPr lang="en-US" sz="1600" dirty="0" smtClean="0"/>
              <a:t> </a:t>
            </a:r>
            <a:r>
              <a:rPr lang="en-US" sz="1600" dirty="0" err="1"/>
              <a:t>речевой</a:t>
            </a:r>
            <a:r>
              <a:rPr lang="en-US" sz="1600" dirty="0"/>
              <a:t> </a:t>
            </a:r>
            <a:r>
              <a:rPr lang="en-US" sz="1600" dirty="0" err="1"/>
              <a:t>материал</a:t>
            </a:r>
            <a:r>
              <a:rPr lang="en-US" sz="1600" dirty="0"/>
              <a:t>: </a:t>
            </a:r>
            <a:endParaRPr lang="ru-RU" sz="1600" dirty="0"/>
          </a:p>
          <a:p>
            <a:pPr algn="r"/>
            <a:r>
              <a:rPr lang="ru-RU" sz="1600" i="1" dirty="0">
                <a:solidFill>
                  <a:srgbClr val="FF0000"/>
                </a:solidFill>
              </a:rPr>
              <a:t>умывался – умылся, одевался – оделся, решал – решил, прыгал – прыгнул и т.д.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97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0021" y="305222"/>
            <a:ext cx="7910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Образование и дифференциация приставочных глаголов (приставки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 в-, вы-, при-, от-, у-, пере-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1826" y="1176000"/>
            <a:ext cx="7618407" cy="5293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Последовательность </a:t>
            </a:r>
            <a:r>
              <a:rPr lang="ru-RU" sz="2000" dirty="0"/>
              <a:t>работы над приставками определяется временем их появления в онтогенезе.</a:t>
            </a:r>
          </a:p>
          <a:p>
            <a:r>
              <a:rPr lang="ru-RU" sz="2000" dirty="0"/>
              <a:t>Каждая приставка отрабатывается отдельно по плану</a:t>
            </a:r>
            <a:r>
              <a:rPr lang="en-US" sz="2000" dirty="0"/>
              <a:t>:</a:t>
            </a:r>
            <a:endParaRPr lang="ru-RU" sz="2000" dirty="0"/>
          </a:p>
          <a:p>
            <a:r>
              <a:rPr lang="ru-RU" sz="2000" dirty="0"/>
              <a:t>      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400" dirty="0"/>
              <a:t>усвоение значения приставки, выделение общего элемента в глаголах с одной приставкой и разными корнями например,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	</a:t>
            </a:r>
            <a:r>
              <a:rPr lang="ru-RU" sz="1400" i="1" dirty="0" smtClean="0">
                <a:solidFill>
                  <a:srgbClr val="FF0000"/>
                </a:solidFill>
              </a:rPr>
              <a:t>влетел</a:t>
            </a:r>
            <a:r>
              <a:rPr lang="ru-RU" sz="1400" i="1" dirty="0">
                <a:solidFill>
                  <a:srgbClr val="FF0000"/>
                </a:solidFill>
              </a:rPr>
              <a:t>, внес, вбежал</a:t>
            </a:r>
            <a:r>
              <a:rPr lang="en-US" sz="1400" i="1" dirty="0">
                <a:solidFill>
                  <a:srgbClr val="FF0000"/>
                </a:solidFill>
              </a:rPr>
              <a:t>;</a:t>
            </a:r>
            <a:endParaRPr lang="ru-RU" sz="1400" dirty="0">
              <a:solidFill>
                <a:srgbClr val="FF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400" dirty="0"/>
              <a:t> </a:t>
            </a:r>
            <a:r>
              <a:rPr lang="en-US" sz="1400" dirty="0" err="1" smtClean="0"/>
              <a:t>сопоставление</a:t>
            </a:r>
            <a:r>
              <a:rPr lang="en-US" sz="1400" dirty="0" smtClean="0"/>
              <a:t> </a:t>
            </a:r>
            <a:r>
              <a:rPr lang="en-US" sz="1400" dirty="0" err="1"/>
              <a:t>однокоренных</a:t>
            </a:r>
            <a:r>
              <a:rPr lang="en-US" sz="1400" dirty="0"/>
              <a:t> </a:t>
            </a:r>
            <a:r>
              <a:rPr lang="en-US" sz="1400" dirty="0" err="1"/>
              <a:t>глаголов</a:t>
            </a:r>
            <a:r>
              <a:rPr lang="en-US" sz="1400" dirty="0"/>
              <a:t> </a:t>
            </a:r>
            <a:r>
              <a:rPr lang="en-US" sz="1400" dirty="0" err="1"/>
              <a:t>с</a:t>
            </a:r>
            <a:r>
              <a:rPr lang="en-US" sz="1400" dirty="0"/>
              <a:t> </a:t>
            </a:r>
            <a:r>
              <a:rPr lang="en-US" sz="1400" dirty="0" err="1" smtClean="0"/>
              <a:t>различными</a:t>
            </a:r>
            <a:r>
              <a:rPr lang="en-US" sz="1400" dirty="0" smtClean="0"/>
              <a:t> </a:t>
            </a:r>
            <a:r>
              <a:rPr lang="en-US" sz="1400" dirty="0" err="1" smtClean="0"/>
              <a:t>приставками</a:t>
            </a:r>
            <a:r>
              <a:rPr lang="en-US" sz="1400" dirty="0" smtClean="0"/>
              <a:t> </a:t>
            </a:r>
            <a:r>
              <a:rPr lang="ru-RU" sz="1400" dirty="0" smtClean="0"/>
              <a:t>,</a:t>
            </a:r>
            <a:r>
              <a:rPr lang="en-US" sz="1400" dirty="0" err="1" smtClean="0"/>
              <a:t>например</a:t>
            </a:r>
            <a:r>
              <a:rPr lang="en-US" sz="1400" dirty="0" smtClean="0"/>
              <a:t> </a:t>
            </a:r>
            <a:endParaRPr lang="ru-RU" sz="1400" dirty="0"/>
          </a:p>
          <a:p>
            <a:r>
              <a:rPr lang="en-US" sz="1400" i="1" dirty="0" smtClean="0">
                <a:solidFill>
                  <a:srgbClr val="FF0000"/>
                </a:solidFill>
              </a:rPr>
              <a:t>	</a:t>
            </a:r>
            <a:r>
              <a:rPr lang="en-US" sz="1400" i="1" dirty="0" err="1" smtClean="0">
                <a:solidFill>
                  <a:srgbClr val="FF0000"/>
                </a:solidFill>
              </a:rPr>
              <a:t>влетел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>
                <a:solidFill>
                  <a:srgbClr val="FF0000"/>
                </a:solidFill>
              </a:rPr>
              <a:t>– </a:t>
            </a:r>
            <a:r>
              <a:rPr lang="en-US" sz="1400" i="1" dirty="0" err="1">
                <a:solidFill>
                  <a:srgbClr val="FF0000"/>
                </a:solidFill>
              </a:rPr>
              <a:t>вылетел</a:t>
            </a:r>
            <a:r>
              <a:rPr lang="en-US" sz="1400" i="1" dirty="0">
                <a:solidFill>
                  <a:srgbClr val="FF0000"/>
                </a:solidFill>
              </a:rPr>
              <a:t>;</a:t>
            </a:r>
            <a:endParaRPr lang="ru-RU" sz="1400" dirty="0">
              <a:solidFill>
                <a:srgbClr val="FF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400" dirty="0"/>
              <a:t> </a:t>
            </a:r>
            <a:r>
              <a:rPr lang="en-US" sz="1400" dirty="0" err="1" smtClean="0"/>
              <a:t>усвоение</a:t>
            </a:r>
            <a:r>
              <a:rPr lang="en-US" sz="1400" dirty="0" smtClean="0"/>
              <a:t> </a:t>
            </a:r>
            <a:r>
              <a:rPr lang="en-US" sz="1400" dirty="0" err="1"/>
              <a:t>соотношения</a:t>
            </a:r>
            <a:r>
              <a:rPr lang="en-US" sz="1400" dirty="0"/>
              <a:t> </a:t>
            </a:r>
            <a:r>
              <a:rPr lang="en-US" sz="1400" dirty="0" err="1"/>
              <a:t>приставки</a:t>
            </a:r>
            <a:r>
              <a:rPr lang="en-US" sz="1400" dirty="0"/>
              <a:t> и </a:t>
            </a:r>
            <a:r>
              <a:rPr lang="en-US" sz="1400" dirty="0" err="1"/>
              <a:t>соответствующего</a:t>
            </a:r>
            <a:r>
              <a:rPr lang="en-US" sz="1400" dirty="0"/>
              <a:t> </a:t>
            </a:r>
            <a:r>
              <a:rPr lang="en-US" sz="1400" dirty="0" err="1"/>
              <a:t>предлога</a:t>
            </a:r>
            <a:r>
              <a:rPr lang="en-US" sz="1400" dirty="0"/>
              <a:t> </a:t>
            </a:r>
            <a:r>
              <a:rPr lang="ru-RU" sz="1400" dirty="0" smtClean="0"/>
              <a:t>,</a:t>
            </a:r>
            <a:r>
              <a:rPr lang="en-US" sz="1400" dirty="0" err="1" smtClean="0"/>
              <a:t>например</a:t>
            </a:r>
            <a:endParaRPr lang="ru-RU" sz="1400" dirty="0"/>
          </a:p>
          <a:p>
            <a:r>
              <a:rPr lang="en-US" sz="1400" i="1" dirty="0" smtClean="0">
                <a:solidFill>
                  <a:srgbClr val="FF0000"/>
                </a:solidFill>
              </a:rPr>
              <a:t>	</a:t>
            </a:r>
            <a:r>
              <a:rPr lang="en-US" sz="1400" i="1" dirty="0" err="1" smtClean="0">
                <a:solidFill>
                  <a:srgbClr val="FF0000"/>
                </a:solidFill>
              </a:rPr>
              <a:t>вылетает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из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клетки</a:t>
            </a:r>
            <a:r>
              <a:rPr lang="en-US" sz="1400" i="1" dirty="0">
                <a:solidFill>
                  <a:srgbClr val="FF0000"/>
                </a:solidFill>
              </a:rPr>
              <a:t> [</a:t>
            </a:r>
            <a:r>
              <a:rPr lang="ru-RU" sz="1400" i="1" dirty="0">
                <a:solidFill>
                  <a:srgbClr val="FF0000"/>
                </a:solidFill>
              </a:rPr>
              <a:t>вы-из</a:t>
            </a:r>
            <a:r>
              <a:rPr lang="en-US" sz="1400" i="1" dirty="0">
                <a:solidFill>
                  <a:srgbClr val="FF0000"/>
                </a:solidFill>
              </a:rPr>
              <a:t>]</a:t>
            </a:r>
            <a:r>
              <a:rPr lang="ru-RU" sz="1400" i="1" dirty="0">
                <a:solidFill>
                  <a:srgbClr val="FF0000"/>
                </a:solidFill>
              </a:rPr>
              <a:t>, выходить из магазина, выбегает из комнаты</a:t>
            </a:r>
            <a:r>
              <a:rPr lang="en-US" sz="1400" i="1" dirty="0">
                <a:solidFill>
                  <a:srgbClr val="FF0000"/>
                </a:solidFill>
              </a:rPr>
              <a:t>; </a:t>
            </a:r>
            <a:r>
              <a:rPr lang="ru-RU" sz="1400" i="1" dirty="0">
                <a:solidFill>
                  <a:srgbClr val="FF0000"/>
                </a:solidFill>
              </a:rPr>
              <a:t> влетает в </a:t>
            </a:r>
            <a:r>
              <a:rPr lang="en-US" sz="1400" i="1" dirty="0" smtClean="0">
                <a:solidFill>
                  <a:srgbClr val="FF0000"/>
                </a:solidFill>
              </a:rPr>
              <a:t>	</a:t>
            </a:r>
            <a:r>
              <a:rPr lang="ru-RU" sz="1400" i="1" dirty="0" smtClean="0">
                <a:solidFill>
                  <a:srgbClr val="FF0000"/>
                </a:solidFill>
              </a:rPr>
              <a:t>клетку </a:t>
            </a:r>
            <a:r>
              <a:rPr lang="en-US" sz="1400" i="1" dirty="0">
                <a:solidFill>
                  <a:srgbClr val="FF0000"/>
                </a:solidFill>
              </a:rPr>
              <a:t>[</a:t>
            </a:r>
            <a:r>
              <a:rPr lang="ru-RU" sz="1400" i="1" dirty="0">
                <a:solidFill>
                  <a:srgbClr val="FF0000"/>
                </a:solidFill>
              </a:rPr>
              <a:t>в-в</a:t>
            </a:r>
            <a:r>
              <a:rPr lang="en-US" sz="1400" i="1" dirty="0">
                <a:solidFill>
                  <a:srgbClr val="FF0000"/>
                </a:solidFill>
              </a:rPr>
              <a:t>]), </a:t>
            </a:r>
            <a:r>
              <a:rPr lang="en-US" sz="1400" i="1" dirty="0" err="1">
                <a:solidFill>
                  <a:srgbClr val="FF0000"/>
                </a:solidFill>
              </a:rPr>
              <a:t>входит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в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дом</a:t>
            </a:r>
            <a:r>
              <a:rPr lang="en-US" sz="1400" i="1" dirty="0">
                <a:solidFill>
                  <a:srgbClr val="FF0000"/>
                </a:solidFill>
              </a:rPr>
              <a:t>, </a:t>
            </a:r>
            <a:r>
              <a:rPr lang="en-US" sz="1400" i="1" dirty="0" err="1">
                <a:solidFill>
                  <a:srgbClr val="FF0000"/>
                </a:solidFill>
              </a:rPr>
              <a:t>вползает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в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нору</a:t>
            </a:r>
            <a:r>
              <a:rPr lang="en-US" sz="1400" i="1" dirty="0">
                <a:solidFill>
                  <a:srgbClr val="FF0000"/>
                </a:solidFill>
              </a:rPr>
              <a:t> и </a:t>
            </a:r>
            <a:r>
              <a:rPr lang="en-US" sz="1400" i="1" dirty="0" err="1">
                <a:solidFill>
                  <a:srgbClr val="FF0000"/>
                </a:solidFill>
              </a:rPr>
              <a:t>т.д</a:t>
            </a:r>
            <a:r>
              <a:rPr lang="en-US" sz="1400" i="1" dirty="0">
                <a:solidFill>
                  <a:srgbClr val="FF0000"/>
                </a:solidFill>
              </a:rPr>
              <a:t>.)</a:t>
            </a:r>
            <a:endParaRPr lang="ru-RU" sz="1400" dirty="0">
              <a:solidFill>
                <a:srgbClr val="FF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400" dirty="0"/>
              <a:t> </a:t>
            </a:r>
            <a:r>
              <a:rPr lang="en-US" sz="1400" dirty="0" err="1" smtClean="0"/>
              <a:t>дифференциация</a:t>
            </a:r>
            <a:r>
              <a:rPr lang="en-US" sz="1400" dirty="0" smtClean="0"/>
              <a:t> </a:t>
            </a:r>
            <a:r>
              <a:rPr lang="en-US" sz="1400" dirty="0" err="1"/>
              <a:t>приставок</a:t>
            </a:r>
            <a:r>
              <a:rPr lang="en-US" sz="1400" dirty="0"/>
              <a:t> </a:t>
            </a:r>
            <a:r>
              <a:rPr lang="en-US" sz="1400" dirty="0" err="1"/>
              <a:t>с</a:t>
            </a:r>
            <a:r>
              <a:rPr lang="en-US" sz="1400" dirty="0"/>
              <a:t> </a:t>
            </a:r>
            <a:r>
              <a:rPr lang="en-US" sz="1400" dirty="0" err="1"/>
              <a:t>разным</a:t>
            </a:r>
            <a:r>
              <a:rPr lang="en-US" sz="1400" dirty="0"/>
              <a:t> </a:t>
            </a:r>
            <a:r>
              <a:rPr lang="en-US" sz="1400" dirty="0" err="1"/>
              <a:t>значением</a:t>
            </a:r>
            <a:r>
              <a:rPr lang="en-US" sz="1400" dirty="0"/>
              <a:t>:</a:t>
            </a:r>
            <a:endParaRPr lang="ru-RU" sz="1400" dirty="0"/>
          </a:p>
          <a:p>
            <a:r>
              <a:rPr lang="en-US" sz="1400" dirty="0"/>
              <a:t> </a:t>
            </a:r>
            <a:endParaRPr lang="ru-RU" sz="1400" dirty="0"/>
          </a:p>
          <a:p>
            <a:pPr marL="742950" lvl="1" indent="-285750">
              <a:buFont typeface="Arial"/>
              <a:buChar char="•"/>
            </a:pPr>
            <a:r>
              <a:rPr lang="en-US" sz="1400" dirty="0" err="1"/>
              <a:t>отрабатываются</a:t>
            </a:r>
            <a:r>
              <a:rPr lang="en-US" sz="1400" dirty="0"/>
              <a:t> </a:t>
            </a:r>
            <a:r>
              <a:rPr lang="en-US" sz="1400" dirty="0" err="1"/>
              <a:t>действия</a:t>
            </a:r>
            <a:r>
              <a:rPr lang="en-US" sz="1400" dirty="0"/>
              <a:t> </a:t>
            </a:r>
            <a:r>
              <a:rPr lang="en-US" sz="1400" dirty="0" err="1"/>
              <a:t>противоположные</a:t>
            </a:r>
            <a:r>
              <a:rPr lang="en-US" sz="1400" dirty="0"/>
              <a:t> </a:t>
            </a:r>
            <a:r>
              <a:rPr lang="en-US" sz="1400" dirty="0" err="1"/>
              <a:t>по</a:t>
            </a:r>
            <a:r>
              <a:rPr lang="en-US" sz="1400" dirty="0"/>
              <a:t> </a:t>
            </a:r>
            <a:r>
              <a:rPr lang="en-US" sz="1400" dirty="0" err="1"/>
              <a:t>значению</a:t>
            </a:r>
            <a:r>
              <a:rPr lang="en-US" sz="1400" dirty="0"/>
              <a:t>, </a:t>
            </a:r>
            <a:r>
              <a:rPr lang="en-US" sz="1400" dirty="0" err="1"/>
              <a:t>которые</a:t>
            </a:r>
            <a:r>
              <a:rPr lang="en-US" sz="1400" dirty="0"/>
              <a:t> </a:t>
            </a:r>
            <a:r>
              <a:rPr lang="en-US" sz="1400" dirty="0" err="1"/>
              <a:t>обозначаются</a:t>
            </a:r>
            <a:r>
              <a:rPr lang="en-US" sz="1400" dirty="0"/>
              <a:t> </a:t>
            </a:r>
            <a:r>
              <a:rPr lang="en-US" sz="1400" dirty="0" err="1"/>
              <a:t>приставочными</a:t>
            </a:r>
            <a:r>
              <a:rPr lang="en-US" sz="1400" dirty="0"/>
              <a:t> </a:t>
            </a:r>
            <a:r>
              <a:rPr lang="en-US" sz="1400" dirty="0" err="1"/>
              <a:t>глаголами</a:t>
            </a:r>
            <a:r>
              <a:rPr lang="en-US" sz="1400" dirty="0"/>
              <a:t>: </a:t>
            </a:r>
            <a:endParaRPr lang="ru-RU" sz="1400" dirty="0"/>
          </a:p>
          <a:p>
            <a:r>
              <a:rPr lang="en-US" sz="1400" i="1" dirty="0" smtClean="0">
                <a:solidFill>
                  <a:srgbClr val="FF0000"/>
                </a:solidFill>
              </a:rPr>
              <a:t>		</a:t>
            </a:r>
            <a:r>
              <a:rPr lang="en-US" sz="1400" i="1" dirty="0" err="1" smtClean="0">
                <a:solidFill>
                  <a:srgbClr val="FF0000"/>
                </a:solidFill>
              </a:rPr>
              <a:t>открывает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>
                <a:solidFill>
                  <a:srgbClr val="FF0000"/>
                </a:solidFill>
              </a:rPr>
              <a:t>– </a:t>
            </a:r>
            <a:r>
              <a:rPr lang="en-US" sz="1400" i="1" dirty="0" err="1">
                <a:solidFill>
                  <a:srgbClr val="FF0000"/>
                </a:solidFill>
              </a:rPr>
              <a:t>закрывает</a:t>
            </a:r>
            <a:r>
              <a:rPr lang="en-US" sz="1400" i="1" dirty="0">
                <a:solidFill>
                  <a:srgbClr val="FF0000"/>
                </a:solidFill>
              </a:rPr>
              <a:t>, </a:t>
            </a:r>
            <a:r>
              <a:rPr lang="en-US" sz="1400" i="1" dirty="0" err="1">
                <a:solidFill>
                  <a:srgbClr val="FF0000"/>
                </a:solidFill>
              </a:rPr>
              <a:t>входит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выходит</a:t>
            </a:r>
            <a:r>
              <a:rPr lang="en-US" sz="1400" i="1" dirty="0">
                <a:solidFill>
                  <a:srgbClr val="FF0000"/>
                </a:solidFill>
              </a:rPr>
              <a:t>, </a:t>
            </a:r>
            <a:r>
              <a:rPr lang="en-US" sz="1400" i="1" dirty="0" err="1">
                <a:solidFill>
                  <a:srgbClr val="FF0000"/>
                </a:solidFill>
              </a:rPr>
              <a:t>относит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приносит</a:t>
            </a:r>
            <a:r>
              <a:rPr lang="en-US" sz="1400" i="1" dirty="0">
                <a:solidFill>
                  <a:srgbClr val="FF0000"/>
                </a:solidFill>
              </a:rPr>
              <a:t>, </a:t>
            </a:r>
            <a:r>
              <a:rPr lang="en-US" sz="1400" i="1" dirty="0" err="1">
                <a:solidFill>
                  <a:srgbClr val="FF0000"/>
                </a:solidFill>
              </a:rPr>
              <a:t>включает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smtClean="0">
                <a:solidFill>
                  <a:srgbClr val="FF0000"/>
                </a:solidFill>
              </a:rPr>
              <a:t>			</a:t>
            </a:r>
            <a:r>
              <a:rPr lang="en-US" sz="1400" i="1" dirty="0" err="1" smtClean="0">
                <a:solidFill>
                  <a:srgbClr val="FF0000"/>
                </a:solidFill>
              </a:rPr>
              <a:t>выключает</a:t>
            </a:r>
            <a:r>
              <a:rPr lang="en-US" sz="1400" i="1" dirty="0">
                <a:solidFill>
                  <a:srgbClr val="FF0000"/>
                </a:solidFill>
              </a:rPr>
              <a:t>, </a:t>
            </a:r>
            <a:r>
              <a:rPr lang="en-US" sz="1400" i="1" dirty="0" err="1" smtClean="0">
                <a:solidFill>
                  <a:srgbClr val="FF0000"/>
                </a:solidFill>
              </a:rPr>
              <a:t>загибает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>
                <a:solidFill>
                  <a:srgbClr val="FF0000"/>
                </a:solidFill>
              </a:rPr>
              <a:t>– </a:t>
            </a:r>
            <a:r>
              <a:rPr lang="en-US" sz="1400" i="1" dirty="0" err="1">
                <a:solidFill>
                  <a:srgbClr val="FF0000"/>
                </a:solidFill>
              </a:rPr>
              <a:t>отгибает</a:t>
            </a:r>
            <a:r>
              <a:rPr lang="en-US" sz="1400" i="1" dirty="0">
                <a:solidFill>
                  <a:srgbClr val="FF0000"/>
                </a:solidFill>
              </a:rPr>
              <a:t>, </a:t>
            </a:r>
            <a:r>
              <a:rPr lang="en-US" sz="1400" i="1" dirty="0" err="1">
                <a:solidFill>
                  <a:srgbClr val="FF0000"/>
                </a:solidFill>
              </a:rPr>
              <a:t>наклеивает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отклеивает</a:t>
            </a:r>
            <a:r>
              <a:rPr lang="en-US" sz="1400" i="1" dirty="0">
                <a:solidFill>
                  <a:srgbClr val="FF0000"/>
                </a:solidFill>
              </a:rPr>
              <a:t>;</a:t>
            </a:r>
            <a:endParaRPr lang="ru-RU" sz="1400" dirty="0">
              <a:solidFill>
                <a:srgbClr val="FF000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ru-RU" sz="1400" dirty="0" smtClean="0"/>
              <a:t>дифференциация </a:t>
            </a:r>
            <a:r>
              <a:rPr lang="ru-RU" sz="1400" dirty="0"/>
              <a:t>приставочных глаголов, менее контрастных по значению и звуковому оформлению</a:t>
            </a:r>
            <a:r>
              <a:rPr lang="en-US" sz="1400" dirty="0"/>
              <a:t>: </a:t>
            </a:r>
            <a:r>
              <a:rPr lang="en-US" sz="1400" i="1" dirty="0"/>
              <a:t> </a:t>
            </a:r>
            <a:endParaRPr lang="ru-RU" sz="1400" dirty="0"/>
          </a:p>
          <a:p>
            <a:r>
              <a:rPr lang="en-US" sz="1400" i="1" dirty="0" smtClean="0">
                <a:solidFill>
                  <a:srgbClr val="FF0000"/>
                </a:solidFill>
              </a:rPr>
              <a:t>		</a:t>
            </a:r>
            <a:r>
              <a:rPr lang="en-US" sz="1400" i="1" dirty="0" err="1" smtClean="0">
                <a:solidFill>
                  <a:srgbClr val="FF0000"/>
                </a:solidFill>
              </a:rPr>
              <a:t>приходит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>
                <a:solidFill>
                  <a:srgbClr val="FF0000"/>
                </a:solidFill>
              </a:rPr>
              <a:t>– </a:t>
            </a:r>
            <a:r>
              <a:rPr lang="en-US" sz="1400" i="1" dirty="0" err="1">
                <a:solidFill>
                  <a:srgbClr val="FF0000"/>
                </a:solidFill>
              </a:rPr>
              <a:t>подходит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проходит</a:t>
            </a:r>
            <a:r>
              <a:rPr lang="en-US" sz="1400" i="1" dirty="0">
                <a:solidFill>
                  <a:srgbClr val="FF0000"/>
                </a:solidFill>
              </a:rPr>
              <a:t>; </a:t>
            </a:r>
            <a:r>
              <a:rPr lang="en-US" sz="1400" i="1" dirty="0" err="1">
                <a:solidFill>
                  <a:srgbClr val="FF0000"/>
                </a:solidFill>
              </a:rPr>
              <a:t>подлетает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прилетает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пролетает</a:t>
            </a:r>
            <a:r>
              <a:rPr lang="en-US" sz="1400" i="1" dirty="0">
                <a:solidFill>
                  <a:srgbClr val="FF0000"/>
                </a:solidFill>
              </a:rPr>
              <a:t>.</a:t>
            </a:r>
            <a:endParaRPr lang="ru-RU" sz="1400" dirty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92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0021" y="195214"/>
            <a:ext cx="7910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Образование и дифференциация приставочных глаголов (приставки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 в-, вы-, при-, от-, у-, пере-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1826" y="1016858"/>
            <a:ext cx="761840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/>
              <a:t>Для</a:t>
            </a:r>
            <a:r>
              <a:rPr lang="en-US" sz="1600" dirty="0"/>
              <a:t> </a:t>
            </a:r>
            <a:r>
              <a:rPr lang="en-US" sz="1600" dirty="0" err="1"/>
              <a:t>закрепления</a:t>
            </a:r>
            <a:r>
              <a:rPr lang="en-US" sz="1600" dirty="0"/>
              <a:t> </a:t>
            </a:r>
            <a:r>
              <a:rPr lang="en-US" sz="1600" dirty="0" err="1"/>
              <a:t>правильного</a:t>
            </a:r>
            <a:r>
              <a:rPr lang="en-US" sz="1600" dirty="0"/>
              <a:t> </a:t>
            </a:r>
            <a:r>
              <a:rPr lang="en-US" sz="1600" dirty="0" err="1"/>
              <a:t>употребления</a:t>
            </a:r>
            <a:r>
              <a:rPr lang="en-US" sz="1600" dirty="0"/>
              <a:t> </a:t>
            </a:r>
            <a:r>
              <a:rPr lang="en-US" sz="1600" dirty="0" err="1"/>
              <a:t>приставочных</a:t>
            </a:r>
            <a:r>
              <a:rPr lang="en-US" sz="1600" dirty="0"/>
              <a:t> </a:t>
            </a:r>
            <a:r>
              <a:rPr lang="en-US" sz="1600" dirty="0" err="1"/>
              <a:t>глаголов</a:t>
            </a:r>
            <a:r>
              <a:rPr lang="en-US" sz="1600" dirty="0"/>
              <a:t> </a:t>
            </a:r>
            <a:r>
              <a:rPr lang="en-US" sz="1600" dirty="0" err="1"/>
              <a:t>в</a:t>
            </a:r>
            <a:r>
              <a:rPr lang="en-US" sz="1600" dirty="0"/>
              <a:t> </a:t>
            </a:r>
            <a:r>
              <a:rPr lang="en-US" sz="1600" dirty="0" err="1"/>
              <a:t>самостоятельной</a:t>
            </a:r>
            <a:r>
              <a:rPr lang="en-US" sz="1600" dirty="0"/>
              <a:t> </a:t>
            </a:r>
            <a:r>
              <a:rPr lang="en-US" sz="1600" dirty="0" err="1"/>
              <a:t>речи</a:t>
            </a:r>
            <a:r>
              <a:rPr lang="en-US" sz="1600" dirty="0"/>
              <a:t> </a:t>
            </a:r>
            <a:r>
              <a:rPr lang="en-US" sz="1600" dirty="0" err="1"/>
              <a:t>используются</a:t>
            </a:r>
            <a:r>
              <a:rPr lang="en-US" sz="1600" dirty="0"/>
              <a:t> </a:t>
            </a:r>
            <a:r>
              <a:rPr lang="en-US" sz="1600" dirty="0" err="1"/>
              <a:t>следующие</a:t>
            </a:r>
            <a:r>
              <a:rPr lang="en-US" sz="1600" dirty="0"/>
              <a:t> </a:t>
            </a:r>
            <a:r>
              <a:rPr lang="en-US" sz="1600" dirty="0" err="1"/>
              <a:t>виды</a:t>
            </a:r>
            <a:r>
              <a:rPr lang="en-US" sz="1600" dirty="0"/>
              <a:t> </a:t>
            </a:r>
            <a:r>
              <a:rPr lang="en-US" sz="1600" dirty="0" err="1"/>
              <a:t>упражнений</a:t>
            </a:r>
            <a:r>
              <a:rPr lang="en-US" sz="1600" dirty="0"/>
              <a:t>: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8923" y="1601634"/>
            <a:ext cx="26911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ü"/>
            </a:pPr>
            <a:r>
              <a:rPr lang="ru-RU" sz="1400" dirty="0"/>
              <a:t>образовать от данных слов однокоренные слова с помощью приставок с опорой на картинки.</a:t>
            </a:r>
          </a:p>
          <a:p>
            <a:r>
              <a:rPr lang="ru-RU" sz="1400" dirty="0" smtClean="0"/>
              <a:t>Например</a:t>
            </a:r>
            <a:endParaRPr lang="ru-RU" sz="1400" dirty="0"/>
          </a:p>
          <a:p>
            <a:r>
              <a:rPr lang="en-US" sz="1400" i="1" dirty="0" err="1">
                <a:solidFill>
                  <a:srgbClr val="FF0000"/>
                </a:solidFill>
              </a:rPr>
              <a:t>с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помощью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приставок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в</a:t>
            </a:r>
            <a:r>
              <a:rPr lang="en-US" sz="1400" i="1" dirty="0">
                <a:solidFill>
                  <a:srgbClr val="FF0000"/>
                </a:solidFill>
              </a:rPr>
              <a:t>-, </a:t>
            </a:r>
            <a:r>
              <a:rPr lang="en-US" sz="1400" i="1" dirty="0" err="1">
                <a:solidFill>
                  <a:srgbClr val="FF0000"/>
                </a:solidFill>
              </a:rPr>
              <a:t>вы</a:t>
            </a:r>
            <a:r>
              <a:rPr lang="en-US" sz="1400" i="1" dirty="0">
                <a:solidFill>
                  <a:srgbClr val="FF0000"/>
                </a:solidFill>
              </a:rPr>
              <a:t>-, </a:t>
            </a:r>
            <a:r>
              <a:rPr lang="en-US" sz="1400" i="1" dirty="0" err="1">
                <a:solidFill>
                  <a:srgbClr val="FF0000"/>
                </a:solidFill>
              </a:rPr>
              <a:t>при</a:t>
            </a:r>
            <a:r>
              <a:rPr lang="en-US" sz="1400" i="1" dirty="0">
                <a:solidFill>
                  <a:srgbClr val="FF0000"/>
                </a:solidFill>
              </a:rPr>
              <a:t>-, </a:t>
            </a:r>
            <a:r>
              <a:rPr lang="en-US" sz="1400" i="1" dirty="0" err="1">
                <a:solidFill>
                  <a:srgbClr val="FF0000"/>
                </a:solidFill>
              </a:rPr>
              <a:t>от</a:t>
            </a:r>
            <a:r>
              <a:rPr lang="en-US" sz="1400" i="1" dirty="0">
                <a:solidFill>
                  <a:srgbClr val="FF0000"/>
                </a:solidFill>
              </a:rPr>
              <a:t>-, </a:t>
            </a:r>
            <a:r>
              <a:rPr lang="ru-RU" sz="1400" i="1" dirty="0">
                <a:solidFill>
                  <a:srgbClr val="FF0000"/>
                </a:solidFill>
              </a:rPr>
              <a:t>у-, пере- образовать однокоренные слова от глагола нести и т.д</a:t>
            </a:r>
            <a:r>
              <a:rPr lang="ru-RU" sz="1400" i="1" dirty="0" smtClean="0">
                <a:solidFill>
                  <a:srgbClr val="FF0000"/>
                </a:solidFill>
              </a:rPr>
              <a:t>.</a:t>
            </a:r>
            <a:endParaRPr lang="ru-RU" sz="1400" dirty="0"/>
          </a:p>
          <a:p>
            <a:r>
              <a:rPr lang="ru-RU" sz="1400" b="1" i="1" dirty="0"/>
              <a:t>Игра «К нам пришел гость</a:t>
            </a:r>
            <a:r>
              <a:rPr lang="ru-RU" sz="1400" b="1" i="1" dirty="0" smtClean="0"/>
              <a:t>»</a:t>
            </a:r>
            <a:endParaRPr lang="ru-RU" sz="1400" dirty="0"/>
          </a:p>
          <a:p>
            <a:r>
              <a:rPr lang="ru-RU" sz="1400" dirty="0" smtClean="0"/>
              <a:t>Логопед</a:t>
            </a:r>
            <a:endParaRPr lang="ru-RU" sz="1400" dirty="0"/>
          </a:p>
          <a:p>
            <a:r>
              <a:rPr lang="en-US" sz="1400" dirty="0">
                <a:solidFill>
                  <a:srgbClr val="FF0000"/>
                </a:solidFill>
              </a:rPr>
              <a:t>К </a:t>
            </a:r>
            <a:r>
              <a:rPr lang="en-US" sz="1400" dirty="0" err="1">
                <a:solidFill>
                  <a:srgbClr val="FF0000"/>
                </a:solidFill>
              </a:rPr>
              <a:t>нам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в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гости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пришел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мишка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кукла</a:t>
            </a:r>
            <a:r>
              <a:rPr lang="en-US" sz="1400" dirty="0">
                <a:solidFill>
                  <a:srgbClr val="FF0000"/>
                </a:solidFill>
              </a:rPr>
              <a:t>...). </a:t>
            </a:r>
            <a:r>
              <a:rPr lang="en-US" sz="1400" dirty="0" err="1">
                <a:solidFill>
                  <a:srgbClr val="FF0000"/>
                </a:solidFill>
              </a:rPr>
              <a:t>Он</a:t>
            </a:r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en-US" sz="1400" dirty="0" err="1">
                <a:solidFill>
                  <a:srgbClr val="FF0000"/>
                </a:solidFill>
              </a:rPr>
              <a:t>большой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непоседа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но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мы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с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тобой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будем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за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ним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следить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r>
              <a:rPr lang="en-US" sz="1400" dirty="0" err="1">
                <a:solidFill>
                  <a:srgbClr val="FF0000"/>
                </a:solidFill>
              </a:rPr>
              <a:t>Назови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что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мишка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сейчас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делает</a:t>
            </a:r>
            <a:r>
              <a:rPr lang="en-US" sz="1400" dirty="0">
                <a:solidFill>
                  <a:srgbClr val="FF0000"/>
                </a:solidFill>
              </a:rPr>
              <a:t>?</a:t>
            </a:r>
            <a:r>
              <a:rPr lang="en-US" sz="1400" i="1" dirty="0">
                <a:solidFill>
                  <a:srgbClr val="FF0000"/>
                </a:solidFill>
              </a:rPr>
              <a:t> </a:t>
            </a:r>
            <a:r>
              <a:rPr lang="en-US" sz="1400" i="1" dirty="0" err="1">
                <a:solidFill>
                  <a:srgbClr val="FF0000"/>
                </a:solidFill>
              </a:rPr>
              <a:t>подходит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обходит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переходит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заходит</a:t>
            </a:r>
            <a:r>
              <a:rPr lang="en-US" sz="1400" i="1" dirty="0">
                <a:solidFill>
                  <a:srgbClr val="FF0000"/>
                </a:solidFill>
              </a:rPr>
              <a:t>; </a:t>
            </a:r>
            <a:r>
              <a:rPr lang="en-US" sz="1400" i="1" dirty="0" err="1">
                <a:solidFill>
                  <a:srgbClr val="FF0000"/>
                </a:solidFill>
              </a:rPr>
              <a:t>относит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выносит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переносит</a:t>
            </a:r>
            <a:r>
              <a:rPr lang="en-US" sz="1400" i="1" dirty="0">
                <a:solidFill>
                  <a:srgbClr val="FF0000"/>
                </a:solidFill>
              </a:rPr>
              <a:t> – </a:t>
            </a:r>
            <a:r>
              <a:rPr lang="en-US" sz="1400" i="1" dirty="0" err="1">
                <a:solidFill>
                  <a:srgbClr val="FF0000"/>
                </a:solidFill>
              </a:rPr>
              <a:t>подносит</a:t>
            </a:r>
            <a:r>
              <a:rPr lang="en-US" sz="1400" i="1" dirty="0">
                <a:solidFill>
                  <a:srgbClr val="FF0000"/>
                </a:solidFill>
              </a:rPr>
              <a:t>; </a:t>
            </a:r>
            <a:r>
              <a:rPr lang="ru-RU" sz="1400" i="1" dirty="0">
                <a:solidFill>
                  <a:srgbClr val="FF0000"/>
                </a:solidFill>
              </a:rPr>
              <a:t>подпрыгивает – перепрыгивает – запрыгивает – спрыгивает</a:t>
            </a:r>
            <a:r>
              <a:rPr lang="en-US" sz="1400" i="1" dirty="0">
                <a:solidFill>
                  <a:srgbClr val="FF0000"/>
                </a:solidFill>
              </a:rPr>
              <a:t>;</a:t>
            </a:r>
            <a:r>
              <a:rPr lang="ru-RU" sz="1400" i="1" dirty="0">
                <a:solidFill>
                  <a:srgbClr val="FF0000"/>
                </a:solidFill>
              </a:rPr>
              <a:t> и т.д.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0107" y="1601634"/>
            <a:ext cx="48541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ü"/>
            </a:pPr>
            <a:r>
              <a:rPr lang="ru-RU" sz="1600" dirty="0"/>
              <a:t>исправить словосочетание с неправильным приставочным глаголом.</a:t>
            </a:r>
          </a:p>
          <a:p>
            <a:r>
              <a:rPr lang="ru-RU" sz="1600" dirty="0" smtClean="0"/>
              <a:t>Например</a:t>
            </a:r>
            <a:r>
              <a:rPr lang="en-US" sz="1600" dirty="0" smtClean="0"/>
              <a:t> </a:t>
            </a:r>
            <a:endParaRPr lang="ru-RU" sz="1600" dirty="0"/>
          </a:p>
          <a:p>
            <a:r>
              <a:rPr lang="ru-RU" sz="1600" i="1" dirty="0">
                <a:solidFill>
                  <a:srgbClr val="FF0000"/>
                </a:solidFill>
              </a:rPr>
              <a:t>отлетел( влетел) в клетку, выносит (переносит) через дорогу, переходит (выходит) из дома, вбегает(отбегает) от дерева </a:t>
            </a:r>
            <a:r>
              <a:rPr lang="ru-RU" sz="1600" dirty="0">
                <a:solidFill>
                  <a:srgbClr val="FF0000"/>
                </a:solidFill>
              </a:rPr>
              <a:t>и т.д.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0107" y="3350084"/>
            <a:ext cx="50323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ü"/>
            </a:pPr>
            <a:r>
              <a:rPr lang="ru-RU" sz="1600" dirty="0"/>
              <a:t>составить предложение с приставочным глаголом с опорой на картинки и без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Примерный лексический материал</a:t>
            </a:r>
            <a:r>
              <a:rPr lang="en-US" sz="1400" dirty="0"/>
              <a:t>:</a:t>
            </a:r>
            <a:r>
              <a:rPr lang="ru-RU" sz="1400" dirty="0"/>
              <a:t> </a:t>
            </a:r>
          </a:p>
          <a:p>
            <a:r>
              <a:rPr lang="ru-RU" sz="1400" i="1" dirty="0">
                <a:solidFill>
                  <a:srgbClr val="FF0000"/>
                </a:solidFill>
              </a:rPr>
              <a:t>Ходить - выходить, подходить, заходить, уходить, входить, переходить.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i="1" dirty="0">
                <a:solidFill>
                  <a:srgbClr val="FF0000"/>
                </a:solidFill>
              </a:rPr>
              <a:t>Лить – наливать, </a:t>
            </a:r>
            <a:r>
              <a:rPr lang="ru-RU" sz="1400" i="1" dirty="0" err="1">
                <a:solidFill>
                  <a:srgbClr val="FF0000"/>
                </a:solidFill>
              </a:rPr>
              <a:t>выливать,переливать</a:t>
            </a:r>
            <a:r>
              <a:rPr lang="ru-RU" sz="1400" i="1" dirty="0">
                <a:solidFill>
                  <a:srgbClr val="FF0000"/>
                </a:solidFill>
              </a:rPr>
              <a:t>, доливать, подливать.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i="1" dirty="0">
                <a:solidFill>
                  <a:srgbClr val="FF0000"/>
                </a:solidFill>
              </a:rPr>
              <a:t>Писать – </a:t>
            </a:r>
            <a:r>
              <a:rPr lang="ru-RU" sz="1400" i="1" dirty="0" err="1">
                <a:solidFill>
                  <a:srgbClr val="FF0000"/>
                </a:solidFill>
              </a:rPr>
              <a:t>записать,написать</a:t>
            </a:r>
            <a:r>
              <a:rPr lang="ru-RU" sz="1400" i="1" dirty="0">
                <a:solidFill>
                  <a:srgbClr val="FF0000"/>
                </a:solidFill>
              </a:rPr>
              <a:t>, надписать, подписать, описать, прописать, вписать, выписать, переписать, списать, приписать.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i="1" dirty="0">
                <a:solidFill>
                  <a:srgbClr val="FF0000"/>
                </a:solidFill>
              </a:rPr>
              <a:t>Плыть – переплыть, доплыть, отплыть, подплыть. 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i="1" dirty="0">
                <a:solidFill>
                  <a:srgbClr val="FF0000"/>
                </a:solidFill>
              </a:rPr>
              <a:t>Шел – вышел, ушел, пришел, зашел, дошел, обошел, подошел, перешел</a:t>
            </a:r>
            <a:r>
              <a:rPr lang="ru-RU" sz="1400" i="1" dirty="0" smtClean="0">
                <a:solidFill>
                  <a:srgbClr val="FF0000"/>
                </a:solidFill>
              </a:rPr>
              <a:t>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8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3581" y="465057"/>
            <a:ext cx="7876489" cy="6032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Методика логопедического воздействия по коррекции нарушений грамматического строя речи на примере глаголов у дошкольников с ЗПР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 </a:t>
            </a:r>
          </a:p>
          <a:p>
            <a:pPr algn="ctr"/>
            <a:r>
              <a:rPr lang="ru-RU" sz="2400" dirty="0"/>
              <a:t>Данная методика способствует как развитию аналитико-синтетической деятельности, так и речевому развитию в целом.</a:t>
            </a:r>
          </a:p>
          <a:p>
            <a:r>
              <a:rPr lang="ru-RU" sz="2400" dirty="0"/>
              <a:t>     </a:t>
            </a:r>
          </a:p>
          <a:p>
            <a:r>
              <a:rPr lang="ru-RU" sz="2400" dirty="0"/>
              <a:t>Логопедическое воздействие проводится по следующим направлениям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342900" lvl="0" indent="-342900">
              <a:buFont typeface="Wingdings" charset="2"/>
              <a:buChar char="ü"/>
            </a:pPr>
            <a:r>
              <a:rPr lang="ru-RU" sz="2400" dirty="0" smtClean="0"/>
              <a:t>Уточнение </a:t>
            </a:r>
            <a:r>
              <a:rPr lang="ru-RU" sz="2400" dirty="0"/>
              <a:t>грамматического значения глагола</a:t>
            </a:r>
            <a:r>
              <a:rPr lang="en-US" sz="2400" dirty="0"/>
              <a:t>;</a:t>
            </a:r>
            <a:endParaRPr lang="ru-RU" sz="2400" dirty="0"/>
          </a:p>
          <a:p>
            <a:pPr marL="342900" lvl="0" indent="-342900">
              <a:buFont typeface="Wingdings" charset="2"/>
              <a:buChar char="ü"/>
            </a:pPr>
            <a:r>
              <a:rPr lang="ru-RU" sz="2400" dirty="0"/>
              <a:t>Формирование системы словоизменения глагола</a:t>
            </a:r>
            <a:r>
              <a:rPr lang="en-US" sz="2400" dirty="0"/>
              <a:t>;</a:t>
            </a:r>
            <a:endParaRPr lang="ru-RU" sz="2400" dirty="0"/>
          </a:p>
          <a:p>
            <a:pPr marL="342900" lvl="0" indent="-342900">
              <a:buFont typeface="Wingdings" charset="2"/>
              <a:buChar char="ü"/>
            </a:pPr>
            <a:r>
              <a:rPr lang="ru-RU" sz="2400" dirty="0"/>
              <a:t>Формирование словообразования глагола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481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47703" y="542803"/>
            <a:ext cx="780479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376092"/>
                </a:solidFill>
              </a:rPr>
              <a:t>Уточнение грамматического значения глагола</a:t>
            </a:r>
            <a:r>
              <a:rPr lang="ru-RU" sz="3200" dirty="0">
                <a:solidFill>
                  <a:srgbClr val="376092"/>
                </a:solidFill>
              </a:rPr>
              <a:t> </a:t>
            </a:r>
            <a:endParaRPr lang="en-US" sz="3200" dirty="0" smtClean="0">
              <a:solidFill>
                <a:srgbClr val="376092"/>
              </a:solidFill>
            </a:endParaRPr>
          </a:p>
          <a:p>
            <a:pPr algn="ctr"/>
            <a:r>
              <a:rPr lang="ru-RU" sz="2400" dirty="0" smtClean="0"/>
              <a:t>предполагает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ru-RU" dirty="0"/>
              <a:t> </a:t>
            </a:r>
            <a:endParaRPr lang="en-US" dirty="0" smtClean="0"/>
          </a:p>
          <a:p>
            <a:endParaRPr lang="ru-RU" dirty="0"/>
          </a:p>
          <a:p>
            <a:pPr marL="285750" lvl="0" indent="-285750">
              <a:buFont typeface="Wingdings" charset="2"/>
              <a:buChar char="ü"/>
            </a:pPr>
            <a:r>
              <a:rPr lang="ru-RU" sz="2000" dirty="0"/>
              <a:t>усвоение и уточнение грамматического значения глаголов, 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2000" dirty="0"/>
              <a:t>выработка умений различать грамматическое и лексическое значение словоформ.</a:t>
            </a:r>
          </a:p>
          <a:p>
            <a:r>
              <a:rPr lang="ru-RU" dirty="0"/>
              <a:t> </a:t>
            </a:r>
            <a:endParaRPr lang="en-US" dirty="0" smtClean="0"/>
          </a:p>
          <a:p>
            <a:endParaRPr lang="en-US" dirty="0"/>
          </a:p>
          <a:p>
            <a:endParaRPr lang="ru-RU" dirty="0"/>
          </a:p>
          <a:p>
            <a:r>
              <a:rPr lang="en-US" dirty="0" smtClean="0"/>
              <a:t>		</a:t>
            </a:r>
            <a:r>
              <a:rPr lang="ru-RU" dirty="0" smtClean="0"/>
              <a:t>Обогащение </a:t>
            </a:r>
            <a:r>
              <a:rPr lang="ru-RU" dirty="0"/>
              <a:t>лексики, работа над словообразованием и </a:t>
            </a:r>
            <a:r>
              <a:rPr lang="en-US" dirty="0" smtClean="0"/>
              <a:t>				</a:t>
            </a:r>
            <a:r>
              <a:rPr lang="ru-RU" dirty="0" smtClean="0"/>
              <a:t>словоизменением </a:t>
            </a:r>
            <a:r>
              <a:rPr lang="ru-RU" dirty="0"/>
              <a:t>осуществляются в структуре цикла занятий с </a:t>
            </a:r>
            <a:r>
              <a:rPr lang="en-US" dirty="0" smtClean="0"/>
              <a:t>			</a:t>
            </a:r>
            <a:r>
              <a:rPr lang="ru-RU" dirty="0" smtClean="0"/>
              <a:t>опорой </a:t>
            </a:r>
            <a:r>
              <a:rPr lang="ru-RU" dirty="0"/>
              <a:t>на тот или иной вид деятельности. Одновременно </a:t>
            </a:r>
            <a:r>
              <a:rPr lang="en-US" dirty="0" smtClean="0"/>
              <a:t>				</a:t>
            </a:r>
            <a:r>
              <a:rPr lang="ru-RU" dirty="0" smtClean="0"/>
              <a:t>совершенствуется </a:t>
            </a:r>
            <a:r>
              <a:rPr lang="ru-RU" dirty="0"/>
              <a:t>морфолого-синтактическая система языка, </a:t>
            </a:r>
            <a:r>
              <a:rPr lang="ru-RU" dirty="0" err="1" smtClean="0"/>
              <a:t>т.к</a:t>
            </a:r>
            <a:r>
              <a:rPr lang="en-US" dirty="0"/>
              <a:t>. </a:t>
            </a:r>
            <a:r>
              <a:rPr lang="en-US" dirty="0" smtClean="0"/>
              <a:t>		</a:t>
            </a:r>
            <a:r>
              <a:rPr lang="ru-RU" dirty="0" smtClean="0"/>
              <a:t>глаголы </a:t>
            </a:r>
            <a:r>
              <a:rPr lang="ru-RU" dirty="0"/>
              <a:t>включаются сначала в словосочетания, а затем в </a:t>
            </a:r>
            <a:r>
              <a:rPr lang="en-US" dirty="0" smtClean="0"/>
              <a:t>				</a:t>
            </a:r>
            <a:r>
              <a:rPr lang="ru-RU" dirty="0" smtClean="0"/>
              <a:t>предложения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185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9402" y="296210"/>
            <a:ext cx="781503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Формирование системы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словоизменения</a:t>
            </a:r>
            <a:endParaRPr lang="en-US" sz="3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i="1" dirty="0" smtClean="0"/>
              <a:t>Согласование </a:t>
            </a:r>
            <a:r>
              <a:rPr lang="ru-RU" i="1" dirty="0"/>
              <a:t>в числе глаголов настоящего времени</a:t>
            </a:r>
            <a:endParaRPr lang="ru-RU" dirty="0"/>
          </a:p>
          <a:p>
            <a:pPr lvl="0"/>
            <a:endParaRPr lang="en-US" dirty="0" smtClean="0"/>
          </a:p>
          <a:p>
            <a:pPr lvl="0"/>
            <a:r>
              <a:rPr lang="ru-RU" sz="2000" dirty="0" smtClean="0"/>
              <a:t>на </a:t>
            </a:r>
            <a:r>
              <a:rPr lang="ru-RU" sz="2000" dirty="0"/>
              <a:t>начальных этапах логопедической работы закрепляются глагольные формы без чередования звуков в основе слова, с ударными окончаниями, например: </a:t>
            </a:r>
          </a:p>
          <a:p>
            <a:r>
              <a:rPr lang="ru-RU" sz="2000" i="1" dirty="0">
                <a:solidFill>
                  <a:srgbClr val="FF0000"/>
                </a:solidFill>
              </a:rPr>
              <a:t>стоит- стоят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i="1" dirty="0">
                <a:solidFill>
                  <a:srgbClr val="FF0000"/>
                </a:solidFill>
              </a:rPr>
              <a:t>сидит-сидят, летит-летят, мычит-мычат</a:t>
            </a:r>
            <a:r>
              <a:rPr lang="en-US" sz="2000" i="1" dirty="0">
                <a:solidFill>
                  <a:srgbClr val="FF0000"/>
                </a:solidFill>
              </a:rPr>
              <a:t>;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i="1" dirty="0">
                <a:solidFill>
                  <a:srgbClr val="FF0000"/>
                </a:solidFill>
              </a:rPr>
              <a:t>плывет-плывут, зовет-зовут, несет-несут и т.д.</a:t>
            </a:r>
            <a:endParaRPr lang="ru-RU" sz="2000" dirty="0">
              <a:solidFill>
                <a:srgbClr val="FF0000"/>
              </a:solidFill>
            </a:endParaRPr>
          </a:p>
          <a:p>
            <a:pPr lvl="0"/>
            <a:endParaRPr lang="en-US" sz="2000" dirty="0" smtClean="0"/>
          </a:p>
          <a:p>
            <a:pPr lvl="0"/>
            <a:r>
              <a:rPr lang="ru-RU" sz="2000" dirty="0" smtClean="0"/>
              <a:t>далее </a:t>
            </a:r>
            <a:r>
              <a:rPr lang="ru-RU" sz="2000" dirty="0"/>
              <a:t>закрепляются глагольные формы без чередования звуков в основе слова, с безударными окончаниями, например</a:t>
            </a:r>
            <a:r>
              <a:rPr lang="en-US" sz="2000" dirty="0"/>
              <a:t>:</a:t>
            </a:r>
            <a:endParaRPr lang="ru-RU" sz="2000" dirty="0"/>
          </a:p>
          <a:p>
            <a:r>
              <a:rPr lang="ru-RU" sz="2000" i="1" dirty="0">
                <a:solidFill>
                  <a:srgbClr val="FF0000"/>
                </a:solidFill>
              </a:rPr>
              <a:t>лепит-лепят, катит-катят, носит-носят, ловит-ловят</a:t>
            </a:r>
            <a:r>
              <a:rPr lang="en-US" sz="2000" i="1" dirty="0">
                <a:solidFill>
                  <a:srgbClr val="FF0000"/>
                </a:solidFill>
              </a:rPr>
              <a:t>;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i="1" dirty="0">
                <a:solidFill>
                  <a:srgbClr val="FF0000"/>
                </a:solidFill>
              </a:rPr>
              <a:t>читает-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i="1" dirty="0">
                <a:solidFill>
                  <a:srgbClr val="FF0000"/>
                </a:solidFill>
              </a:rPr>
              <a:t>читают, , играет-играют, дует-дуют и т.д. </a:t>
            </a:r>
            <a:endParaRPr lang="ru-RU" sz="2000" dirty="0">
              <a:solidFill>
                <a:srgbClr val="FF0000"/>
              </a:solidFill>
            </a:endParaRPr>
          </a:p>
          <a:p>
            <a:pPr lvl="0"/>
            <a:endParaRPr lang="en-US" sz="2000" dirty="0" smtClean="0"/>
          </a:p>
          <a:p>
            <a:pPr lvl="0"/>
            <a:r>
              <a:rPr lang="ru-RU" sz="2000" dirty="0" smtClean="0"/>
              <a:t>в </a:t>
            </a:r>
            <a:r>
              <a:rPr lang="ru-RU" sz="2000" dirty="0"/>
              <a:t>дальнейшем большое внимание уделяется глагольным формам с чередованием звуков в основе, например: </a:t>
            </a:r>
          </a:p>
          <a:p>
            <a:r>
              <a:rPr lang="ru-RU" sz="2000" i="1" dirty="0">
                <a:solidFill>
                  <a:srgbClr val="FF0000"/>
                </a:solidFill>
              </a:rPr>
              <a:t>бежит-бегут, печет-пекут, течет-текут </a:t>
            </a:r>
            <a:r>
              <a:rPr lang="ru-RU" sz="2000" dirty="0">
                <a:solidFill>
                  <a:srgbClr val="FF0000"/>
                </a:solidFill>
              </a:rPr>
              <a:t>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98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34493" y="474345"/>
            <a:ext cx="758970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Примерные виды упражнений для закрепления правильного употребления глаголов в самостоятельной речи.</a:t>
            </a:r>
          </a:p>
          <a:p>
            <a:r>
              <a:rPr lang="ru-RU" i="1" dirty="0"/>
              <a:t> </a:t>
            </a:r>
            <a:endParaRPr lang="ru-RU" dirty="0"/>
          </a:p>
          <a:p>
            <a:pPr algn="ctr"/>
            <a:r>
              <a:rPr lang="ru-RU" dirty="0"/>
              <a:t>Ответы на вопросы</a:t>
            </a:r>
            <a:r>
              <a:rPr lang="en-US" dirty="0"/>
              <a:t>:</a:t>
            </a:r>
            <a:r>
              <a:rPr lang="ru-RU" dirty="0"/>
              <a:t> «Что делает</a:t>
            </a:r>
            <a:r>
              <a:rPr lang="en-US" dirty="0"/>
              <a:t>?</a:t>
            </a:r>
            <a:r>
              <a:rPr lang="ru-RU" dirty="0"/>
              <a:t>», «Что делают</a:t>
            </a:r>
            <a:r>
              <a:rPr lang="en-US" dirty="0"/>
              <a:t>?</a:t>
            </a:r>
            <a:r>
              <a:rPr lang="ru-RU" dirty="0"/>
              <a:t>»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pPr lvl="0"/>
            <a:r>
              <a:rPr lang="ru-RU" dirty="0"/>
              <a:t>составление словосочетаний и предложений по картинкам </a:t>
            </a:r>
            <a:endParaRPr lang="en-US" dirty="0" smtClean="0"/>
          </a:p>
          <a:p>
            <a:pPr lvl="0"/>
            <a:r>
              <a:rPr lang="ru-RU" i="1" dirty="0" smtClean="0">
                <a:solidFill>
                  <a:srgbClr val="FF0000"/>
                </a:solidFill>
              </a:rPr>
              <a:t>Девочка </a:t>
            </a:r>
            <a:r>
              <a:rPr lang="ru-RU" i="1" dirty="0">
                <a:solidFill>
                  <a:srgbClr val="FF0000"/>
                </a:solidFill>
              </a:rPr>
              <a:t>читает. Девочки читают и т.д.</a:t>
            </a:r>
            <a:r>
              <a:rPr lang="en-US" i="1" dirty="0">
                <a:solidFill>
                  <a:srgbClr val="FF0000"/>
                </a:solidFill>
              </a:rPr>
              <a:t>;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добавление слова (существительного или глагола) в словосочетание или предложение :</a:t>
            </a:r>
          </a:p>
          <a:p>
            <a:r>
              <a:rPr lang="ru-RU" i="1" dirty="0">
                <a:solidFill>
                  <a:srgbClr val="FF0000"/>
                </a:solidFill>
              </a:rPr>
              <a:t>Бежит (мальчик). Бегут (мальчики). Птица (летит). Птицы (летят) и т.д.</a:t>
            </a:r>
            <a:r>
              <a:rPr lang="en-US" i="1" dirty="0">
                <a:solidFill>
                  <a:srgbClr val="FF0000"/>
                </a:solidFill>
              </a:rPr>
              <a:t>;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Д</a:t>
            </a:r>
            <a:r>
              <a:rPr lang="ru-RU" dirty="0" smtClean="0"/>
              <a:t>обавление </a:t>
            </a:r>
            <a:r>
              <a:rPr lang="ru-RU" dirty="0"/>
              <a:t>окончаний глаголов. </a:t>
            </a:r>
            <a:endParaRPr lang="en-US" dirty="0" smtClean="0"/>
          </a:p>
          <a:p>
            <a:pPr lvl="0"/>
            <a:r>
              <a:rPr lang="ru-RU" dirty="0" smtClean="0"/>
              <a:t>Логопед </a:t>
            </a:r>
            <a:r>
              <a:rPr lang="ru-RU" dirty="0"/>
              <a:t>называет первый слог глагола, а ребенок договаривает слово: </a:t>
            </a:r>
          </a:p>
          <a:p>
            <a:r>
              <a:rPr lang="ru-RU" i="1" dirty="0">
                <a:solidFill>
                  <a:srgbClr val="FF0000"/>
                </a:solidFill>
              </a:rPr>
              <a:t>Карандаш </a:t>
            </a:r>
            <a:r>
              <a:rPr lang="ru-RU" i="1" dirty="0" err="1">
                <a:solidFill>
                  <a:srgbClr val="FF0000"/>
                </a:solidFill>
              </a:rPr>
              <a:t>ле</a:t>
            </a:r>
            <a:r>
              <a:rPr lang="ru-RU" i="1" dirty="0">
                <a:solidFill>
                  <a:srgbClr val="FF0000"/>
                </a:solidFill>
              </a:rPr>
              <a:t>(жит). Карандаши </a:t>
            </a:r>
            <a:r>
              <a:rPr lang="ru-RU" i="1" dirty="0" err="1">
                <a:solidFill>
                  <a:srgbClr val="FF0000"/>
                </a:solidFill>
              </a:rPr>
              <a:t>ле</a:t>
            </a:r>
            <a:r>
              <a:rPr lang="ru-RU" i="1" dirty="0">
                <a:solidFill>
                  <a:srgbClr val="FF0000"/>
                </a:solidFill>
              </a:rPr>
              <a:t>(жат) и т.д.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884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34493" y="203614"/>
            <a:ext cx="7589700" cy="1477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Примерные виды упражнений для закрепления правильного употребления глаголов в самостоятельной речи.</a:t>
            </a:r>
          </a:p>
          <a:p>
            <a:r>
              <a:rPr lang="ru-RU" i="1" dirty="0"/>
              <a:t> </a:t>
            </a:r>
            <a:endParaRPr lang="ru-RU" dirty="0"/>
          </a:p>
        </p:txBody>
      </p:sp>
      <p:pic>
        <p:nvPicPr>
          <p:cNvPr id="3" name="Изображение 2" descr="img6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91" y="1548398"/>
            <a:ext cx="1882382" cy="2661909"/>
          </a:xfrm>
          <a:prstGeom prst="rect">
            <a:avLst/>
          </a:prstGeom>
        </p:spPr>
      </p:pic>
      <p:pic>
        <p:nvPicPr>
          <p:cNvPr id="5" name="Изображение 4" descr="img60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" y="4290019"/>
            <a:ext cx="2832812" cy="2290462"/>
          </a:xfrm>
          <a:prstGeom prst="rect">
            <a:avLst/>
          </a:prstGeom>
        </p:spPr>
      </p:pic>
      <p:pic>
        <p:nvPicPr>
          <p:cNvPr id="6" name="Изображение 5" descr="img60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08" y="1499396"/>
            <a:ext cx="2200389" cy="2790622"/>
          </a:xfrm>
          <a:prstGeom prst="rect">
            <a:avLst/>
          </a:prstGeom>
        </p:spPr>
      </p:pic>
      <p:pic>
        <p:nvPicPr>
          <p:cNvPr id="7" name="Изображение 6" descr="img60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541" y="4093067"/>
            <a:ext cx="2623652" cy="231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1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0021" y="500036"/>
            <a:ext cx="7470203" cy="455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Дифференциация глаголов настоящего времени по лицам.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dirty="0"/>
              <a:t>Проводится с учетом появления грамматических форм глаголов в онтогенезе в следующем порядке</a:t>
            </a:r>
            <a:r>
              <a:rPr lang="en-US" dirty="0"/>
              <a:t>:</a:t>
            </a:r>
            <a:endParaRPr lang="ru-RU" dirty="0"/>
          </a:p>
          <a:p>
            <a:pPr lvl="0"/>
            <a:endParaRPr lang="en-US" dirty="0" smtClean="0"/>
          </a:p>
          <a:p>
            <a:pPr lvl="0" algn="ctr"/>
            <a:r>
              <a:rPr lang="en-US" dirty="0" err="1" smtClean="0"/>
              <a:t>формы</a:t>
            </a:r>
            <a:r>
              <a:rPr lang="en-US" dirty="0" smtClean="0"/>
              <a:t> </a:t>
            </a:r>
            <a:r>
              <a:rPr lang="en-US" dirty="0" err="1"/>
              <a:t>глаголов</a:t>
            </a:r>
            <a:r>
              <a:rPr lang="en-US" dirty="0"/>
              <a:t> 1 и 2 </a:t>
            </a:r>
            <a:r>
              <a:rPr lang="en-US" dirty="0" err="1"/>
              <a:t>лица</a:t>
            </a:r>
            <a:r>
              <a:rPr lang="en-US" dirty="0"/>
              <a:t> </a:t>
            </a:r>
            <a:r>
              <a:rPr lang="en-US" dirty="0" err="1"/>
              <a:t>единственного</a:t>
            </a:r>
            <a:r>
              <a:rPr lang="en-US" dirty="0"/>
              <a:t> </a:t>
            </a:r>
            <a:r>
              <a:rPr lang="en-US" dirty="0" err="1" smtClean="0"/>
              <a:t>числа</a:t>
            </a:r>
            <a:endParaRPr lang="en-US" dirty="0" smtClean="0"/>
          </a:p>
          <a:p>
            <a:pPr lvl="0" algn="ctr"/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я,ты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ru-RU" sz="2400" b="1" dirty="0">
              <a:solidFill>
                <a:srgbClr val="FF0000"/>
              </a:solidFill>
            </a:endParaRPr>
          </a:p>
          <a:p>
            <a:pPr lvl="0"/>
            <a:endParaRPr lang="en-US" dirty="0" smtClean="0"/>
          </a:p>
          <a:p>
            <a:pPr lvl="0" algn="ctr"/>
            <a:r>
              <a:rPr lang="ru-RU" dirty="0" smtClean="0"/>
              <a:t>формы </a:t>
            </a:r>
            <a:r>
              <a:rPr lang="ru-RU" dirty="0"/>
              <a:t>глаголов 3 лица единственного и множественного числа </a:t>
            </a:r>
            <a:r>
              <a:rPr lang="ru-RU" sz="2400" b="1" dirty="0">
                <a:solidFill>
                  <a:srgbClr val="FF0000"/>
                </a:solidFill>
              </a:rPr>
              <a:t>(</a:t>
            </a:r>
            <a:r>
              <a:rPr lang="ru-RU" sz="2400" b="1" dirty="0" err="1">
                <a:solidFill>
                  <a:srgbClr val="FF0000"/>
                </a:solidFill>
              </a:rPr>
              <a:t>он,она,они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endParaRPr lang="ru-RU" sz="2400" b="1" dirty="0">
              <a:solidFill>
                <a:srgbClr val="FF0000"/>
              </a:solidFill>
            </a:endParaRPr>
          </a:p>
          <a:p>
            <a:pPr lvl="0" algn="ctr"/>
            <a:endParaRPr lang="en-US" dirty="0" smtClean="0"/>
          </a:p>
          <a:p>
            <a:pPr lvl="0" algn="ctr"/>
            <a:r>
              <a:rPr lang="ru-RU" dirty="0" smtClean="0"/>
              <a:t>формы </a:t>
            </a:r>
            <a:r>
              <a:rPr lang="ru-RU" dirty="0"/>
              <a:t>глаголов 1 и 2 лица множественного числа </a:t>
            </a:r>
            <a:endParaRPr lang="en-US" dirty="0" smtClean="0"/>
          </a:p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>
                <a:solidFill>
                  <a:srgbClr val="FF0000"/>
                </a:solidFill>
              </a:rPr>
              <a:t>мы, вы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0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0021" y="267839"/>
            <a:ext cx="7470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Примерные виды заданий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70020" y="923403"/>
            <a:ext cx="3840105" cy="5570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Игра “</a:t>
            </a:r>
            <a:r>
              <a:rPr lang="en-US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Я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или </a:t>
            </a:r>
            <a:r>
              <a:rPr lang="en-US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ты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Логопед предлагает ребенку внимательно послушать названное им слово и подставить к нему </a:t>
            </a:r>
            <a:r>
              <a:rPr lang="en-US" sz="1600" dirty="0" smtClean="0">
                <a:solidFill>
                  <a:srgbClr val="FF0000"/>
                </a:solidFill>
              </a:rPr>
              <a:t>слова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</a:rPr>
              <a:t>я</a:t>
            </a:r>
            <a:r>
              <a:rPr lang="en-US" sz="1600" b="1" i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или</a:t>
            </a:r>
            <a:r>
              <a:rPr lang="en-US" sz="1600" b="1" i="1" dirty="0">
                <a:solidFill>
                  <a:srgbClr val="FF0000"/>
                </a:solidFill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</a:rPr>
              <a:t>ты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en-US" sz="1600" i="1" dirty="0"/>
              <a:t>“</a:t>
            </a:r>
            <a:r>
              <a:rPr lang="ru-RU" sz="1600" i="1" dirty="0"/>
              <a:t>Я буду называть слова, а ты будешь к ним подбирать «Я» или «Ты». </a:t>
            </a:r>
            <a:endParaRPr lang="ru-RU" sz="1600" dirty="0"/>
          </a:p>
          <a:p>
            <a:r>
              <a:rPr lang="ru-RU" sz="1600" dirty="0"/>
              <a:t>Например, </a:t>
            </a:r>
          </a:p>
          <a:p>
            <a:r>
              <a:rPr lang="ru-RU" sz="1600" i="1" dirty="0"/>
              <a:t>к слову «говорю» подберешь – «Я» или «Ты»</a:t>
            </a:r>
            <a:r>
              <a:rPr lang="en-US" sz="1600" i="1" dirty="0"/>
              <a:t>? </a:t>
            </a:r>
            <a:endParaRPr lang="ru-RU" sz="1600" dirty="0"/>
          </a:p>
          <a:p>
            <a:r>
              <a:rPr lang="ru-RU" sz="1600" dirty="0"/>
              <a:t>Ребенок – </a:t>
            </a:r>
            <a:r>
              <a:rPr lang="ru-RU" sz="1600" i="1" dirty="0"/>
              <a:t>«Я». </a:t>
            </a:r>
            <a:endParaRPr lang="ru-RU" sz="1600" dirty="0"/>
          </a:p>
          <a:p>
            <a:r>
              <a:rPr lang="ru-RU" sz="1600" dirty="0"/>
              <a:t>А к слову «говоришь» - </a:t>
            </a:r>
            <a:r>
              <a:rPr lang="ru-RU" sz="1600" i="1" dirty="0"/>
              <a:t>«Я» </a:t>
            </a:r>
            <a:r>
              <a:rPr lang="ru-RU" sz="1600" dirty="0"/>
              <a:t>или </a:t>
            </a:r>
            <a:r>
              <a:rPr lang="ru-RU" sz="1600" i="1" dirty="0"/>
              <a:t>«Ты»</a:t>
            </a:r>
            <a:r>
              <a:rPr lang="en-US" sz="1600" dirty="0"/>
              <a:t>? </a:t>
            </a:r>
            <a:endParaRPr lang="ru-RU" sz="1600" dirty="0"/>
          </a:p>
          <a:p>
            <a:r>
              <a:rPr lang="ru-RU" sz="1600" dirty="0"/>
              <a:t>Ребенок – </a:t>
            </a:r>
            <a:r>
              <a:rPr lang="ru-RU" sz="1600" i="1" dirty="0"/>
              <a:t>«Ты»</a:t>
            </a:r>
            <a:r>
              <a:rPr lang="ru-RU" sz="1600" dirty="0"/>
              <a:t>. </a:t>
            </a:r>
          </a:p>
          <a:p>
            <a:r>
              <a:rPr lang="ru-RU" sz="1600" dirty="0"/>
              <a:t>Итак, повтори, какие слова ты будешь подбирать</a:t>
            </a:r>
            <a:r>
              <a:rPr lang="en-US" sz="1600" dirty="0"/>
              <a:t>? </a:t>
            </a:r>
            <a:endParaRPr lang="ru-RU" sz="1600" dirty="0"/>
          </a:p>
          <a:p>
            <a:r>
              <a:rPr lang="ru-RU" sz="1600" dirty="0"/>
              <a:t>Ребенок – «</a:t>
            </a:r>
            <a:r>
              <a:rPr lang="ru-RU" sz="1600" i="1" dirty="0"/>
              <a:t>Я</a:t>
            </a:r>
            <a:r>
              <a:rPr lang="ru-RU" sz="1600" dirty="0"/>
              <a:t>» </a:t>
            </a:r>
            <a:r>
              <a:rPr lang="ru-RU" sz="1600" dirty="0" err="1"/>
              <a:t>или</a:t>
            </a:r>
            <a:r>
              <a:rPr lang="ru-RU" sz="1600" i="1" dirty="0" err="1"/>
              <a:t>»Ты</a:t>
            </a:r>
            <a:r>
              <a:rPr lang="ru-RU" sz="1600" i="1" dirty="0"/>
              <a:t>»</a:t>
            </a:r>
            <a:r>
              <a:rPr lang="ru-RU" sz="1600" i="1" dirty="0" smtClean="0"/>
              <a:t>.</a:t>
            </a:r>
            <a:endParaRPr lang="en-US" sz="1600" i="1" dirty="0" smtClean="0"/>
          </a:p>
          <a:p>
            <a:endParaRPr lang="ru-RU" sz="1600" dirty="0"/>
          </a:p>
          <a:p>
            <a:pPr algn="r"/>
            <a:r>
              <a:rPr lang="ru-RU" sz="1600" dirty="0"/>
              <a:t>Лексический </a:t>
            </a:r>
            <a:r>
              <a:rPr lang="ru-RU" sz="1600" dirty="0" smtClean="0"/>
              <a:t>материал</a:t>
            </a:r>
            <a:endParaRPr lang="ru-RU" sz="1600" dirty="0"/>
          </a:p>
          <a:p>
            <a:pPr algn="r"/>
            <a:r>
              <a:rPr lang="ru-RU" sz="1600" i="1" dirty="0"/>
              <a:t>иду – идешь, бегу – бежишь, читаю – читаешь, пишу – пишешь, скачу – скачешь, пою – поешь и т.</a:t>
            </a:r>
            <a:r>
              <a:rPr lang="ru-RU" sz="1400" i="1" dirty="0"/>
              <a:t>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00133" y="923403"/>
            <a:ext cx="3957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Игра «Что делает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» ,«Что делают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sz="1600" dirty="0">
                <a:solidFill>
                  <a:srgbClr val="FF0000"/>
                </a:solidFill>
              </a:rPr>
              <a:t>Логопед </a:t>
            </a:r>
            <a:r>
              <a:rPr lang="en-US" sz="1600" dirty="0" err="1">
                <a:solidFill>
                  <a:srgbClr val="FF0000"/>
                </a:solidFill>
              </a:rPr>
              <a:t>показывает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картинки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изображающие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одного</a:t>
            </a:r>
            <a:r>
              <a:rPr lang="en-US" sz="1600" dirty="0">
                <a:solidFill>
                  <a:srgbClr val="FF0000"/>
                </a:solidFill>
              </a:rPr>
              <a:t> или </a:t>
            </a:r>
            <a:r>
              <a:rPr lang="en-US" sz="1600" dirty="0" err="1">
                <a:solidFill>
                  <a:srgbClr val="FF0000"/>
                </a:solidFill>
              </a:rPr>
              <a:t>двух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детей</a:t>
            </a:r>
            <a:r>
              <a:rPr lang="en-US" sz="1600" dirty="0">
                <a:solidFill>
                  <a:srgbClr val="FF0000"/>
                </a:solidFill>
              </a:rPr>
              <a:t> и </a:t>
            </a:r>
            <a:r>
              <a:rPr lang="en-US" sz="1600" dirty="0" err="1">
                <a:solidFill>
                  <a:srgbClr val="FF0000"/>
                </a:solidFill>
              </a:rPr>
              <a:t>задает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вопрос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en-US" sz="1600" i="1" dirty="0"/>
              <a:t>“</a:t>
            </a:r>
            <a:r>
              <a:rPr lang="en-US" sz="1600" i="1" dirty="0" err="1"/>
              <a:t>Я</a:t>
            </a:r>
            <a:r>
              <a:rPr lang="en-US" sz="1600" i="1" dirty="0"/>
              <a:t> </a:t>
            </a:r>
            <a:r>
              <a:rPr lang="en-US" sz="1600" i="1" dirty="0" err="1"/>
              <a:t>буду</a:t>
            </a:r>
            <a:r>
              <a:rPr lang="en-US" sz="1600" i="1" dirty="0"/>
              <a:t> </a:t>
            </a:r>
            <a:r>
              <a:rPr lang="en-US" sz="1600" i="1" dirty="0" err="1"/>
              <a:t>называть</a:t>
            </a:r>
            <a:r>
              <a:rPr lang="en-US" sz="1600" i="1" dirty="0"/>
              <a:t> слово, </a:t>
            </a:r>
            <a:r>
              <a:rPr lang="en-US" sz="1600" i="1" dirty="0" err="1"/>
              <a:t>а</a:t>
            </a:r>
            <a:r>
              <a:rPr lang="en-US" sz="1600" i="1" dirty="0"/>
              <a:t> </a:t>
            </a:r>
            <a:r>
              <a:rPr lang="en-US" sz="1600" i="1" dirty="0" err="1"/>
              <a:t>ты</a:t>
            </a:r>
            <a:r>
              <a:rPr lang="en-US" sz="1600" i="1" dirty="0"/>
              <a:t> </a:t>
            </a:r>
            <a:r>
              <a:rPr lang="en-US" sz="1600" i="1" dirty="0" err="1"/>
              <a:t>отгадай</a:t>
            </a:r>
            <a:r>
              <a:rPr lang="en-US" sz="1600" i="1" dirty="0"/>
              <a:t> , к </a:t>
            </a:r>
            <a:r>
              <a:rPr lang="en-US" sz="1600" i="1" dirty="0" err="1"/>
              <a:t>кому</a:t>
            </a:r>
            <a:r>
              <a:rPr lang="en-US" sz="1600" i="1" dirty="0"/>
              <a:t> </a:t>
            </a:r>
            <a:r>
              <a:rPr lang="en-US" sz="1600" i="1" dirty="0" err="1"/>
              <a:t>относится</a:t>
            </a:r>
            <a:r>
              <a:rPr lang="en-US" sz="1600" i="1" dirty="0"/>
              <a:t> </a:t>
            </a:r>
            <a:r>
              <a:rPr lang="en-US" sz="1600" i="1" dirty="0" err="1"/>
              <a:t>это</a:t>
            </a:r>
            <a:r>
              <a:rPr lang="en-US" sz="1600" i="1" dirty="0"/>
              <a:t> слово – к </a:t>
            </a:r>
            <a:r>
              <a:rPr lang="en-US" sz="1600" i="1" dirty="0" err="1"/>
              <a:t>одному</a:t>
            </a:r>
            <a:r>
              <a:rPr lang="en-US" sz="1600" i="1" dirty="0"/>
              <a:t> </a:t>
            </a:r>
            <a:r>
              <a:rPr lang="en-US" sz="1600" i="1" dirty="0" err="1"/>
              <a:t>мальчику</a:t>
            </a:r>
            <a:r>
              <a:rPr lang="en-US" sz="1600" i="1" dirty="0"/>
              <a:t> или к </a:t>
            </a:r>
            <a:r>
              <a:rPr lang="en-US" sz="1600" i="1" dirty="0" err="1"/>
              <a:t>двум</a:t>
            </a:r>
            <a:r>
              <a:rPr lang="en-US" sz="1600" i="1" dirty="0"/>
              <a:t> </a:t>
            </a:r>
            <a:r>
              <a:rPr lang="en-US" sz="1600" i="1" dirty="0" err="1"/>
              <a:t>мальчикам</a:t>
            </a:r>
            <a:r>
              <a:rPr lang="en-US" sz="1600" i="1" dirty="0"/>
              <a:t>, и </a:t>
            </a:r>
            <a:r>
              <a:rPr lang="en-US" sz="1600" i="1" dirty="0" err="1"/>
              <a:t>подними</a:t>
            </a:r>
            <a:r>
              <a:rPr lang="en-US" sz="1600" i="1" dirty="0"/>
              <a:t> </a:t>
            </a:r>
            <a:r>
              <a:rPr lang="en-US" sz="1600" i="1" dirty="0" err="1"/>
              <a:t>нужную</a:t>
            </a:r>
            <a:r>
              <a:rPr lang="en-US" sz="1600" i="1" dirty="0"/>
              <a:t> </a:t>
            </a:r>
            <a:r>
              <a:rPr lang="en-US" sz="1600" i="1" dirty="0" err="1"/>
              <a:t>картинку</a:t>
            </a:r>
            <a:r>
              <a:rPr lang="en-US" sz="1600" i="1" dirty="0"/>
              <a:t>. “</a:t>
            </a:r>
            <a:r>
              <a:rPr lang="en-US" sz="1600" i="1" dirty="0" err="1"/>
              <a:t>Поет</a:t>
            </a:r>
            <a:r>
              <a:rPr lang="en-US" sz="1600" i="1" dirty="0"/>
              <a:t>” – </a:t>
            </a:r>
            <a:r>
              <a:rPr lang="en-US" sz="1600" i="1" dirty="0" err="1"/>
              <a:t>подними</a:t>
            </a:r>
            <a:r>
              <a:rPr lang="en-US" sz="1600" i="1" dirty="0"/>
              <a:t> </a:t>
            </a:r>
            <a:r>
              <a:rPr lang="en-US" sz="1600" i="1" dirty="0" err="1"/>
              <a:t>картинку</a:t>
            </a:r>
            <a:r>
              <a:rPr lang="en-US" sz="1600" i="1" dirty="0"/>
              <a:t>. “</a:t>
            </a:r>
            <a:r>
              <a:rPr lang="en-US" sz="1600" i="1" dirty="0" err="1"/>
              <a:t>Поют</a:t>
            </a:r>
            <a:r>
              <a:rPr lang="en-US" sz="1600" i="1" dirty="0"/>
              <a:t>” – </a:t>
            </a:r>
            <a:r>
              <a:rPr lang="en-US" sz="1600" i="1" dirty="0" err="1"/>
              <a:t>подними</a:t>
            </a:r>
            <a:r>
              <a:rPr lang="en-US" sz="1600" i="1" dirty="0"/>
              <a:t> </a:t>
            </a:r>
            <a:r>
              <a:rPr lang="en-US" sz="1600" i="1" dirty="0" err="1"/>
              <a:t>картинку</a:t>
            </a:r>
            <a:r>
              <a:rPr lang="en-US" sz="1600" i="1" dirty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00133" y="4062724"/>
            <a:ext cx="41079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558ED5"/>
                </a:solidFill>
              </a:rPr>
              <a:t>Игра «Мы или вы?</a:t>
            </a:r>
            <a:r>
              <a:rPr lang="ru-RU" b="1" dirty="0">
                <a:solidFill>
                  <a:srgbClr val="558ED5"/>
                </a:solidFill>
              </a:rPr>
              <a:t>»</a:t>
            </a:r>
            <a:endParaRPr lang="ru-RU" dirty="0">
              <a:solidFill>
                <a:srgbClr val="558ED5"/>
              </a:solidFill>
            </a:endParaRPr>
          </a:p>
          <a:p>
            <a:r>
              <a:rPr lang="ru-RU" dirty="0"/>
              <a:t> </a:t>
            </a:r>
          </a:p>
          <a:p>
            <a:r>
              <a:rPr lang="ru-RU" dirty="0"/>
              <a:t>Речевой материал – слова </a:t>
            </a:r>
          </a:p>
          <a:p>
            <a:r>
              <a:rPr lang="ru-RU" i="1" dirty="0"/>
              <a:t>собираем, катаете, лечите, лечим, думаем, </a:t>
            </a:r>
            <a:r>
              <a:rPr lang="en-US" i="1" dirty="0" err="1"/>
              <a:t>собираете</a:t>
            </a:r>
            <a:r>
              <a:rPr lang="en-US" i="1" dirty="0"/>
              <a:t>, </a:t>
            </a:r>
            <a:r>
              <a:rPr lang="en-US" i="1" dirty="0" err="1"/>
              <a:t>думаете</a:t>
            </a:r>
            <a:r>
              <a:rPr lang="en-US" i="1" dirty="0"/>
              <a:t>, </a:t>
            </a:r>
            <a:r>
              <a:rPr lang="en-US" i="1" dirty="0" err="1"/>
              <a:t>копаете</a:t>
            </a:r>
            <a:r>
              <a:rPr lang="en-US" i="1" dirty="0"/>
              <a:t>, </a:t>
            </a:r>
            <a:r>
              <a:rPr lang="en-US" i="1" dirty="0" err="1"/>
              <a:t>копаем</a:t>
            </a:r>
            <a:r>
              <a:rPr lang="en-US" i="1" dirty="0"/>
              <a:t> и </a:t>
            </a:r>
            <a:r>
              <a:rPr lang="en-US" i="1" dirty="0" err="1"/>
              <a:t>т.д</a:t>
            </a:r>
            <a:r>
              <a:rPr lang="en-US" i="1" dirty="0"/>
              <a:t>.</a:t>
            </a:r>
            <a:endParaRPr lang="ru-RU" dirty="0"/>
          </a:p>
          <a:p>
            <a:r>
              <a:rPr lang="en-US" dirty="0">
                <a:solidFill>
                  <a:srgbClr val="FF0000"/>
                </a:solidFill>
              </a:rPr>
              <a:t>Логопед </a:t>
            </a:r>
            <a:r>
              <a:rPr lang="en-US" dirty="0" err="1">
                <a:solidFill>
                  <a:srgbClr val="FF0000"/>
                </a:solidFill>
              </a:rPr>
              <a:t>просит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ребенка</a:t>
            </a:r>
            <a:r>
              <a:rPr lang="en-US" dirty="0">
                <a:solidFill>
                  <a:srgbClr val="FF0000"/>
                </a:solidFill>
              </a:rPr>
              <a:t> внимательно послушать слово, </a:t>
            </a:r>
            <a:r>
              <a:rPr lang="en-US" dirty="0" err="1">
                <a:solidFill>
                  <a:srgbClr val="FF0000"/>
                </a:solidFill>
              </a:rPr>
              <a:t>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затем</a:t>
            </a:r>
            <a:r>
              <a:rPr lang="en-US" dirty="0">
                <a:solidFill>
                  <a:srgbClr val="FF0000"/>
                </a:solidFill>
              </a:rPr>
              <a:t> подставить к нему слово </a:t>
            </a:r>
            <a:r>
              <a:rPr lang="en-US" i="1" dirty="0" err="1">
                <a:solidFill>
                  <a:srgbClr val="FF0000"/>
                </a:solidFill>
              </a:rPr>
              <a:t>мы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или </a:t>
            </a:r>
            <a:r>
              <a:rPr lang="en-US" i="1" dirty="0" err="1">
                <a:solidFill>
                  <a:srgbClr val="FF0000"/>
                </a:solidFill>
              </a:rPr>
              <a:t>вы</a:t>
            </a:r>
            <a:r>
              <a:rPr lang="en-US" i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9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1826" y="757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00022" y="759969"/>
            <a:ext cx="7960218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Согласование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глаголов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прошедшего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времени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существительных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роде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числе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i="1" dirty="0"/>
              <a:t> </a:t>
            </a:r>
            <a:endParaRPr lang="ru-RU" dirty="0"/>
          </a:p>
          <a:p>
            <a:r>
              <a:rPr lang="en-US" sz="2000" dirty="0" err="1"/>
              <a:t>Коррекционная</a:t>
            </a:r>
            <a:r>
              <a:rPr lang="en-US" sz="2000" dirty="0"/>
              <a:t> </a:t>
            </a:r>
            <a:r>
              <a:rPr lang="en-US" sz="2000" dirty="0" err="1"/>
              <a:t>работа</a:t>
            </a:r>
            <a:r>
              <a:rPr lang="en-US" sz="2000" dirty="0"/>
              <a:t> </a:t>
            </a:r>
            <a:r>
              <a:rPr lang="en-US" sz="2000" dirty="0" err="1"/>
              <a:t>проводится</a:t>
            </a:r>
            <a:r>
              <a:rPr lang="en-US" sz="2000" dirty="0"/>
              <a:t> </a:t>
            </a:r>
            <a:r>
              <a:rPr lang="en-US" sz="2000" dirty="0" err="1"/>
              <a:t>сначала</a:t>
            </a:r>
            <a:r>
              <a:rPr lang="en-US" sz="2000" dirty="0"/>
              <a:t>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импрессивной</a:t>
            </a:r>
            <a:r>
              <a:rPr lang="en-US" sz="2000" dirty="0"/>
              <a:t> </a:t>
            </a:r>
            <a:r>
              <a:rPr lang="en-US" sz="2000" dirty="0" err="1"/>
              <a:t>речи</a:t>
            </a:r>
            <a:r>
              <a:rPr lang="en-US" sz="2000" dirty="0"/>
              <a:t>, </a:t>
            </a:r>
            <a:r>
              <a:rPr lang="en-US" sz="2000" dirty="0" err="1"/>
              <a:t>затем</a:t>
            </a:r>
            <a:r>
              <a:rPr lang="en-US" sz="2000" dirty="0"/>
              <a:t> 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экспрессивной</a:t>
            </a:r>
            <a:r>
              <a:rPr lang="en-US" sz="2000" dirty="0"/>
              <a:t> </a:t>
            </a:r>
            <a:r>
              <a:rPr lang="en-US" sz="2000" dirty="0" err="1"/>
              <a:t>речи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каждом</a:t>
            </a:r>
            <a:r>
              <a:rPr lang="en-US" sz="2000" dirty="0"/>
              <a:t> </a:t>
            </a:r>
            <a:r>
              <a:rPr lang="en-US" sz="2000" dirty="0" err="1"/>
              <a:t>этапе</a:t>
            </a:r>
            <a:r>
              <a:rPr lang="en-US" sz="2000" dirty="0"/>
              <a:t> </a:t>
            </a:r>
            <a:r>
              <a:rPr lang="en-US" sz="2000" dirty="0" err="1"/>
              <a:t>работа</a:t>
            </a:r>
            <a:r>
              <a:rPr lang="en-US" sz="2000" dirty="0"/>
              <a:t> </a:t>
            </a:r>
            <a:r>
              <a:rPr lang="en-US" sz="2000" dirty="0" err="1"/>
              <a:t>над</a:t>
            </a:r>
            <a:r>
              <a:rPr lang="en-US" sz="2000" dirty="0"/>
              <a:t> </a:t>
            </a:r>
            <a:r>
              <a:rPr lang="en-US" sz="2000" dirty="0" err="1"/>
              <a:t>глагольными</a:t>
            </a:r>
            <a:r>
              <a:rPr lang="en-US" sz="2000" dirty="0"/>
              <a:t> </a:t>
            </a:r>
            <a:r>
              <a:rPr lang="en-US" sz="2000" dirty="0" err="1"/>
              <a:t>формами</a:t>
            </a:r>
            <a:r>
              <a:rPr lang="en-US" sz="2000" dirty="0"/>
              <a:t> </a:t>
            </a:r>
            <a:r>
              <a:rPr lang="en-US" sz="2000" dirty="0" err="1"/>
              <a:t>осуществляется</a:t>
            </a:r>
            <a:r>
              <a:rPr lang="en-US" sz="2000" dirty="0"/>
              <a:t>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следующей</a:t>
            </a:r>
            <a:r>
              <a:rPr lang="en-US" sz="2000" dirty="0"/>
              <a:t> </a:t>
            </a:r>
            <a:r>
              <a:rPr lang="en-US" sz="2000" dirty="0" err="1"/>
              <a:t>последовательности</a:t>
            </a:r>
            <a:r>
              <a:rPr lang="en-US" sz="2000" dirty="0"/>
              <a:t>:</a:t>
            </a:r>
            <a:endParaRPr lang="ru-RU" sz="2000" dirty="0"/>
          </a:p>
          <a:p>
            <a:r>
              <a:rPr lang="en-US" dirty="0"/>
              <a:t> </a:t>
            </a:r>
            <a:endParaRPr lang="ru-RU" dirty="0"/>
          </a:p>
          <a:p>
            <a:pPr marL="285750" lvl="0" indent="-285750">
              <a:buFont typeface="Wingdings" charset="2"/>
              <a:buChar char="ü"/>
            </a:pPr>
            <a:r>
              <a:rPr lang="ru-RU" dirty="0"/>
              <a:t>формы мужского рода глаголов прошедшего времени</a:t>
            </a:r>
            <a:r>
              <a:rPr lang="en-US" dirty="0"/>
              <a:t>;</a:t>
            </a:r>
            <a:endParaRPr lang="ru-RU" dirty="0"/>
          </a:p>
          <a:p>
            <a:pPr marL="285750" lvl="0" indent="-285750">
              <a:buFont typeface="Wingdings" charset="2"/>
              <a:buChar char="ü"/>
            </a:pPr>
            <a:r>
              <a:rPr lang="ru-RU" dirty="0"/>
              <a:t>формы женского рода прошедшего времени</a:t>
            </a:r>
            <a:r>
              <a:rPr lang="en-US" dirty="0"/>
              <a:t>;</a:t>
            </a:r>
            <a:endParaRPr lang="ru-RU" dirty="0"/>
          </a:p>
          <a:p>
            <a:pPr marL="285750" lvl="0" indent="-285750">
              <a:buFont typeface="Wingdings" charset="2"/>
              <a:buChar char="ü"/>
            </a:pPr>
            <a:r>
              <a:rPr lang="ru-RU" dirty="0"/>
              <a:t>формы среднего рода глаголов прошедшего времени</a:t>
            </a:r>
            <a:r>
              <a:rPr lang="en-US" dirty="0"/>
              <a:t>; </a:t>
            </a:r>
            <a:endParaRPr lang="ru-RU" dirty="0"/>
          </a:p>
          <a:p>
            <a:pPr marL="285750" lvl="0" indent="-285750">
              <a:buFont typeface="Wingdings" charset="2"/>
              <a:buChar char="ü"/>
            </a:pPr>
            <a:r>
              <a:rPr lang="ru-RU" dirty="0"/>
              <a:t>дифференциация глагольных форм прошедшего времени. </a:t>
            </a:r>
          </a:p>
          <a:p>
            <a:r>
              <a:rPr lang="ru-RU" dirty="0"/>
              <a:t> </a:t>
            </a:r>
          </a:p>
          <a:p>
            <a:r>
              <a:rPr lang="ru-RU" dirty="0">
                <a:solidFill>
                  <a:srgbClr val="FF0000"/>
                </a:solidFill>
              </a:rPr>
              <a:t>В логопедической работе большое  внимание должно уделяться формам среднего рода глаголов прошедшего времени, которые вызывают значительные трудности у дошкольников с ЗПР.</a:t>
            </a:r>
          </a:p>
        </p:txBody>
      </p:sp>
    </p:spTree>
    <p:extLst>
      <p:ext uri="{BB962C8B-B14F-4D97-AF65-F5344CB8AC3E}">
        <p14:creationId xmlns:p14="http://schemas.microsoft.com/office/powerpoint/2010/main" val="1751875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642</Words>
  <Application>Microsoft Office PowerPoint</Application>
  <PresentationFormat>Экран (4:3)</PresentationFormat>
  <Paragraphs>209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ＭＳ 明朝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Farka</cp:lastModifiedBy>
  <cp:revision>16</cp:revision>
  <dcterms:created xsi:type="dcterms:W3CDTF">2016-05-18T16:22:36Z</dcterms:created>
  <dcterms:modified xsi:type="dcterms:W3CDTF">2020-04-27T07:21:15Z</dcterms:modified>
</cp:coreProperties>
</file>