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E968-1296-A147-80F0-7DC6CEF3AA36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4F216-1C00-E548-B95E-2D144CCB3B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1951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E968-1296-A147-80F0-7DC6CEF3AA36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4F216-1C00-E548-B95E-2D144CCB3B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443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E968-1296-A147-80F0-7DC6CEF3AA36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4F216-1C00-E548-B95E-2D144CCB3B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894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E968-1296-A147-80F0-7DC6CEF3AA36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4F216-1C00-E548-B95E-2D144CCB3B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419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E968-1296-A147-80F0-7DC6CEF3AA36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4F216-1C00-E548-B95E-2D144CCB3B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491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E968-1296-A147-80F0-7DC6CEF3AA36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4F216-1C00-E548-B95E-2D144CCB3B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34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E968-1296-A147-80F0-7DC6CEF3AA36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4F216-1C00-E548-B95E-2D144CCB3B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864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E968-1296-A147-80F0-7DC6CEF3AA36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4F216-1C00-E548-B95E-2D144CCB3B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658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E968-1296-A147-80F0-7DC6CEF3AA36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4F216-1C00-E548-B95E-2D144CCB3B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6931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E968-1296-A147-80F0-7DC6CEF3AA36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4F216-1C00-E548-B95E-2D144CCB3B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0171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E968-1296-A147-80F0-7DC6CEF3AA36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4F216-1C00-E548-B95E-2D144CCB3B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691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6E968-1296-A147-80F0-7DC6CEF3AA36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4F216-1C00-E548-B95E-2D144CCB3B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17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73581" y="1227057"/>
            <a:ext cx="7876489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Методика логопедического воздействия по коррекции нарушений грамматического строя речи на примере глаголов у дошкольников с </a:t>
            </a:r>
            <a:r>
              <a:rPr lang="ru-RU" sz="3200" b="1" dirty="0" smtClean="0">
                <a:solidFill>
                  <a:srgbClr val="FF0000"/>
                </a:solidFill>
              </a:rPr>
              <a:t>ЗПР</a:t>
            </a:r>
          </a:p>
          <a:p>
            <a:pPr algn="ctr"/>
            <a:r>
              <a:rPr lang="ru-RU" dirty="0"/>
              <a:t> </a:t>
            </a:r>
            <a:endParaRPr lang="ru-RU" dirty="0" smtClean="0"/>
          </a:p>
          <a:p>
            <a:pPr algn="ctr"/>
            <a:r>
              <a:rPr lang="ru-RU" dirty="0" smtClean="0"/>
              <a:t>(использован авторский материал Л. Б. </a:t>
            </a:r>
            <a:r>
              <a:rPr lang="ru-RU" dirty="0" err="1" smtClean="0"/>
              <a:t>Баряевой</a:t>
            </a:r>
            <a:r>
              <a:rPr lang="ru-RU" dirty="0" smtClean="0"/>
              <a:t>)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algn="ctr"/>
            <a:r>
              <a:rPr lang="ru-RU" dirty="0" smtClean="0"/>
              <a:t>Учитель-логопед  МБДОУ Детский сад 165 г. Уфа</a:t>
            </a:r>
          </a:p>
          <a:p>
            <a:pPr algn="ctr"/>
            <a:r>
              <a:rPr lang="ru-RU" dirty="0" err="1" smtClean="0"/>
              <a:t>Кожепарова</a:t>
            </a:r>
            <a:r>
              <a:rPr lang="ru-RU" dirty="0" smtClean="0"/>
              <a:t> Ирина Александровна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36237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1826" y="7578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921825" y="470034"/>
            <a:ext cx="7438403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В импрессивной </a:t>
            </a:r>
            <a:r>
              <a:rPr lang="ru-RU" sz="2400" b="1" dirty="0" smtClean="0">
                <a:solidFill>
                  <a:srgbClr val="FF0000"/>
                </a:solidFill>
              </a:rPr>
              <a:t>речи</a:t>
            </a:r>
            <a:endParaRPr lang="ru-RU" sz="2400" b="1" dirty="0">
              <a:solidFill>
                <a:srgbClr val="FF0000"/>
              </a:solidFill>
            </a:endParaRPr>
          </a:p>
          <a:p>
            <a:r>
              <a:rPr lang="ru-RU" dirty="0"/>
              <a:t> </a:t>
            </a:r>
          </a:p>
          <a:p>
            <a:r>
              <a:rPr lang="ru-RU" dirty="0"/>
              <a:t>Предлагается показать картинки, принести предметы, о которых говорит логопед </a:t>
            </a:r>
          </a:p>
          <a:p>
            <a:r>
              <a:rPr lang="ru-RU" i="1" dirty="0"/>
              <a:t>Покажи картинку, о которой скажем «упала», «упал», «упало»</a:t>
            </a:r>
            <a:r>
              <a:rPr lang="en-US" i="1" dirty="0"/>
              <a:t>;</a:t>
            </a:r>
            <a:r>
              <a:rPr lang="en-US" dirty="0"/>
              <a:t> </a:t>
            </a:r>
            <a:r>
              <a:rPr lang="ru-RU" i="1" dirty="0"/>
              <a:t>принеси игрушку , которая  на столе «лежала», «лежал» и т.д.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3141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1826" y="7578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20019" y="485459"/>
            <a:ext cx="7850215" cy="5447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В экспрессивной </a:t>
            </a:r>
            <a:r>
              <a:rPr lang="ru-RU" sz="2400" b="1" dirty="0" smtClean="0">
                <a:solidFill>
                  <a:srgbClr val="FF0000"/>
                </a:solidFill>
              </a:rPr>
              <a:t>речи </a:t>
            </a:r>
            <a:endParaRPr lang="ru-RU" sz="2400" b="1" dirty="0">
              <a:solidFill>
                <a:srgbClr val="FF0000"/>
              </a:solidFill>
            </a:endParaRPr>
          </a:p>
          <a:p>
            <a:r>
              <a:rPr lang="ru-RU" dirty="0"/>
              <a:t> </a:t>
            </a:r>
          </a:p>
          <a:p>
            <a:pPr lvl="0"/>
            <a:r>
              <a:rPr lang="ru-RU" dirty="0"/>
              <a:t>Добавление существительного или глагола в предложение с опорой на картинки. </a:t>
            </a:r>
          </a:p>
          <a:p>
            <a:r>
              <a:rPr lang="ru-RU" i="1" dirty="0">
                <a:solidFill>
                  <a:srgbClr val="FF0000"/>
                </a:solidFill>
              </a:rPr>
              <a:t>Разбилась – (чашка), разбился – (стакан), разбилось – (зеркало)</a:t>
            </a:r>
            <a:r>
              <a:rPr lang="en-US" i="1" dirty="0">
                <a:solidFill>
                  <a:srgbClr val="FF0000"/>
                </a:solidFill>
              </a:rPr>
              <a:t>;</a:t>
            </a:r>
            <a:r>
              <a:rPr lang="ru-RU" i="1" dirty="0">
                <a:solidFill>
                  <a:srgbClr val="FF0000"/>
                </a:solidFill>
              </a:rPr>
              <a:t> девочка –( плыла), мальчик – (плыл), облако – (плыло) и т.д.</a:t>
            </a:r>
            <a:endParaRPr lang="ru-RU" dirty="0">
              <a:solidFill>
                <a:srgbClr val="FF0000"/>
              </a:solidFill>
            </a:endParaRPr>
          </a:p>
          <a:p>
            <a:pPr lvl="0"/>
            <a:r>
              <a:rPr lang="ru-RU" dirty="0"/>
              <a:t>Добавление последнего слога слова (глагола).</a:t>
            </a:r>
          </a:p>
          <a:p>
            <a:r>
              <a:rPr lang="ru-RU" dirty="0"/>
              <a:t>Логопед предлагает ребенку внимательно посмотреть на картинку и закончить начатое им слово </a:t>
            </a:r>
            <a:r>
              <a:rPr lang="en-US" dirty="0"/>
              <a:t>:</a:t>
            </a:r>
            <a:endParaRPr lang="ru-RU" dirty="0"/>
          </a:p>
          <a:p>
            <a:r>
              <a:rPr lang="ru-RU" i="1" dirty="0">
                <a:solidFill>
                  <a:srgbClr val="FF0000"/>
                </a:solidFill>
              </a:rPr>
              <a:t>стул </a:t>
            </a:r>
            <a:r>
              <a:rPr lang="ru-RU" i="1" dirty="0" err="1">
                <a:solidFill>
                  <a:srgbClr val="FF0000"/>
                </a:solidFill>
              </a:rPr>
              <a:t>упа</a:t>
            </a:r>
            <a:r>
              <a:rPr lang="ru-RU" i="1" dirty="0">
                <a:solidFill>
                  <a:srgbClr val="FF0000"/>
                </a:solidFill>
              </a:rPr>
              <a:t>(л), кукла </a:t>
            </a:r>
            <a:r>
              <a:rPr lang="ru-RU" i="1" dirty="0" err="1">
                <a:solidFill>
                  <a:srgbClr val="FF0000"/>
                </a:solidFill>
              </a:rPr>
              <a:t>упа</a:t>
            </a:r>
            <a:r>
              <a:rPr lang="ru-RU" i="1" dirty="0">
                <a:solidFill>
                  <a:srgbClr val="FF0000"/>
                </a:solidFill>
              </a:rPr>
              <a:t>(ла), дерево </a:t>
            </a:r>
            <a:r>
              <a:rPr lang="ru-RU" i="1" dirty="0" err="1">
                <a:solidFill>
                  <a:srgbClr val="FF0000"/>
                </a:solidFill>
              </a:rPr>
              <a:t>упа</a:t>
            </a:r>
            <a:r>
              <a:rPr lang="ru-RU" i="1" dirty="0">
                <a:solidFill>
                  <a:srgbClr val="FF0000"/>
                </a:solidFill>
              </a:rPr>
              <a:t>(</a:t>
            </a:r>
            <a:r>
              <a:rPr lang="ru-RU" i="1" dirty="0" err="1">
                <a:solidFill>
                  <a:srgbClr val="FF0000"/>
                </a:solidFill>
              </a:rPr>
              <a:t>ло</a:t>
            </a:r>
            <a:r>
              <a:rPr lang="ru-RU" i="1" dirty="0">
                <a:solidFill>
                  <a:srgbClr val="FF0000"/>
                </a:solidFill>
              </a:rPr>
              <a:t>). </a:t>
            </a:r>
            <a:endParaRPr lang="ru-RU" dirty="0">
              <a:solidFill>
                <a:srgbClr val="FF0000"/>
              </a:solidFill>
            </a:endParaRPr>
          </a:p>
          <a:p>
            <a:pPr lvl="0"/>
            <a:r>
              <a:rPr lang="ru-RU" dirty="0"/>
              <a:t>Выбор из предложенных картинок тех, которые соответствуют названной глагольной форме, например, </a:t>
            </a:r>
          </a:p>
          <a:p>
            <a:r>
              <a:rPr lang="ru-RU" i="1" dirty="0">
                <a:solidFill>
                  <a:srgbClr val="FF0000"/>
                </a:solidFill>
              </a:rPr>
              <a:t>лежало – (</a:t>
            </a:r>
            <a:r>
              <a:rPr lang="ru-RU" i="1" dirty="0" err="1">
                <a:solidFill>
                  <a:srgbClr val="FF0000"/>
                </a:solidFill>
              </a:rPr>
              <a:t>дерево,яйцо,яблоко</a:t>
            </a:r>
            <a:r>
              <a:rPr lang="ru-RU" i="1" dirty="0">
                <a:solidFill>
                  <a:srgbClr val="FF0000"/>
                </a:solidFill>
              </a:rPr>
              <a:t>)</a:t>
            </a:r>
            <a:r>
              <a:rPr lang="en-US" i="1" dirty="0">
                <a:solidFill>
                  <a:srgbClr val="FF0000"/>
                </a:solidFill>
              </a:rPr>
              <a:t>; </a:t>
            </a:r>
            <a:r>
              <a:rPr lang="en-US" i="1" dirty="0" err="1">
                <a:solidFill>
                  <a:srgbClr val="FF0000"/>
                </a:solidFill>
              </a:rPr>
              <a:t>висело</a:t>
            </a:r>
            <a:r>
              <a:rPr lang="en-US" i="1" dirty="0">
                <a:solidFill>
                  <a:srgbClr val="FF0000"/>
                </a:solidFill>
              </a:rPr>
              <a:t> – (</a:t>
            </a:r>
            <a:r>
              <a:rPr lang="en-US" i="1" dirty="0" err="1">
                <a:solidFill>
                  <a:srgbClr val="FF0000"/>
                </a:solidFill>
              </a:rPr>
              <a:t>пальто,платье,зеркало</a:t>
            </a:r>
            <a:r>
              <a:rPr lang="en-US" i="1" dirty="0">
                <a:solidFill>
                  <a:srgbClr val="FF0000"/>
                </a:solidFill>
              </a:rPr>
              <a:t>); </a:t>
            </a:r>
            <a:r>
              <a:rPr lang="ru-RU" i="1" dirty="0">
                <a:solidFill>
                  <a:srgbClr val="FF0000"/>
                </a:solidFill>
              </a:rPr>
              <a:t>сидел – (щенок, папа, мальчик)</a:t>
            </a:r>
            <a:r>
              <a:rPr lang="en-US" i="1" dirty="0">
                <a:solidFill>
                  <a:srgbClr val="FF0000"/>
                </a:solidFill>
              </a:rPr>
              <a:t>; </a:t>
            </a:r>
            <a:r>
              <a:rPr lang="ru-RU" i="1" dirty="0">
                <a:solidFill>
                  <a:srgbClr val="FF0000"/>
                </a:solidFill>
              </a:rPr>
              <a:t>плыла – (лодка, утка, девочка)</a:t>
            </a:r>
            <a:r>
              <a:rPr lang="en-US" i="1" dirty="0">
                <a:solidFill>
                  <a:srgbClr val="FF0000"/>
                </a:solidFill>
              </a:rPr>
              <a:t>;</a:t>
            </a:r>
            <a:endParaRPr lang="ru-RU" dirty="0">
              <a:solidFill>
                <a:srgbClr val="FF0000"/>
              </a:solidFill>
            </a:endParaRPr>
          </a:p>
          <a:p>
            <a:pPr lvl="0"/>
            <a:r>
              <a:rPr lang="ru-RU" dirty="0"/>
              <a:t>Исправление ошибок в окончании глагольной формы. </a:t>
            </a:r>
          </a:p>
          <a:p>
            <a:r>
              <a:rPr lang="ru-RU" dirty="0"/>
              <a:t>Логопед предлагает внимательно послушать предложение и исправить ошибку </a:t>
            </a:r>
          </a:p>
          <a:p>
            <a:r>
              <a:rPr lang="ru-RU" i="1" dirty="0">
                <a:solidFill>
                  <a:srgbClr val="FF0000"/>
                </a:solidFill>
              </a:rPr>
              <a:t>На поляне выросла дерево. Девочка уже вырос. Около дома выросла дуб. Пошла снег. Река замерзло. Озеро замерз. и т.д.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983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1826" y="7578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810022" y="934740"/>
            <a:ext cx="7760212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Формирование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словообразования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глаголов</a:t>
            </a: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b="1" i="1" dirty="0"/>
              <a:t> </a:t>
            </a:r>
            <a:endParaRPr lang="ru-RU" dirty="0"/>
          </a:p>
          <a:p>
            <a:pPr algn="ctr"/>
            <a:r>
              <a:rPr lang="ru-RU" sz="2400" dirty="0"/>
              <a:t>Методика коррекционно-логопедического воздействия строится с учетом появления форм словообразования в онтогенезе, а также характера и степени трудности различных моделей словообразования для дошкольников.</a:t>
            </a:r>
          </a:p>
        </p:txBody>
      </p:sp>
    </p:spTree>
    <p:extLst>
      <p:ext uri="{BB962C8B-B14F-4D97-AF65-F5344CB8AC3E}">
        <p14:creationId xmlns:p14="http://schemas.microsoft.com/office/powerpoint/2010/main" val="3121381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1826" y="7578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0016" y="443339"/>
            <a:ext cx="806022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+mj-lt"/>
                <a:ea typeface="ＭＳ 明朝"/>
                <a:cs typeface="Times New Roman"/>
              </a:rPr>
              <a:t>Образование возвратных </a:t>
            </a: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ＭＳ 明朝"/>
                <a:cs typeface="Times New Roman"/>
              </a:rPr>
              <a:t>глаголов</a:t>
            </a:r>
            <a:endParaRPr lang="en-US" sz="2400" b="1" i="1" dirty="0" smtClean="0">
              <a:solidFill>
                <a:schemeClr val="accent2">
                  <a:lumMod val="75000"/>
                </a:schemeClr>
              </a:solidFill>
              <a:latin typeface="+mj-lt"/>
              <a:ea typeface="ＭＳ 明朝"/>
              <a:cs typeface="Times New Roman"/>
            </a:endParaRPr>
          </a:p>
          <a:p>
            <a:pPr algn="ctr"/>
            <a:endParaRPr lang="en-US" dirty="0" smtClean="0"/>
          </a:p>
          <a:p>
            <a:pPr algn="ctr"/>
            <a:r>
              <a:rPr lang="ru-RU" dirty="0" smtClean="0"/>
              <a:t>Работа </a:t>
            </a:r>
            <a:r>
              <a:rPr lang="ru-RU" dirty="0"/>
              <a:t>над возвратными глаголами начинается </a:t>
            </a:r>
            <a:endParaRPr lang="en-US" dirty="0" smtClean="0"/>
          </a:p>
          <a:p>
            <a:pPr algn="ctr"/>
            <a:r>
              <a:rPr lang="ru-RU" dirty="0" smtClean="0"/>
              <a:t>с </a:t>
            </a:r>
            <a:r>
              <a:rPr lang="ru-RU" dirty="0"/>
              <a:t>закрепления </a:t>
            </a:r>
            <a:r>
              <a:rPr lang="ru-RU" dirty="0" smtClean="0"/>
              <a:t>их </a:t>
            </a:r>
            <a:r>
              <a:rPr lang="ru-RU" dirty="0"/>
              <a:t>понимания в импрессивной речи</a:t>
            </a:r>
            <a:r>
              <a:rPr lang="en-US" dirty="0" smtClean="0"/>
              <a:t>.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effectLst/>
              <a:latin typeface="+mj-lt"/>
              <a:ea typeface="ＭＳ 明朝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30081" y="1918408"/>
            <a:ext cx="5460149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Игра “</a:t>
            </a:r>
            <a:r>
              <a:rPr lang="en-US" b="1" i="1" dirty="0" err="1">
                <a:solidFill>
                  <a:schemeClr val="accent1">
                    <a:lumMod val="75000"/>
                  </a:schemeClr>
                </a:solidFill>
              </a:rPr>
              <a:t>Прогулка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1">
                    <a:lumMod val="75000"/>
                  </a:schemeClr>
                </a:solidFill>
              </a:rPr>
              <a:t>с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1">
                    <a:lumMod val="75000"/>
                  </a:schemeClr>
                </a:solidFill>
              </a:rPr>
              <a:t>Машей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”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i="1" dirty="0"/>
              <a:t> </a:t>
            </a:r>
            <a:endParaRPr lang="ru-RU" dirty="0"/>
          </a:p>
          <a:p>
            <a:r>
              <a:rPr lang="ru-RU" sz="1600" dirty="0"/>
              <a:t>Оборудование</a:t>
            </a:r>
            <a:r>
              <a:rPr lang="en-US" sz="1600" dirty="0"/>
              <a:t>: </a:t>
            </a:r>
            <a:r>
              <a:rPr lang="ru-RU" sz="1600" dirty="0"/>
              <a:t>кукла, машина, расческа.</a:t>
            </a:r>
          </a:p>
          <a:p>
            <a:r>
              <a:rPr lang="ru-RU" sz="1600" dirty="0"/>
              <a:t>Логопед</a:t>
            </a:r>
            <a:r>
              <a:rPr lang="en-US" sz="1600" dirty="0"/>
              <a:t>:</a:t>
            </a:r>
            <a:r>
              <a:rPr lang="ru-RU" sz="1600" dirty="0"/>
              <a:t> </a:t>
            </a:r>
            <a:endParaRPr lang="en-US" sz="1600" dirty="0" smtClean="0"/>
          </a:p>
          <a:p>
            <a:r>
              <a:rPr lang="ru-RU" sz="1600" dirty="0" smtClean="0">
                <a:solidFill>
                  <a:srgbClr val="FF0000"/>
                </a:solidFill>
              </a:rPr>
              <a:t>К </a:t>
            </a:r>
            <a:r>
              <a:rPr lang="ru-RU" sz="1600" dirty="0">
                <a:solidFill>
                  <a:srgbClr val="FF0000"/>
                </a:solidFill>
              </a:rPr>
              <a:t>нам в гости пришла кукла Маша. Вы с Машей пойдете на прогулку. Тебе нужно собраться самому и помочь Маше. </a:t>
            </a:r>
            <a:r>
              <a:rPr lang="ru-RU" sz="1600" i="1" dirty="0">
                <a:solidFill>
                  <a:srgbClr val="FF0000"/>
                </a:solidFill>
              </a:rPr>
              <a:t>Посади Машу – садись сам</a:t>
            </a:r>
            <a:r>
              <a:rPr lang="en-US" sz="1600" i="1" dirty="0">
                <a:solidFill>
                  <a:srgbClr val="FF0000"/>
                </a:solidFill>
              </a:rPr>
              <a:t>;  </a:t>
            </a:r>
            <a:r>
              <a:rPr lang="en-US" sz="1600" i="1" dirty="0" err="1">
                <a:solidFill>
                  <a:srgbClr val="FF0000"/>
                </a:solidFill>
              </a:rPr>
              <a:t>застегни</a:t>
            </a:r>
            <a:r>
              <a:rPr lang="en-US" sz="1600" i="1" dirty="0">
                <a:solidFill>
                  <a:srgbClr val="FF0000"/>
                </a:solidFill>
              </a:rPr>
              <a:t> </a:t>
            </a:r>
            <a:r>
              <a:rPr lang="en-US" sz="1600" i="1" dirty="0" err="1">
                <a:solidFill>
                  <a:srgbClr val="FF0000"/>
                </a:solidFill>
              </a:rPr>
              <a:t>Машу</a:t>
            </a:r>
            <a:r>
              <a:rPr lang="en-US" sz="1600" i="1" dirty="0">
                <a:solidFill>
                  <a:srgbClr val="FF0000"/>
                </a:solidFill>
              </a:rPr>
              <a:t> – </a:t>
            </a:r>
            <a:r>
              <a:rPr lang="en-US" sz="1600" i="1" dirty="0" err="1">
                <a:solidFill>
                  <a:srgbClr val="FF0000"/>
                </a:solidFill>
              </a:rPr>
              <a:t>застегнись</a:t>
            </a:r>
            <a:r>
              <a:rPr lang="en-US" sz="1600" i="1" dirty="0">
                <a:solidFill>
                  <a:srgbClr val="FF0000"/>
                </a:solidFill>
              </a:rPr>
              <a:t> </a:t>
            </a:r>
            <a:r>
              <a:rPr lang="en-US" sz="1600" i="1" dirty="0" err="1">
                <a:solidFill>
                  <a:srgbClr val="FF0000"/>
                </a:solidFill>
              </a:rPr>
              <a:t>сам</a:t>
            </a:r>
            <a:r>
              <a:rPr lang="en-US" sz="1600" i="1" dirty="0">
                <a:solidFill>
                  <a:srgbClr val="FF0000"/>
                </a:solidFill>
              </a:rPr>
              <a:t>;</a:t>
            </a:r>
            <a:r>
              <a:rPr lang="ru-RU" sz="1600" i="1" dirty="0">
                <a:solidFill>
                  <a:srgbClr val="FF0000"/>
                </a:solidFill>
              </a:rPr>
              <a:t> обуй Машу – обуйся сам   </a:t>
            </a:r>
            <a:endParaRPr lang="en-US" sz="1600" i="1" dirty="0" smtClean="0">
              <a:solidFill>
                <a:srgbClr val="FF0000"/>
              </a:solidFill>
            </a:endParaRPr>
          </a:p>
          <a:p>
            <a:pPr algn="r"/>
            <a:r>
              <a:rPr lang="ru-RU" sz="1600" dirty="0" smtClean="0"/>
              <a:t>(</a:t>
            </a:r>
            <a:r>
              <a:rPr lang="ru-RU" sz="1600" dirty="0"/>
              <a:t>легкий вариант) </a:t>
            </a:r>
          </a:p>
          <a:p>
            <a:endParaRPr lang="en-US" sz="1600" i="1" dirty="0" smtClean="0">
              <a:solidFill>
                <a:srgbClr val="FF0000"/>
              </a:solidFill>
            </a:endParaRPr>
          </a:p>
          <a:p>
            <a:r>
              <a:rPr lang="ru-RU" sz="1600" i="1" dirty="0" smtClean="0">
                <a:solidFill>
                  <a:srgbClr val="FF0000"/>
                </a:solidFill>
              </a:rPr>
              <a:t>Посади </a:t>
            </a:r>
            <a:r>
              <a:rPr lang="ru-RU" sz="1600" i="1" dirty="0">
                <a:solidFill>
                  <a:srgbClr val="FF0000"/>
                </a:solidFill>
              </a:rPr>
              <a:t>– садись</a:t>
            </a:r>
            <a:r>
              <a:rPr lang="en-US" sz="1600" i="1" dirty="0">
                <a:solidFill>
                  <a:srgbClr val="FF0000"/>
                </a:solidFill>
              </a:rPr>
              <a:t>;</a:t>
            </a:r>
            <a:r>
              <a:rPr lang="ru-RU" sz="1600" i="1" dirty="0">
                <a:solidFill>
                  <a:srgbClr val="FF0000"/>
                </a:solidFill>
              </a:rPr>
              <a:t> застегни – застегнись</a:t>
            </a:r>
            <a:r>
              <a:rPr lang="en-US" sz="1600" i="1" dirty="0">
                <a:solidFill>
                  <a:srgbClr val="FF0000"/>
                </a:solidFill>
              </a:rPr>
              <a:t>; </a:t>
            </a:r>
            <a:r>
              <a:rPr lang="en-US" sz="1600" i="1" dirty="0" err="1">
                <a:solidFill>
                  <a:srgbClr val="FF0000"/>
                </a:solidFill>
              </a:rPr>
              <a:t>обуй</a:t>
            </a:r>
            <a:r>
              <a:rPr lang="en-US" sz="1600" i="1" dirty="0">
                <a:solidFill>
                  <a:srgbClr val="FF0000"/>
                </a:solidFill>
              </a:rPr>
              <a:t> </a:t>
            </a:r>
            <a:r>
              <a:rPr lang="en-US" sz="1600" i="1" dirty="0" smtClean="0">
                <a:solidFill>
                  <a:srgbClr val="FF0000"/>
                </a:solidFill>
              </a:rPr>
              <a:t>– </a:t>
            </a:r>
            <a:r>
              <a:rPr lang="en-US" sz="1600" i="1" dirty="0" err="1" smtClean="0">
                <a:solidFill>
                  <a:srgbClr val="FF0000"/>
                </a:solidFill>
              </a:rPr>
              <a:t>обуйся</a:t>
            </a:r>
            <a:endParaRPr lang="en-US" sz="1600" i="1" dirty="0" smtClean="0">
              <a:solidFill>
                <a:srgbClr val="FF0000"/>
              </a:solidFill>
            </a:endParaRPr>
          </a:p>
          <a:p>
            <a:pPr algn="r"/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ru-RU" sz="1600" dirty="0">
                <a:solidFill>
                  <a:srgbClr val="000000"/>
                </a:solidFill>
              </a:rPr>
              <a:t>(усложненный вариант)</a:t>
            </a:r>
          </a:p>
          <a:p>
            <a:endParaRPr lang="en-US" sz="1600" dirty="0" smtClean="0"/>
          </a:p>
          <a:p>
            <a:pPr algn="r"/>
            <a:r>
              <a:rPr lang="ru-RU" sz="1600" dirty="0" smtClean="0"/>
              <a:t>Лексический </a:t>
            </a:r>
            <a:r>
              <a:rPr lang="ru-RU" sz="1600" dirty="0"/>
              <a:t>материал</a:t>
            </a:r>
            <a:r>
              <a:rPr lang="en-US" sz="1600" dirty="0"/>
              <a:t>: </a:t>
            </a:r>
            <a:endParaRPr lang="ru-RU" sz="1600" dirty="0"/>
          </a:p>
          <a:p>
            <a:pPr algn="r"/>
            <a:r>
              <a:rPr lang="ru-RU" sz="1600" i="1" dirty="0"/>
              <a:t>посади – садись, причеши – причешись, </a:t>
            </a:r>
            <a:r>
              <a:rPr lang="ru-RU" sz="1600" i="1" dirty="0" smtClean="0"/>
              <a:t>застегни –застегнись, расстегни </a:t>
            </a:r>
            <a:r>
              <a:rPr lang="ru-RU" sz="1600" i="1"/>
              <a:t>– </a:t>
            </a:r>
            <a:r>
              <a:rPr lang="ru-RU" sz="1600" i="1" smtClean="0"/>
              <a:t>расстегнись</a:t>
            </a:r>
            <a:r>
              <a:rPr lang="ru-RU" sz="1600" i="1" dirty="0"/>
              <a:t>, покатай – покатайся, одень – оденься, обуй – обуйся, разуй – разуйся, умой – умойся, наклони – наклонись.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9145759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1826" y="7578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0016" y="443339"/>
            <a:ext cx="80602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+mj-lt"/>
                <a:ea typeface="ＭＳ 明朝"/>
                <a:cs typeface="Times New Roman"/>
              </a:rPr>
              <a:t>Образование возвратных </a:t>
            </a: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ＭＳ 明朝"/>
                <a:cs typeface="Times New Roman"/>
              </a:rPr>
              <a:t>глаголов</a:t>
            </a:r>
            <a:endParaRPr lang="en-US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395948" y="1045897"/>
            <a:ext cx="3514159" cy="4955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Игра «Чем отличаются слова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?</a:t>
            </a:r>
            <a:r>
              <a:rPr lang="ru-RU" b="1" i="1" dirty="0">
                <a:solidFill>
                  <a:schemeClr val="accent1">
                    <a:lumMod val="75000"/>
                  </a:schemeClr>
                </a:solidFill>
              </a:rPr>
              <a:t>» 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i="1" dirty="0"/>
              <a:t> </a:t>
            </a:r>
            <a:endParaRPr lang="ru-RU" dirty="0"/>
          </a:p>
          <a:p>
            <a:r>
              <a:rPr lang="ru-RU" sz="1400" dirty="0"/>
              <a:t>Логопед</a:t>
            </a:r>
            <a:r>
              <a:rPr lang="ru-RU" sz="1400" u="sng" dirty="0"/>
              <a:t> </a:t>
            </a:r>
            <a:r>
              <a:rPr lang="ru-RU" sz="1400" dirty="0"/>
              <a:t>предлагает ребенку внимательно посмотреть на картинки и показать на картинках , кто умывает , а кто умывается</a:t>
            </a:r>
            <a:r>
              <a:rPr lang="en-US" sz="1400" dirty="0"/>
              <a:t>; </a:t>
            </a:r>
            <a:r>
              <a:rPr lang="ru-RU" sz="1400" dirty="0"/>
              <a:t>кто прячет, а кто прячется </a:t>
            </a:r>
          </a:p>
          <a:p>
            <a:r>
              <a:rPr lang="ru-RU" sz="1400" i="1" dirty="0" smtClean="0">
                <a:solidFill>
                  <a:srgbClr val="FF0000"/>
                </a:solidFill>
              </a:rPr>
              <a:t>обувает</a:t>
            </a:r>
            <a:r>
              <a:rPr lang="ru-RU" sz="1400" i="1" dirty="0">
                <a:solidFill>
                  <a:srgbClr val="FF0000"/>
                </a:solidFill>
              </a:rPr>
              <a:t>-обувается, купает-купается, качает-качается, вытирает-вытирается и т.д.</a:t>
            </a:r>
            <a:endParaRPr lang="ru-RU" sz="1400" dirty="0">
              <a:solidFill>
                <a:srgbClr val="FF0000"/>
              </a:solidFill>
            </a:endParaRPr>
          </a:p>
          <a:p>
            <a:r>
              <a:rPr lang="ru-RU" sz="1400" dirty="0"/>
              <a:t>После завершения игры логопед делает вывод , что слова </a:t>
            </a:r>
            <a:r>
              <a:rPr lang="ru-RU" sz="1400" i="1" dirty="0"/>
              <a:t>умывается, </a:t>
            </a:r>
            <a:r>
              <a:rPr lang="ru-RU" sz="1400" i="1" dirty="0">
                <a:solidFill>
                  <a:srgbClr val="FF0000"/>
                </a:solidFill>
              </a:rPr>
              <a:t>вытирается, обувается </a:t>
            </a:r>
            <a:r>
              <a:rPr lang="ru-RU" sz="1400" dirty="0"/>
              <a:t>и т.д. обозначают, что человек делает что-то </a:t>
            </a:r>
            <a:r>
              <a:rPr lang="ru-RU" sz="1400" i="1" dirty="0">
                <a:solidFill>
                  <a:srgbClr val="FF0000"/>
                </a:solidFill>
              </a:rPr>
              <a:t>сам с собой</a:t>
            </a:r>
            <a:r>
              <a:rPr lang="ru-RU" sz="1400" i="1" dirty="0"/>
              <a:t>.</a:t>
            </a:r>
            <a:endParaRPr lang="ru-RU" sz="1400" dirty="0"/>
          </a:p>
          <a:p>
            <a:r>
              <a:rPr lang="ru-RU" sz="1400" i="1" dirty="0"/>
              <a:t> </a:t>
            </a:r>
            <a:endParaRPr lang="ru-RU" sz="1400" dirty="0"/>
          </a:p>
          <a:p>
            <a:r>
              <a:rPr lang="ru-RU" sz="1400" dirty="0"/>
              <a:t>После уточнения понимания возвратных глаголов в импрессивной речи проводится формирование правильного употребления возвратных глаголов в экспрессивной речи. С этой целью предлагается назвать различные действия по картинкам, а затем составить с возвратными глаголами предложения.</a:t>
            </a:r>
          </a:p>
        </p:txBody>
      </p:sp>
      <p:pic>
        <p:nvPicPr>
          <p:cNvPr id="6" name="Изображение 5" descr="img609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575182" y="1045897"/>
            <a:ext cx="1834994" cy="2066329"/>
          </a:xfrm>
          <a:prstGeom prst="rect">
            <a:avLst/>
          </a:prstGeom>
        </p:spPr>
      </p:pic>
      <p:pic>
        <p:nvPicPr>
          <p:cNvPr id="7" name="Изображение 6" descr="img61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736661" y="3176531"/>
            <a:ext cx="1633348" cy="1956305"/>
          </a:xfrm>
          <a:prstGeom prst="rect">
            <a:avLst/>
          </a:prstGeom>
        </p:spPr>
      </p:pic>
      <p:pic>
        <p:nvPicPr>
          <p:cNvPr id="8" name="Изображение 7" descr="img612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581029" y="4167886"/>
            <a:ext cx="1854187" cy="2635901"/>
          </a:xfrm>
          <a:prstGeom prst="rect">
            <a:avLst/>
          </a:prstGeom>
        </p:spPr>
      </p:pic>
      <p:pic>
        <p:nvPicPr>
          <p:cNvPr id="9" name="Изображение 8" descr="img613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142" y="1127207"/>
            <a:ext cx="1640090" cy="3027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5944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1826" y="7578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60021" y="305222"/>
            <a:ext cx="79102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</a:rPr>
              <a:t>Образование и дифференциация глаголов совершенного и несовершенного вида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21825" y="1339876"/>
            <a:ext cx="7748411" cy="4555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 этап – </a:t>
            </a:r>
            <a:r>
              <a:rPr lang="ru-RU" sz="2000" i="1" dirty="0">
                <a:solidFill>
                  <a:schemeClr val="accent1">
                    <a:lumMod val="75000"/>
                  </a:schemeClr>
                </a:solidFill>
              </a:rPr>
              <a:t>Образование глаголов с помощью приставок   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dirty="0"/>
              <a:t> </a:t>
            </a:r>
          </a:p>
          <a:p>
            <a:pPr algn="ctr"/>
            <a:r>
              <a:rPr lang="en-US" dirty="0" err="1"/>
              <a:t>Образование</a:t>
            </a:r>
            <a:r>
              <a:rPr lang="en-US" dirty="0"/>
              <a:t> </a:t>
            </a:r>
            <a:r>
              <a:rPr lang="en-US" dirty="0" err="1"/>
              <a:t>глаголов</a:t>
            </a:r>
            <a:r>
              <a:rPr lang="en-US" dirty="0"/>
              <a:t> </a:t>
            </a:r>
            <a:r>
              <a:rPr lang="en-US" dirty="0" err="1"/>
              <a:t>совершенного</a:t>
            </a:r>
            <a:r>
              <a:rPr lang="en-US" dirty="0"/>
              <a:t> и </a:t>
            </a:r>
            <a:r>
              <a:rPr lang="en-US" dirty="0" err="1"/>
              <a:t>несовершенного</a:t>
            </a:r>
            <a:r>
              <a:rPr lang="en-US" dirty="0"/>
              <a:t> </a:t>
            </a:r>
            <a:r>
              <a:rPr lang="en-US" dirty="0" err="1"/>
              <a:t>вида</a:t>
            </a:r>
            <a:r>
              <a:rPr lang="en-US" dirty="0"/>
              <a:t> </a:t>
            </a:r>
            <a:r>
              <a:rPr lang="en-US" dirty="0" err="1"/>
              <a:t>с</a:t>
            </a:r>
            <a:r>
              <a:rPr lang="en-US" dirty="0"/>
              <a:t> </a:t>
            </a:r>
            <a:r>
              <a:rPr lang="en-US" dirty="0" err="1"/>
              <a:t>опорой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картинки</a:t>
            </a:r>
            <a:r>
              <a:rPr lang="en-US" dirty="0"/>
              <a:t> и </a:t>
            </a:r>
            <a:r>
              <a:rPr lang="en-US" dirty="0" err="1"/>
              <a:t>вопросы</a:t>
            </a:r>
            <a:r>
              <a:rPr lang="en-US" dirty="0"/>
              <a:t> (</a:t>
            </a:r>
            <a:r>
              <a:rPr lang="en-US" i="1" dirty="0" err="1"/>
              <a:t>с</a:t>
            </a:r>
            <a:r>
              <a:rPr lang="en-US" i="1" dirty="0"/>
              <a:t> </a:t>
            </a:r>
            <a:r>
              <a:rPr lang="en-US" i="1" dirty="0" err="1"/>
              <a:t>помощью</a:t>
            </a:r>
            <a:r>
              <a:rPr lang="en-US" i="1" dirty="0"/>
              <a:t> </a:t>
            </a:r>
            <a:r>
              <a:rPr lang="en-US" i="1" dirty="0" err="1"/>
              <a:t>приставок</a:t>
            </a:r>
            <a:r>
              <a:rPr lang="en-US" dirty="0"/>
              <a:t>).</a:t>
            </a:r>
            <a:endParaRPr lang="ru-RU" dirty="0"/>
          </a:p>
          <a:p>
            <a:endParaRPr lang="en-US" dirty="0" smtClean="0"/>
          </a:p>
          <a:p>
            <a:r>
              <a:rPr lang="en-US" dirty="0" smtClean="0"/>
              <a:t>Логопед </a:t>
            </a:r>
            <a:r>
              <a:rPr lang="en-US" dirty="0"/>
              <a:t>предлагает ребенку </a:t>
            </a:r>
            <a:r>
              <a:rPr lang="en-US" dirty="0" err="1"/>
              <a:t>рассмотреть</a:t>
            </a:r>
            <a:r>
              <a:rPr lang="en-US" dirty="0"/>
              <a:t> </a:t>
            </a:r>
            <a:r>
              <a:rPr lang="en-US" dirty="0" err="1"/>
              <a:t>картинки</a:t>
            </a:r>
            <a:r>
              <a:rPr lang="en-US" dirty="0"/>
              <a:t>, </a:t>
            </a:r>
            <a:r>
              <a:rPr lang="en-US" dirty="0" err="1"/>
              <a:t>затем</a:t>
            </a:r>
            <a:r>
              <a:rPr lang="en-US" dirty="0"/>
              <a:t>  </a:t>
            </a:r>
            <a:r>
              <a:rPr lang="en-US" dirty="0" err="1"/>
              <a:t>задает</a:t>
            </a:r>
            <a:r>
              <a:rPr lang="en-US" dirty="0"/>
              <a:t> </a:t>
            </a:r>
            <a:r>
              <a:rPr lang="en-US" dirty="0" err="1"/>
              <a:t>вопрос</a:t>
            </a:r>
            <a:r>
              <a:rPr lang="en-US" dirty="0"/>
              <a:t> , </a:t>
            </a:r>
            <a:r>
              <a:rPr lang="en-US" dirty="0" err="1"/>
              <a:t>а</a:t>
            </a:r>
            <a:r>
              <a:rPr lang="en-US" dirty="0"/>
              <a:t> </a:t>
            </a:r>
            <a:r>
              <a:rPr lang="en-US" dirty="0" err="1"/>
              <a:t>ребенок</a:t>
            </a:r>
            <a:r>
              <a:rPr lang="en-US" dirty="0"/>
              <a:t> </a:t>
            </a:r>
            <a:r>
              <a:rPr lang="en-US" dirty="0" err="1"/>
              <a:t>отвечает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 smtClean="0"/>
              <a:t>Например</a:t>
            </a:r>
            <a:endParaRPr lang="ru-RU" dirty="0"/>
          </a:p>
          <a:p>
            <a:endParaRPr lang="en-US" i="1" dirty="0" smtClean="0"/>
          </a:p>
          <a:p>
            <a:r>
              <a:rPr lang="en-US" i="1" dirty="0" err="1" smtClean="0">
                <a:solidFill>
                  <a:srgbClr val="FF0000"/>
                </a:solidFill>
              </a:rPr>
              <a:t>Что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делает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мальчик</a:t>
            </a:r>
            <a:r>
              <a:rPr lang="en-US" i="1" dirty="0">
                <a:solidFill>
                  <a:srgbClr val="FF0000"/>
                </a:solidFill>
              </a:rPr>
              <a:t>?</a:t>
            </a:r>
            <a:r>
              <a:rPr lang="ru-RU" i="1" dirty="0">
                <a:solidFill>
                  <a:srgbClr val="FF0000"/>
                </a:solidFill>
              </a:rPr>
              <a:t> – Мальчик пишет. Что сделает  мальчик</a:t>
            </a:r>
            <a:r>
              <a:rPr lang="en-US" i="1" dirty="0">
                <a:solidFill>
                  <a:srgbClr val="FF0000"/>
                </a:solidFill>
              </a:rPr>
              <a:t>? – </a:t>
            </a:r>
            <a:r>
              <a:rPr lang="ru-RU" i="1" dirty="0">
                <a:solidFill>
                  <a:srgbClr val="FF0000"/>
                </a:solidFill>
              </a:rPr>
              <a:t>Мальчик напишет и т.д.</a:t>
            </a:r>
            <a:endParaRPr lang="ru-RU" dirty="0">
              <a:solidFill>
                <a:srgbClr val="FF0000"/>
              </a:solidFill>
            </a:endParaRPr>
          </a:p>
          <a:p>
            <a:endParaRPr lang="en-US" dirty="0" smtClean="0"/>
          </a:p>
          <a:p>
            <a:pPr algn="r"/>
            <a:r>
              <a:rPr lang="ru-RU" dirty="0" smtClean="0"/>
              <a:t>Примерный </a:t>
            </a:r>
            <a:r>
              <a:rPr lang="ru-RU" dirty="0"/>
              <a:t>речевой материал</a:t>
            </a:r>
            <a:r>
              <a:rPr lang="en-US" dirty="0"/>
              <a:t>:</a:t>
            </a:r>
            <a:r>
              <a:rPr lang="en-US" i="1" dirty="0"/>
              <a:t> </a:t>
            </a:r>
            <a:r>
              <a:rPr lang="en-US" dirty="0"/>
              <a:t> </a:t>
            </a:r>
            <a:endParaRPr lang="en-US" i="1" dirty="0" smtClean="0"/>
          </a:p>
          <a:p>
            <a:pPr algn="r"/>
            <a:r>
              <a:rPr lang="ru-RU" i="1" dirty="0" smtClean="0">
                <a:solidFill>
                  <a:srgbClr val="FF0000"/>
                </a:solidFill>
              </a:rPr>
              <a:t>пишет </a:t>
            </a:r>
            <a:r>
              <a:rPr lang="ru-RU" i="1" dirty="0">
                <a:solidFill>
                  <a:srgbClr val="FF0000"/>
                </a:solidFill>
              </a:rPr>
              <a:t>– напишет, красит – закрасит, ставит – поставит, несет – принесет, видит – увидит, думает – придумает </a:t>
            </a:r>
            <a:r>
              <a:rPr lang="ru-RU" dirty="0">
                <a:solidFill>
                  <a:srgbClr val="FF0000"/>
                </a:solidFill>
              </a:rPr>
              <a:t>и </a:t>
            </a:r>
            <a:r>
              <a:rPr lang="ru-RU" dirty="0" err="1">
                <a:solidFill>
                  <a:srgbClr val="FF0000"/>
                </a:solidFill>
              </a:rPr>
              <a:t>т.д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2060496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1826" y="7578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60021" y="305222"/>
            <a:ext cx="79102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</a:rPr>
              <a:t>Образование и дифференциация глаголов совершенного и несовершенного вида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21826" y="1339876"/>
            <a:ext cx="3878305" cy="5016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376092"/>
                </a:solidFill>
              </a:rPr>
              <a:t>II </a:t>
            </a:r>
            <a:r>
              <a:rPr lang="en-US" sz="2000" dirty="0" err="1">
                <a:solidFill>
                  <a:srgbClr val="376092"/>
                </a:solidFill>
              </a:rPr>
              <a:t>этап</a:t>
            </a:r>
            <a:r>
              <a:rPr lang="en-US" sz="2000" dirty="0">
                <a:solidFill>
                  <a:srgbClr val="376092"/>
                </a:solidFill>
              </a:rPr>
              <a:t> </a:t>
            </a:r>
            <a:endParaRPr lang="en-US" sz="2000" dirty="0" smtClean="0">
              <a:solidFill>
                <a:srgbClr val="376092"/>
              </a:solidFill>
            </a:endParaRPr>
          </a:p>
          <a:p>
            <a:pPr algn="ctr"/>
            <a:r>
              <a:rPr lang="en-US" sz="2000" i="1" dirty="0" err="1" smtClean="0">
                <a:solidFill>
                  <a:srgbClr val="376092"/>
                </a:solidFill>
              </a:rPr>
              <a:t>Образование</a:t>
            </a:r>
            <a:r>
              <a:rPr lang="en-US" sz="2000" i="1" dirty="0" smtClean="0">
                <a:solidFill>
                  <a:srgbClr val="376092"/>
                </a:solidFill>
              </a:rPr>
              <a:t> </a:t>
            </a:r>
            <a:r>
              <a:rPr lang="en-US" sz="2000" i="1" dirty="0" err="1">
                <a:solidFill>
                  <a:srgbClr val="376092"/>
                </a:solidFill>
              </a:rPr>
              <a:t>глаголов</a:t>
            </a:r>
            <a:r>
              <a:rPr lang="en-US" sz="2000" i="1" dirty="0">
                <a:solidFill>
                  <a:srgbClr val="376092"/>
                </a:solidFill>
              </a:rPr>
              <a:t> </a:t>
            </a:r>
            <a:r>
              <a:rPr lang="en-US" sz="2000" i="1" dirty="0" err="1">
                <a:solidFill>
                  <a:srgbClr val="376092"/>
                </a:solidFill>
              </a:rPr>
              <a:t>с</a:t>
            </a:r>
            <a:r>
              <a:rPr lang="en-US" sz="2000" i="1" dirty="0">
                <a:solidFill>
                  <a:srgbClr val="376092"/>
                </a:solidFill>
              </a:rPr>
              <a:t> </a:t>
            </a:r>
            <a:r>
              <a:rPr lang="en-US" sz="2000" i="1" dirty="0" err="1">
                <a:solidFill>
                  <a:srgbClr val="376092"/>
                </a:solidFill>
              </a:rPr>
              <a:t>помошью</a:t>
            </a:r>
            <a:r>
              <a:rPr lang="en-US" sz="2000" i="1" dirty="0">
                <a:solidFill>
                  <a:srgbClr val="376092"/>
                </a:solidFill>
              </a:rPr>
              <a:t> </a:t>
            </a:r>
            <a:r>
              <a:rPr lang="en-US" sz="2000" i="1" dirty="0" err="1">
                <a:solidFill>
                  <a:srgbClr val="376092"/>
                </a:solidFill>
              </a:rPr>
              <a:t>суффиксов</a:t>
            </a:r>
            <a:endParaRPr lang="ru-RU" sz="2000" dirty="0">
              <a:solidFill>
                <a:srgbClr val="376092"/>
              </a:solidFill>
            </a:endParaRPr>
          </a:p>
          <a:p>
            <a:r>
              <a:rPr lang="ru-RU" sz="2000" dirty="0"/>
              <a:t> </a:t>
            </a:r>
          </a:p>
          <a:p>
            <a:pPr algn="ctr"/>
            <a:r>
              <a:rPr lang="ru-RU" sz="1600" dirty="0"/>
              <a:t>Образование глаголов совершенного и несовершенного вида с опорой на картинки и вопросы (</a:t>
            </a:r>
            <a:r>
              <a:rPr lang="ru-RU" sz="1600" i="1" dirty="0"/>
              <a:t>с помощью суффиксов</a:t>
            </a:r>
            <a:r>
              <a:rPr lang="ru-RU" sz="1600" dirty="0"/>
              <a:t>). </a:t>
            </a:r>
          </a:p>
          <a:p>
            <a:endParaRPr lang="en-US" sz="1600" dirty="0" smtClean="0"/>
          </a:p>
          <a:p>
            <a:r>
              <a:rPr lang="ru-RU" sz="1600" dirty="0" smtClean="0"/>
              <a:t>Логопед </a:t>
            </a:r>
            <a:r>
              <a:rPr lang="ru-RU" sz="1600" dirty="0"/>
              <a:t>предлагает ребенку рассмотреть картинки, затем задает вопрос, а ребенок отвечает.</a:t>
            </a:r>
          </a:p>
          <a:p>
            <a:r>
              <a:rPr lang="ru-RU" sz="1600" dirty="0" smtClean="0"/>
              <a:t>Например</a:t>
            </a:r>
            <a:r>
              <a:rPr lang="en-US" sz="1600" dirty="0" smtClean="0"/>
              <a:t> </a:t>
            </a:r>
            <a:endParaRPr lang="ru-RU" sz="1600" dirty="0"/>
          </a:p>
          <a:p>
            <a:r>
              <a:rPr lang="en-US" sz="1600" i="1" dirty="0" err="1">
                <a:solidFill>
                  <a:srgbClr val="FF0000"/>
                </a:solidFill>
              </a:rPr>
              <a:t>Что</a:t>
            </a:r>
            <a:r>
              <a:rPr lang="en-US" sz="1600" i="1" dirty="0">
                <a:solidFill>
                  <a:srgbClr val="FF0000"/>
                </a:solidFill>
              </a:rPr>
              <a:t> </a:t>
            </a:r>
            <a:r>
              <a:rPr lang="en-US" sz="1600" i="1" dirty="0" err="1">
                <a:solidFill>
                  <a:srgbClr val="FF0000"/>
                </a:solidFill>
              </a:rPr>
              <a:t>делал</a:t>
            </a:r>
            <a:r>
              <a:rPr lang="en-US" sz="1600" i="1" dirty="0">
                <a:solidFill>
                  <a:srgbClr val="FF0000"/>
                </a:solidFill>
              </a:rPr>
              <a:t> </a:t>
            </a:r>
            <a:r>
              <a:rPr lang="en-US" sz="1600" i="1" dirty="0" err="1">
                <a:solidFill>
                  <a:srgbClr val="FF0000"/>
                </a:solidFill>
              </a:rPr>
              <a:t>мальчик</a:t>
            </a:r>
            <a:r>
              <a:rPr lang="en-US" sz="1600" i="1" dirty="0">
                <a:solidFill>
                  <a:srgbClr val="FF0000"/>
                </a:solidFill>
              </a:rPr>
              <a:t>?</a:t>
            </a:r>
            <a:r>
              <a:rPr lang="ru-RU" sz="1600" i="1" dirty="0">
                <a:solidFill>
                  <a:srgbClr val="FF0000"/>
                </a:solidFill>
              </a:rPr>
              <a:t> – Мальчик писал. </a:t>
            </a:r>
            <a:r>
              <a:rPr lang="en-US" sz="1600" i="1" dirty="0" err="1">
                <a:solidFill>
                  <a:srgbClr val="FF0000"/>
                </a:solidFill>
              </a:rPr>
              <a:t>Что</a:t>
            </a:r>
            <a:r>
              <a:rPr lang="en-US" sz="1600" i="1" dirty="0">
                <a:solidFill>
                  <a:srgbClr val="FF0000"/>
                </a:solidFill>
              </a:rPr>
              <a:t> </a:t>
            </a:r>
            <a:r>
              <a:rPr lang="en-US" sz="1600" i="1" dirty="0" err="1">
                <a:solidFill>
                  <a:srgbClr val="FF0000"/>
                </a:solidFill>
              </a:rPr>
              <a:t>сделал</a:t>
            </a:r>
            <a:r>
              <a:rPr lang="en-US" sz="1600" i="1" dirty="0">
                <a:solidFill>
                  <a:srgbClr val="FF0000"/>
                </a:solidFill>
              </a:rPr>
              <a:t> </a:t>
            </a:r>
            <a:r>
              <a:rPr lang="en-US" sz="1600" i="1" dirty="0" err="1">
                <a:solidFill>
                  <a:srgbClr val="FF0000"/>
                </a:solidFill>
              </a:rPr>
              <a:t>мальчик</a:t>
            </a:r>
            <a:r>
              <a:rPr lang="en-US" sz="1600" i="1" dirty="0">
                <a:solidFill>
                  <a:srgbClr val="FF0000"/>
                </a:solidFill>
              </a:rPr>
              <a:t>? – </a:t>
            </a:r>
            <a:r>
              <a:rPr lang="en-US" sz="1600" i="1" dirty="0" err="1">
                <a:solidFill>
                  <a:srgbClr val="FF0000"/>
                </a:solidFill>
              </a:rPr>
              <a:t>Мальчик</a:t>
            </a:r>
            <a:r>
              <a:rPr lang="en-US" sz="1600" i="1" dirty="0">
                <a:solidFill>
                  <a:srgbClr val="FF0000"/>
                </a:solidFill>
              </a:rPr>
              <a:t> </a:t>
            </a:r>
            <a:r>
              <a:rPr lang="en-US" sz="1600" i="1" dirty="0" err="1">
                <a:solidFill>
                  <a:srgbClr val="FF0000"/>
                </a:solidFill>
              </a:rPr>
              <a:t>написал</a:t>
            </a:r>
            <a:r>
              <a:rPr lang="en-US" sz="1600" i="1" dirty="0">
                <a:solidFill>
                  <a:srgbClr val="FF0000"/>
                </a:solidFill>
              </a:rPr>
              <a:t> </a:t>
            </a:r>
            <a:endParaRPr lang="en-US" sz="1600" i="1" dirty="0" smtClean="0">
              <a:solidFill>
                <a:srgbClr val="FF0000"/>
              </a:solidFill>
            </a:endParaRPr>
          </a:p>
          <a:p>
            <a:endParaRPr lang="en-US" sz="1600" dirty="0" smtClean="0"/>
          </a:p>
          <a:p>
            <a:pPr algn="r"/>
            <a:r>
              <a:rPr lang="en-US" sz="1600" dirty="0" err="1" smtClean="0"/>
              <a:t>Примерный</a:t>
            </a:r>
            <a:r>
              <a:rPr lang="en-US" sz="1600" dirty="0" smtClean="0"/>
              <a:t> </a:t>
            </a:r>
            <a:r>
              <a:rPr lang="en-US" sz="1600" dirty="0" err="1"/>
              <a:t>речевой</a:t>
            </a:r>
            <a:r>
              <a:rPr lang="en-US" sz="1600" dirty="0"/>
              <a:t> </a:t>
            </a:r>
            <a:r>
              <a:rPr lang="en-US" sz="1600" dirty="0" err="1"/>
              <a:t>материал</a:t>
            </a:r>
            <a:r>
              <a:rPr lang="en-US" sz="1600" dirty="0"/>
              <a:t>: </a:t>
            </a:r>
            <a:endParaRPr lang="ru-RU" sz="1600" dirty="0"/>
          </a:p>
          <a:p>
            <a:pPr algn="r"/>
            <a:r>
              <a:rPr lang="ru-RU" sz="1600" i="1" dirty="0">
                <a:solidFill>
                  <a:srgbClr val="FF0000"/>
                </a:solidFill>
              </a:rPr>
              <a:t>умывался – умылся, одевался – оделся, решал – решил, прыгал – прыгнул и т.д.</a:t>
            </a:r>
            <a:endParaRPr lang="ru-RU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1978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1826" y="7578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60021" y="305222"/>
            <a:ext cx="79102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</a:rPr>
              <a:t>Образование и дифференциация приставочных глаголов (приставки</a:t>
            </a:r>
            <a:r>
              <a:rPr lang="en-US" sz="2400" b="1" i="1" dirty="0">
                <a:solidFill>
                  <a:schemeClr val="accent2">
                    <a:lumMod val="75000"/>
                  </a:schemeClr>
                </a:solidFill>
              </a:rPr>
              <a:t>:</a:t>
            </a: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</a:rPr>
              <a:t> в-, вы-, при-, от-, у-, пере-</a:t>
            </a: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</a:rPr>
              <a:t>) </a:t>
            </a: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21826" y="1176000"/>
            <a:ext cx="7618407" cy="5293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Последовательность </a:t>
            </a:r>
            <a:r>
              <a:rPr lang="ru-RU" sz="2000" dirty="0"/>
              <a:t>работы над приставками определяется временем их появления в онтогенезе.</a:t>
            </a:r>
          </a:p>
          <a:p>
            <a:r>
              <a:rPr lang="ru-RU" sz="2000" dirty="0"/>
              <a:t>Каждая приставка отрабатывается отдельно по плану</a:t>
            </a:r>
            <a:r>
              <a:rPr lang="en-US" sz="2000" dirty="0"/>
              <a:t>:</a:t>
            </a:r>
            <a:endParaRPr lang="ru-RU" sz="2000" dirty="0"/>
          </a:p>
          <a:p>
            <a:r>
              <a:rPr lang="ru-RU" sz="2000" dirty="0"/>
              <a:t>      </a:t>
            </a:r>
          </a:p>
          <a:p>
            <a:pPr marL="285750" lvl="0" indent="-285750">
              <a:buFont typeface="Wingdings" charset="2"/>
              <a:buChar char="ü"/>
            </a:pPr>
            <a:r>
              <a:rPr lang="ru-RU" sz="1400" dirty="0"/>
              <a:t>усвоение значения приставки, выделение общего элемента в глаголах с одной приставкой и разными корнями например, </a:t>
            </a:r>
          </a:p>
          <a:p>
            <a:r>
              <a:rPr lang="en-US" sz="1400" i="1" dirty="0" smtClean="0">
                <a:solidFill>
                  <a:srgbClr val="FF0000"/>
                </a:solidFill>
              </a:rPr>
              <a:t>	</a:t>
            </a:r>
            <a:r>
              <a:rPr lang="ru-RU" sz="1400" i="1" dirty="0" smtClean="0">
                <a:solidFill>
                  <a:srgbClr val="FF0000"/>
                </a:solidFill>
              </a:rPr>
              <a:t>влетел</a:t>
            </a:r>
            <a:r>
              <a:rPr lang="ru-RU" sz="1400" i="1" dirty="0">
                <a:solidFill>
                  <a:srgbClr val="FF0000"/>
                </a:solidFill>
              </a:rPr>
              <a:t>, внес, вбежал</a:t>
            </a:r>
            <a:r>
              <a:rPr lang="en-US" sz="1400" i="1" dirty="0">
                <a:solidFill>
                  <a:srgbClr val="FF0000"/>
                </a:solidFill>
              </a:rPr>
              <a:t>;</a:t>
            </a:r>
            <a:endParaRPr lang="ru-RU" sz="1400" dirty="0">
              <a:solidFill>
                <a:srgbClr val="FF0000"/>
              </a:solidFill>
            </a:endParaRPr>
          </a:p>
          <a:p>
            <a:pPr marL="285750" indent="-285750">
              <a:buFont typeface="Wingdings" charset="2"/>
              <a:buChar char="ü"/>
            </a:pPr>
            <a:r>
              <a:rPr lang="en-US" sz="1400" dirty="0"/>
              <a:t> </a:t>
            </a:r>
            <a:r>
              <a:rPr lang="en-US" sz="1400" dirty="0" err="1" smtClean="0"/>
              <a:t>сопоставление</a:t>
            </a:r>
            <a:r>
              <a:rPr lang="en-US" sz="1400" dirty="0" smtClean="0"/>
              <a:t> </a:t>
            </a:r>
            <a:r>
              <a:rPr lang="en-US" sz="1400" dirty="0" err="1"/>
              <a:t>однокоренных</a:t>
            </a:r>
            <a:r>
              <a:rPr lang="en-US" sz="1400" dirty="0"/>
              <a:t> </a:t>
            </a:r>
            <a:r>
              <a:rPr lang="en-US" sz="1400" dirty="0" err="1"/>
              <a:t>глаголов</a:t>
            </a:r>
            <a:r>
              <a:rPr lang="en-US" sz="1400" dirty="0"/>
              <a:t> </a:t>
            </a:r>
            <a:r>
              <a:rPr lang="en-US" sz="1400" dirty="0" err="1"/>
              <a:t>с</a:t>
            </a:r>
            <a:r>
              <a:rPr lang="en-US" sz="1400" dirty="0"/>
              <a:t> </a:t>
            </a:r>
            <a:r>
              <a:rPr lang="en-US" sz="1400" dirty="0" err="1" smtClean="0"/>
              <a:t>различными</a:t>
            </a:r>
            <a:r>
              <a:rPr lang="en-US" sz="1400" dirty="0" smtClean="0"/>
              <a:t> </a:t>
            </a:r>
            <a:r>
              <a:rPr lang="en-US" sz="1400" dirty="0" err="1" smtClean="0"/>
              <a:t>приставками</a:t>
            </a:r>
            <a:r>
              <a:rPr lang="en-US" sz="1400" dirty="0" smtClean="0"/>
              <a:t> </a:t>
            </a:r>
            <a:r>
              <a:rPr lang="ru-RU" sz="1400" dirty="0" smtClean="0"/>
              <a:t>,</a:t>
            </a:r>
            <a:r>
              <a:rPr lang="en-US" sz="1400" dirty="0" err="1" smtClean="0"/>
              <a:t>например</a:t>
            </a:r>
            <a:r>
              <a:rPr lang="en-US" sz="1400" dirty="0" smtClean="0"/>
              <a:t> </a:t>
            </a:r>
            <a:endParaRPr lang="ru-RU" sz="1400" dirty="0"/>
          </a:p>
          <a:p>
            <a:r>
              <a:rPr lang="en-US" sz="1400" i="1" dirty="0" smtClean="0">
                <a:solidFill>
                  <a:srgbClr val="FF0000"/>
                </a:solidFill>
              </a:rPr>
              <a:t>	</a:t>
            </a:r>
            <a:r>
              <a:rPr lang="en-US" sz="1400" i="1" dirty="0" err="1" smtClean="0">
                <a:solidFill>
                  <a:srgbClr val="FF0000"/>
                </a:solidFill>
              </a:rPr>
              <a:t>влетел</a:t>
            </a:r>
            <a:r>
              <a:rPr lang="en-US" sz="1400" i="1" dirty="0" smtClean="0">
                <a:solidFill>
                  <a:srgbClr val="FF0000"/>
                </a:solidFill>
              </a:rPr>
              <a:t> </a:t>
            </a:r>
            <a:r>
              <a:rPr lang="en-US" sz="1400" i="1" dirty="0">
                <a:solidFill>
                  <a:srgbClr val="FF0000"/>
                </a:solidFill>
              </a:rPr>
              <a:t>– </a:t>
            </a:r>
            <a:r>
              <a:rPr lang="en-US" sz="1400" i="1" dirty="0" err="1">
                <a:solidFill>
                  <a:srgbClr val="FF0000"/>
                </a:solidFill>
              </a:rPr>
              <a:t>вылетел</a:t>
            </a:r>
            <a:r>
              <a:rPr lang="en-US" sz="1400" i="1" dirty="0">
                <a:solidFill>
                  <a:srgbClr val="FF0000"/>
                </a:solidFill>
              </a:rPr>
              <a:t>;</a:t>
            </a:r>
            <a:endParaRPr lang="ru-RU" sz="1400" dirty="0">
              <a:solidFill>
                <a:srgbClr val="FF0000"/>
              </a:solidFill>
            </a:endParaRPr>
          </a:p>
          <a:p>
            <a:pPr marL="285750" indent="-285750">
              <a:buFont typeface="Wingdings" charset="2"/>
              <a:buChar char="ü"/>
            </a:pPr>
            <a:r>
              <a:rPr lang="en-US" sz="1400" dirty="0"/>
              <a:t> </a:t>
            </a:r>
            <a:r>
              <a:rPr lang="en-US" sz="1400" dirty="0" err="1" smtClean="0"/>
              <a:t>усвоение</a:t>
            </a:r>
            <a:r>
              <a:rPr lang="en-US" sz="1400" dirty="0" smtClean="0"/>
              <a:t> </a:t>
            </a:r>
            <a:r>
              <a:rPr lang="en-US" sz="1400" dirty="0" err="1"/>
              <a:t>соотношения</a:t>
            </a:r>
            <a:r>
              <a:rPr lang="en-US" sz="1400" dirty="0"/>
              <a:t> </a:t>
            </a:r>
            <a:r>
              <a:rPr lang="en-US" sz="1400" dirty="0" err="1"/>
              <a:t>приставки</a:t>
            </a:r>
            <a:r>
              <a:rPr lang="en-US" sz="1400" dirty="0"/>
              <a:t> и </a:t>
            </a:r>
            <a:r>
              <a:rPr lang="en-US" sz="1400" dirty="0" err="1"/>
              <a:t>соответствующего</a:t>
            </a:r>
            <a:r>
              <a:rPr lang="en-US" sz="1400" dirty="0"/>
              <a:t> </a:t>
            </a:r>
            <a:r>
              <a:rPr lang="en-US" sz="1400" dirty="0" err="1"/>
              <a:t>предлога</a:t>
            </a:r>
            <a:r>
              <a:rPr lang="en-US" sz="1400" dirty="0"/>
              <a:t> </a:t>
            </a:r>
            <a:r>
              <a:rPr lang="ru-RU" sz="1400" dirty="0" smtClean="0"/>
              <a:t>,</a:t>
            </a:r>
            <a:r>
              <a:rPr lang="en-US" sz="1400" dirty="0" err="1" smtClean="0"/>
              <a:t>например</a:t>
            </a:r>
            <a:endParaRPr lang="ru-RU" sz="1400" dirty="0"/>
          </a:p>
          <a:p>
            <a:r>
              <a:rPr lang="en-US" sz="1400" i="1" dirty="0" smtClean="0">
                <a:solidFill>
                  <a:srgbClr val="FF0000"/>
                </a:solidFill>
              </a:rPr>
              <a:t>	</a:t>
            </a:r>
            <a:r>
              <a:rPr lang="en-US" sz="1400" i="1" dirty="0" err="1" smtClean="0">
                <a:solidFill>
                  <a:srgbClr val="FF0000"/>
                </a:solidFill>
              </a:rPr>
              <a:t>вылетает</a:t>
            </a:r>
            <a:r>
              <a:rPr lang="en-US" sz="1400" i="1" dirty="0" smtClean="0">
                <a:solidFill>
                  <a:srgbClr val="FF0000"/>
                </a:solidFill>
              </a:rPr>
              <a:t> </a:t>
            </a:r>
            <a:r>
              <a:rPr lang="en-US" sz="1400" i="1" dirty="0" err="1">
                <a:solidFill>
                  <a:srgbClr val="FF0000"/>
                </a:solidFill>
              </a:rPr>
              <a:t>из</a:t>
            </a:r>
            <a:r>
              <a:rPr lang="en-US" sz="1400" i="1" dirty="0">
                <a:solidFill>
                  <a:srgbClr val="FF0000"/>
                </a:solidFill>
              </a:rPr>
              <a:t> </a:t>
            </a:r>
            <a:r>
              <a:rPr lang="en-US" sz="1400" i="1" dirty="0" err="1">
                <a:solidFill>
                  <a:srgbClr val="FF0000"/>
                </a:solidFill>
              </a:rPr>
              <a:t>клетки</a:t>
            </a:r>
            <a:r>
              <a:rPr lang="en-US" sz="1400" i="1" dirty="0">
                <a:solidFill>
                  <a:srgbClr val="FF0000"/>
                </a:solidFill>
              </a:rPr>
              <a:t> [</a:t>
            </a:r>
            <a:r>
              <a:rPr lang="ru-RU" sz="1400" i="1" dirty="0">
                <a:solidFill>
                  <a:srgbClr val="FF0000"/>
                </a:solidFill>
              </a:rPr>
              <a:t>вы-из</a:t>
            </a:r>
            <a:r>
              <a:rPr lang="en-US" sz="1400" i="1" dirty="0">
                <a:solidFill>
                  <a:srgbClr val="FF0000"/>
                </a:solidFill>
              </a:rPr>
              <a:t>]</a:t>
            </a:r>
            <a:r>
              <a:rPr lang="ru-RU" sz="1400" i="1" dirty="0">
                <a:solidFill>
                  <a:srgbClr val="FF0000"/>
                </a:solidFill>
              </a:rPr>
              <a:t>, выходить из магазина, выбегает из комнаты</a:t>
            </a:r>
            <a:r>
              <a:rPr lang="en-US" sz="1400" i="1" dirty="0">
                <a:solidFill>
                  <a:srgbClr val="FF0000"/>
                </a:solidFill>
              </a:rPr>
              <a:t>; </a:t>
            </a:r>
            <a:r>
              <a:rPr lang="ru-RU" sz="1400" i="1" dirty="0">
                <a:solidFill>
                  <a:srgbClr val="FF0000"/>
                </a:solidFill>
              </a:rPr>
              <a:t> влетает в </a:t>
            </a:r>
            <a:r>
              <a:rPr lang="en-US" sz="1400" i="1" dirty="0" smtClean="0">
                <a:solidFill>
                  <a:srgbClr val="FF0000"/>
                </a:solidFill>
              </a:rPr>
              <a:t>	</a:t>
            </a:r>
            <a:r>
              <a:rPr lang="ru-RU" sz="1400" i="1" dirty="0" smtClean="0">
                <a:solidFill>
                  <a:srgbClr val="FF0000"/>
                </a:solidFill>
              </a:rPr>
              <a:t>клетку </a:t>
            </a:r>
            <a:r>
              <a:rPr lang="en-US" sz="1400" i="1" dirty="0">
                <a:solidFill>
                  <a:srgbClr val="FF0000"/>
                </a:solidFill>
              </a:rPr>
              <a:t>[</a:t>
            </a:r>
            <a:r>
              <a:rPr lang="ru-RU" sz="1400" i="1" dirty="0">
                <a:solidFill>
                  <a:srgbClr val="FF0000"/>
                </a:solidFill>
              </a:rPr>
              <a:t>в-в</a:t>
            </a:r>
            <a:r>
              <a:rPr lang="en-US" sz="1400" i="1" dirty="0">
                <a:solidFill>
                  <a:srgbClr val="FF0000"/>
                </a:solidFill>
              </a:rPr>
              <a:t>]), </a:t>
            </a:r>
            <a:r>
              <a:rPr lang="en-US" sz="1400" i="1" dirty="0" err="1">
                <a:solidFill>
                  <a:srgbClr val="FF0000"/>
                </a:solidFill>
              </a:rPr>
              <a:t>входит</a:t>
            </a:r>
            <a:r>
              <a:rPr lang="en-US" sz="1400" i="1" dirty="0">
                <a:solidFill>
                  <a:srgbClr val="FF0000"/>
                </a:solidFill>
              </a:rPr>
              <a:t> – </a:t>
            </a:r>
            <a:r>
              <a:rPr lang="en-US" sz="1400" i="1" dirty="0" err="1">
                <a:solidFill>
                  <a:srgbClr val="FF0000"/>
                </a:solidFill>
              </a:rPr>
              <a:t>в</a:t>
            </a:r>
            <a:r>
              <a:rPr lang="en-US" sz="1400" i="1" dirty="0">
                <a:solidFill>
                  <a:srgbClr val="FF0000"/>
                </a:solidFill>
              </a:rPr>
              <a:t> </a:t>
            </a:r>
            <a:r>
              <a:rPr lang="en-US" sz="1400" i="1" dirty="0" err="1">
                <a:solidFill>
                  <a:srgbClr val="FF0000"/>
                </a:solidFill>
              </a:rPr>
              <a:t>дом</a:t>
            </a:r>
            <a:r>
              <a:rPr lang="en-US" sz="1400" i="1" dirty="0">
                <a:solidFill>
                  <a:srgbClr val="FF0000"/>
                </a:solidFill>
              </a:rPr>
              <a:t>, </a:t>
            </a:r>
            <a:r>
              <a:rPr lang="en-US" sz="1400" i="1" dirty="0" err="1">
                <a:solidFill>
                  <a:srgbClr val="FF0000"/>
                </a:solidFill>
              </a:rPr>
              <a:t>вползает</a:t>
            </a:r>
            <a:r>
              <a:rPr lang="en-US" sz="1400" i="1" dirty="0">
                <a:solidFill>
                  <a:srgbClr val="FF0000"/>
                </a:solidFill>
              </a:rPr>
              <a:t> </a:t>
            </a:r>
            <a:r>
              <a:rPr lang="en-US" sz="1400" i="1" dirty="0" err="1">
                <a:solidFill>
                  <a:srgbClr val="FF0000"/>
                </a:solidFill>
              </a:rPr>
              <a:t>в</a:t>
            </a:r>
            <a:r>
              <a:rPr lang="en-US" sz="1400" i="1" dirty="0">
                <a:solidFill>
                  <a:srgbClr val="FF0000"/>
                </a:solidFill>
              </a:rPr>
              <a:t> </a:t>
            </a:r>
            <a:r>
              <a:rPr lang="en-US" sz="1400" i="1" dirty="0" err="1">
                <a:solidFill>
                  <a:srgbClr val="FF0000"/>
                </a:solidFill>
              </a:rPr>
              <a:t>нору</a:t>
            </a:r>
            <a:r>
              <a:rPr lang="en-US" sz="1400" i="1" dirty="0">
                <a:solidFill>
                  <a:srgbClr val="FF0000"/>
                </a:solidFill>
              </a:rPr>
              <a:t> и </a:t>
            </a:r>
            <a:r>
              <a:rPr lang="en-US" sz="1400" i="1" dirty="0" err="1">
                <a:solidFill>
                  <a:srgbClr val="FF0000"/>
                </a:solidFill>
              </a:rPr>
              <a:t>т.д</a:t>
            </a:r>
            <a:r>
              <a:rPr lang="en-US" sz="1400" i="1" dirty="0">
                <a:solidFill>
                  <a:srgbClr val="FF0000"/>
                </a:solidFill>
              </a:rPr>
              <a:t>.)</a:t>
            </a:r>
            <a:endParaRPr lang="ru-RU" sz="1400" dirty="0">
              <a:solidFill>
                <a:srgbClr val="FF0000"/>
              </a:solidFill>
            </a:endParaRPr>
          </a:p>
          <a:p>
            <a:pPr marL="285750" indent="-285750">
              <a:buFont typeface="Wingdings" charset="2"/>
              <a:buChar char="ü"/>
            </a:pPr>
            <a:r>
              <a:rPr lang="en-US" sz="1400" dirty="0"/>
              <a:t> </a:t>
            </a:r>
            <a:r>
              <a:rPr lang="en-US" sz="1400" dirty="0" err="1" smtClean="0"/>
              <a:t>дифференциация</a:t>
            </a:r>
            <a:r>
              <a:rPr lang="en-US" sz="1400" dirty="0" smtClean="0"/>
              <a:t> </a:t>
            </a:r>
            <a:r>
              <a:rPr lang="en-US" sz="1400" dirty="0" err="1"/>
              <a:t>приставок</a:t>
            </a:r>
            <a:r>
              <a:rPr lang="en-US" sz="1400" dirty="0"/>
              <a:t> </a:t>
            </a:r>
            <a:r>
              <a:rPr lang="en-US" sz="1400" dirty="0" err="1"/>
              <a:t>с</a:t>
            </a:r>
            <a:r>
              <a:rPr lang="en-US" sz="1400" dirty="0"/>
              <a:t> </a:t>
            </a:r>
            <a:r>
              <a:rPr lang="en-US" sz="1400" dirty="0" err="1"/>
              <a:t>разным</a:t>
            </a:r>
            <a:r>
              <a:rPr lang="en-US" sz="1400" dirty="0"/>
              <a:t> </a:t>
            </a:r>
            <a:r>
              <a:rPr lang="en-US" sz="1400" dirty="0" err="1"/>
              <a:t>значением</a:t>
            </a:r>
            <a:r>
              <a:rPr lang="en-US" sz="1400" dirty="0"/>
              <a:t>:</a:t>
            </a:r>
            <a:endParaRPr lang="ru-RU" sz="1400" dirty="0"/>
          </a:p>
          <a:p>
            <a:r>
              <a:rPr lang="en-US" sz="1400" dirty="0"/>
              <a:t> </a:t>
            </a:r>
            <a:endParaRPr lang="ru-RU" sz="1400" dirty="0"/>
          </a:p>
          <a:p>
            <a:pPr marL="742950" lvl="1" indent="-285750">
              <a:buFont typeface="Arial"/>
              <a:buChar char="•"/>
            </a:pPr>
            <a:r>
              <a:rPr lang="en-US" sz="1400" dirty="0" err="1"/>
              <a:t>отрабатываются</a:t>
            </a:r>
            <a:r>
              <a:rPr lang="en-US" sz="1400" dirty="0"/>
              <a:t> </a:t>
            </a:r>
            <a:r>
              <a:rPr lang="en-US" sz="1400" dirty="0" err="1"/>
              <a:t>действия</a:t>
            </a:r>
            <a:r>
              <a:rPr lang="en-US" sz="1400" dirty="0"/>
              <a:t> </a:t>
            </a:r>
            <a:r>
              <a:rPr lang="en-US" sz="1400" dirty="0" err="1"/>
              <a:t>противоположные</a:t>
            </a:r>
            <a:r>
              <a:rPr lang="en-US" sz="1400" dirty="0"/>
              <a:t> </a:t>
            </a:r>
            <a:r>
              <a:rPr lang="en-US" sz="1400" dirty="0" err="1"/>
              <a:t>по</a:t>
            </a:r>
            <a:r>
              <a:rPr lang="en-US" sz="1400" dirty="0"/>
              <a:t> </a:t>
            </a:r>
            <a:r>
              <a:rPr lang="en-US" sz="1400" dirty="0" err="1"/>
              <a:t>значению</a:t>
            </a:r>
            <a:r>
              <a:rPr lang="en-US" sz="1400" dirty="0"/>
              <a:t>, </a:t>
            </a:r>
            <a:r>
              <a:rPr lang="en-US" sz="1400" dirty="0" err="1"/>
              <a:t>которые</a:t>
            </a:r>
            <a:r>
              <a:rPr lang="en-US" sz="1400" dirty="0"/>
              <a:t> </a:t>
            </a:r>
            <a:r>
              <a:rPr lang="en-US" sz="1400" dirty="0" err="1"/>
              <a:t>обозначаются</a:t>
            </a:r>
            <a:r>
              <a:rPr lang="en-US" sz="1400" dirty="0"/>
              <a:t> </a:t>
            </a:r>
            <a:r>
              <a:rPr lang="en-US" sz="1400" dirty="0" err="1"/>
              <a:t>приставочными</a:t>
            </a:r>
            <a:r>
              <a:rPr lang="en-US" sz="1400" dirty="0"/>
              <a:t> </a:t>
            </a:r>
            <a:r>
              <a:rPr lang="en-US" sz="1400" dirty="0" err="1"/>
              <a:t>глаголами</a:t>
            </a:r>
            <a:r>
              <a:rPr lang="en-US" sz="1400" dirty="0"/>
              <a:t>: </a:t>
            </a:r>
            <a:endParaRPr lang="ru-RU" sz="1400" dirty="0"/>
          </a:p>
          <a:p>
            <a:r>
              <a:rPr lang="en-US" sz="1400" i="1" dirty="0" smtClean="0">
                <a:solidFill>
                  <a:srgbClr val="FF0000"/>
                </a:solidFill>
              </a:rPr>
              <a:t>		</a:t>
            </a:r>
            <a:r>
              <a:rPr lang="en-US" sz="1400" i="1" dirty="0" err="1" smtClean="0">
                <a:solidFill>
                  <a:srgbClr val="FF0000"/>
                </a:solidFill>
              </a:rPr>
              <a:t>открывает</a:t>
            </a:r>
            <a:r>
              <a:rPr lang="en-US" sz="1400" i="1" dirty="0" smtClean="0">
                <a:solidFill>
                  <a:srgbClr val="FF0000"/>
                </a:solidFill>
              </a:rPr>
              <a:t> </a:t>
            </a:r>
            <a:r>
              <a:rPr lang="en-US" sz="1400" i="1" dirty="0">
                <a:solidFill>
                  <a:srgbClr val="FF0000"/>
                </a:solidFill>
              </a:rPr>
              <a:t>– </a:t>
            </a:r>
            <a:r>
              <a:rPr lang="en-US" sz="1400" i="1" dirty="0" err="1">
                <a:solidFill>
                  <a:srgbClr val="FF0000"/>
                </a:solidFill>
              </a:rPr>
              <a:t>закрывает</a:t>
            </a:r>
            <a:r>
              <a:rPr lang="en-US" sz="1400" i="1" dirty="0">
                <a:solidFill>
                  <a:srgbClr val="FF0000"/>
                </a:solidFill>
              </a:rPr>
              <a:t>, </a:t>
            </a:r>
            <a:r>
              <a:rPr lang="en-US" sz="1400" i="1" dirty="0" err="1">
                <a:solidFill>
                  <a:srgbClr val="FF0000"/>
                </a:solidFill>
              </a:rPr>
              <a:t>входит</a:t>
            </a:r>
            <a:r>
              <a:rPr lang="en-US" sz="1400" i="1" dirty="0">
                <a:solidFill>
                  <a:srgbClr val="FF0000"/>
                </a:solidFill>
              </a:rPr>
              <a:t> – </a:t>
            </a:r>
            <a:r>
              <a:rPr lang="en-US" sz="1400" i="1" dirty="0" err="1">
                <a:solidFill>
                  <a:srgbClr val="FF0000"/>
                </a:solidFill>
              </a:rPr>
              <a:t>выходит</a:t>
            </a:r>
            <a:r>
              <a:rPr lang="en-US" sz="1400" i="1" dirty="0">
                <a:solidFill>
                  <a:srgbClr val="FF0000"/>
                </a:solidFill>
              </a:rPr>
              <a:t>, </a:t>
            </a:r>
            <a:r>
              <a:rPr lang="en-US" sz="1400" i="1" dirty="0" err="1">
                <a:solidFill>
                  <a:srgbClr val="FF0000"/>
                </a:solidFill>
              </a:rPr>
              <a:t>относит</a:t>
            </a:r>
            <a:r>
              <a:rPr lang="en-US" sz="1400" i="1" dirty="0">
                <a:solidFill>
                  <a:srgbClr val="FF0000"/>
                </a:solidFill>
              </a:rPr>
              <a:t> – </a:t>
            </a:r>
            <a:r>
              <a:rPr lang="en-US" sz="1400" i="1" dirty="0" err="1">
                <a:solidFill>
                  <a:srgbClr val="FF0000"/>
                </a:solidFill>
              </a:rPr>
              <a:t>приносит</a:t>
            </a:r>
            <a:r>
              <a:rPr lang="en-US" sz="1400" i="1" dirty="0">
                <a:solidFill>
                  <a:srgbClr val="FF0000"/>
                </a:solidFill>
              </a:rPr>
              <a:t>, </a:t>
            </a:r>
            <a:r>
              <a:rPr lang="en-US" sz="1400" i="1" dirty="0" err="1">
                <a:solidFill>
                  <a:srgbClr val="FF0000"/>
                </a:solidFill>
              </a:rPr>
              <a:t>включает</a:t>
            </a:r>
            <a:r>
              <a:rPr lang="en-US" sz="1400" i="1" dirty="0">
                <a:solidFill>
                  <a:srgbClr val="FF0000"/>
                </a:solidFill>
              </a:rPr>
              <a:t> – </a:t>
            </a:r>
            <a:r>
              <a:rPr lang="en-US" sz="1400" i="1" dirty="0" smtClean="0">
                <a:solidFill>
                  <a:srgbClr val="FF0000"/>
                </a:solidFill>
              </a:rPr>
              <a:t>			</a:t>
            </a:r>
            <a:r>
              <a:rPr lang="en-US" sz="1400" i="1" dirty="0" err="1" smtClean="0">
                <a:solidFill>
                  <a:srgbClr val="FF0000"/>
                </a:solidFill>
              </a:rPr>
              <a:t>выключает</a:t>
            </a:r>
            <a:r>
              <a:rPr lang="en-US" sz="1400" i="1" dirty="0">
                <a:solidFill>
                  <a:srgbClr val="FF0000"/>
                </a:solidFill>
              </a:rPr>
              <a:t>, </a:t>
            </a:r>
            <a:r>
              <a:rPr lang="en-US" sz="1400" i="1" dirty="0" err="1" smtClean="0">
                <a:solidFill>
                  <a:srgbClr val="FF0000"/>
                </a:solidFill>
              </a:rPr>
              <a:t>загибает</a:t>
            </a:r>
            <a:r>
              <a:rPr lang="en-US" sz="1400" i="1" dirty="0" smtClean="0">
                <a:solidFill>
                  <a:srgbClr val="FF0000"/>
                </a:solidFill>
              </a:rPr>
              <a:t> </a:t>
            </a:r>
            <a:r>
              <a:rPr lang="en-US" sz="1400" i="1" dirty="0">
                <a:solidFill>
                  <a:srgbClr val="FF0000"/>
                </a:solidFill>
              </a:rPr>
              <a:t>– </a:t>
            </a:r>
            <a:r>
              <a:rPr lang="en-US" sz="1400" i="1" dirty="0" err="1">
                <a:solidFill>
                  <a:srgbClr val="FF0000"/>
                </a:solidFill>
              </a:rPr>
              <a:t>отгибает</a:t>
            </a:r>
            <a:r>
              <a:rPr lang="en-US" sz="1400" i="1" dirty="0">
                <a:solidFill>
                  <a:srgbClr val="FF0000"/>
                </a:solidFill>
              </a:rPr>
              <a:t>, </a:t>
            </a:r>
            <a:r>
              <a:rPr lang="en-US" sz="1400" i="1" dirty="0" err="1">
                <a:solidFill>
                  <a:srgbClr val="FF0000"/>
                </a:solidFill>
              </a:rPr>
              <a:t>наклеивает</a:t>
            </a:r>
            <a:r>
              <a:rPr lang="en-US" sz="1400" i="1" dirty="0">
                <a:solidFill>
                  <a:srgbClr val="FF0000"/>
                </a:solidFill>
              </a:rPr>
              <a:t> – </a:t>
            </a:r>
            <a:r>
              <a:rPr lang="en-US" sz="1400" i="1" dirty="0" err="1">
                <a:solidFill>
                  <a:srgbClr val="FF0000"/>
                </a:solidFill>
              </a:rPr>
              <a:t>отклеивает</a:t>
            </a:r>
            <a:r>
              <a:rPr lang="en-US" sz="1400" i="1" dirty="0">
                <a:solidFill>
                  <a:srgbClr val="FF0000"/>
                </a:solidFill>
              </a:rPr>
              <a:t>;</a:t>
            </a:r>
            <a:endParaRPr lang="ru-RU" sz="1400" dirty="0">
              <a:solidFill>
                <a:srgbClr val="FF0000"/>
              </a:solidFill>
            </a:endParaRPr>
          </a:p>
          <a:p>
            <a:pPr marL="742950" lvl="1" indent="-285750">
              <a:buFont typeface="Arial"/>
              <a:buChar char="•"/>
            </a:pPr>
            <a:r>
              <a:rPr lang="ru-RU" sz="1400" dirty="0" smtClean="0"/>
              <a:t>дифференциация </a:t>
            </a:r>
            <a:r>
              <a:rPr lang="ru-RU" sz="1400" dirty="0"/>
              <a:t>приставочных глаголов, менее контрастных по значению и звуковому оформлению</a:t>
            </a:r>
            <a:r>
              <a:rPr lang="en-US" sz="1400" dirty="0"/>
              <a:t>: </a:t>
            </a:r>
            <a:r>
              <a:rPr lang="en-US" sz="1400" i="1" dirty="0"/>
              <a:t> </a:t>
            </a:r>
            <a:endParaRPr lang="ru-RU" sz="1400" dirty="0"/>
          </a:p>
          <a:p>
            <a:r>
              <a:rPr lang="en-US" sz="1400" i="1" dirty="0" smtClean="0">
                <a:solidFill>
                  <a:srgbClr val="FF0000"/>
                </a:solidFill>
              </a:rPr>
              <a:t>		</a:t>
            </a:r>
            <a:r>
              <a:rPr lang="en-US" sz="1400" i="1" dirty="0" err="1" smtClean="0">
                <a:solidFill>
                  <a:srgbClr val="FF0000"/>
                </a:solidFill>
              </a:rPr>
              <a:t>приходит</a:t>
            </a:r>
            <a:r>
              <a:rPr lang="en-US" sz="1400" i="1" dirty="0" smtClean="0">
                <a:solidFill>
                  <a:srgbClr val="FF0000"/>
                </a:solidFill>
              </a:rPr>
              <a:t> </a:t>
            </a:r>
            <a:r>
              <a:rPr lang="en-US" sz="1400" i="1" dirty="0">
                <a:solidFill>
                  <a:srgbClr val="FF0000"/>
                </a:solidFill>
              </a:rPr>
              <a:t>– </a:t>
            </a:r>
            <a:r>
              <a:rPr lang="en-US" sz="1400" i="1" dirty="0" err="1">
                <a:solidFill>
                  <a:srgbClr val="FF0000"/>
                </a:solidFill>
              </a:rPr>
              <a:t>подходит</a:t>
            </a:r>
            <a:r>
              <a:rPr lang="en-US" sz="1400" i="1" dirty="0">
                <a:solidFill>
                  <a:srgbClr val="FF0000"/>
                </a:solidFill>
              </a:rPr>
              <a:t> – </a:t>
            </a:r>
            <a:r>
              <a:rPr lang="en-US" sz="1400" i="1" dirty="0" err="1">
                <a:solidFill>
                  <a:srgbClr val="FF0000"/>
                </a:solidFill>
              </a:rPr>
              <a:t>проходит</a:t>
            </a:r>
            <a:r>
              <a:rPr lang="en-US" sz="1400" i="1" dirty="0">
                <a:solidFill>
                  <a:srgbClr val="FF0000"/>
                </a:solidFill>
              </a:rPr>
              <a:t>; </a:t>
            </a:r>
            <a:r>
              <a:rPr lang="en-US" sz="1400" i="1" dirty="0" err="1">
                <a:solidFill>
                  <a:srgbClr val="FF0000"/>
                </a:solidFill>
              </a:rPr>
              <a:t>подлетает</a:t>
            </a:r>
            <a:r>
              <a:rPr lang="en-US" sz="1400" i="1" dirty="0">
                <a:solidFill>
                  <a:srgbClr val="FF0000"/>
                </a:solidFill>
              </a:rPr>
              <a:t> – </a:t>
            </a:r>
            <a:r>
              <a:rPr lang="en-US" sz="1400" i="1" dirty="0" err="1">
                <a:solidFill>
                  <a:srgbClr val="FF0000"/>
                </a:solidFill>
              </a:rPr>
              <a:t>прилетает</a:t>
            </a:r>
            <a:r>
              <a:rPr lang="en-US" sz="1400" i="1" dirty="0">
                <a:solidFill>
                  <a:srgbClr val="FF0000"/>
                </a:solidFill>
              </a:rPr>
              <a:t> – </a:t>
            </a:r>
            <a:r>
              <a:rPr lang="en-US" sz="1400" i="1" dirty="0" err="1">
                <a:solidFill>
                  <a:srgbClr val="FF0000"/>
                </a:solidFill>
              </a:rPr>
              <a:t>пролетает</a:t>
            </a:r>
            <a:r>
              <a:rPr lang="en-US" sz="1400" i="1" dirty="0">
                <a:solidFill>
                  <a:srgbClr val="FF0000"/>
                </a:solidFill>
              </a:rPr>
              <a:t>.</a:t>
            </a:r>
            <a:endParaRPr lang="ru-RU" sz="1400" dirty="0">
              <a:solidFill>
                <a:srgbClr val="FF0000"/>
              </a:solidFill>
            </a:endParaRPr>
          </a:p>
          <a:p>
            <a:pPr algn="ctr"/>
            <a:r>
              <a:rPr lang="ru-RU" sz="2000" dirty="0" smtClean="0"/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924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1826" y="7578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60021" y="195214"/>
            <a:ext cx="79102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</a:rPr>
              <a:t>Образование и дифференциация приставочных глаголов (приставки</a:t>
            </a:r>
            <a:r>
              <a:rPr lang="en-US" sz="2400" b="1" i="1" dirty="0">
                <a:solidFill>
                  <a:schemeClr val="accent2">
                    <a:lumMod val="75000"/>
                  </a:schemeClr>
                </a:solidFill>
              </a:rPr>
              <a:t>:</a:t>
            </a: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</a:rPr>
              <a:t> в-, вы-, при-, от-, у-, пере-</a:t>
            </a: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</a:rPr>
              <a:t>) </a:t>
            </a: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21826" y="1016858"/>
            <a:ext cx="7618407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err="1"/>
              <a:t>Для</a:t>
            </a:r>
            <a:r>
              <a:rPr lang="en-US" sz="1600" dirty="0"/>
              <a:t> </a:t>
            </a:r>
            <a:r>
              <a:rPr lang="en-US" sz="1600" dirty="0" err="1"/>
              <a:t>закрепления</a:t>
            </a:r>
            <a:r>
              <a:rPr lang="en-US" sz="1600" dirty="0"/>
              <a:t> </a:t>
            </a:r>
            <a:r>
              <a:rPr lang="en-US" sz="1600" dirty="0" err="1"/>
              <a:t>правильного</a:t>
            </a:r>
            <a:r>
              <a:rPr lang="en-US" sz="1600" dirty="0"/>
              <a:t> </a:t>
            </a:r>
            <a:r>
              <a:rPr lang="en-US" sz="1600" dirty="0" err="1"/>
              <a:t>употребления</a:t>
            </a:r>
            <a:r>
              <a:rPr lang="en-US" sz="1600" dirty="0"/>
              <a:t> </a:t>
            </a:r>
            <a:r>
              <a:rPr lang="en-US" sz="1600" dirty="0" err="1"/>
              <a:t>приставочных</a:t>
            </a:r>
            <a:r>
              <a:rPr lang="en-US" sz="1600" dirty="0"/>
              <a:t> </a:t>
            </a:r>
            <a:r>
              <a:rPr lang="en-US" sz="1600" dirty="0" err="1"/>
              <a:t>глаголов</a:t>
            </a:r>
            <a:r>
              <a:rPr lang="en-US" sz="1600" dirty="0"/>
              <a:t> </a:t>
            </a:r>
            <a:r>
              <a:rPr lang="en-US" sz="1600" dirty="0" err="1"/>
              <a:t>в</a:t>
            </a:r>
            <a:r>
              <a:rPr lang="en-US" sz="1600" dirty="0"/>
              <a:t> </a:t>
            </a:r>
            <a:r>
              <a:rPr lang="en-US" sz="1600" dirty="0" err="1"/>
              <a:t>самостоятельной</a:t>
            </a:r>
            <a:r>
              <a:rPr lang="en-US" sz="1600" dirty="0"/>
              <a:t> </a:t>
            </a:r>
            <a:r>
              <a:rPr lang="en-US" sz="1600" dirty="0" err="1"/>
              <a:t>речи</a:t>
            </a:r>
            <a:r>
              <a:rPr lang="en-US" sz="1600" dirty="0"/>
              <a:t> </a:t>
            </a:r>
            <a:r>
              <a:rPr lang="en-US" sz="1600" dirty="0" err="1"/>
              <a:t>используются</a:t>
            </a:r>
            <a:r>
              <a:rPr lang="en-US" sz="1600" dirty="0"/>
              <a:t> </a:t>
            </a:r>
            <a:r>
              <a:rPr lang="en-US" sz="1600" dirty="0" err="1"/>
              <a:t>следующие</a:t>
            </a:r>
            <a:r>
              <a:rPr lang="en-US" sz="1600" dirty="0"/>
              <a:t> </a:t>
            </a:r>
            <a:r>
              <a:rPr lang="en-US" sz="1600" dirty="0" err="1"/>
              <a:t>виды</a:t>
            </a:r>
            <a:r>
              <a:rPr lang="en-US" sz="1600" dirty="0"/>
              <a:t> </a:t>
            </a:r>
            <a:r>
              <a:rPr lang="en-US" sz="1600" dirty="0" err="1"/>
              <a:t>упражнений</a:t>
            </a:r>
            <a:r>
              <a:rPr lang="en-US" sz="1600" dirty="0"/>
              <a:t>:</a:t>
            </a:r>
            <a:endParaRPr lang="ru-RU" sz="1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8923" y="1601634"/>
            <a:ext cx="269116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charset="2"/>
              <a:buChar char="ü"/>
            </a:pPr>
            <a:r>
              <a:rPr lang="ru-RU" sz="1400" dirty="0"/>
              <a:t>образовать от данных слов однокоренные слова с помощью приставок с опорой на картинки.</a:t>
            </a:r>
          </a:p>
          <a:p>
            <a:r>
              <a:rPr lang="ru-RU" sz="1400" dirty="0" smtClean="0"/>
              <a:t>Например</a:t>
            </a:r>
            <a:endParaRPr lang="ru-RU" sz="1400" dirty="0"/>
          </a:p>
          <a:p>
            <a:r>
              <a:rPr lang="en-US" sz="1400" i="1" dirty="0" err="1">
                <a:solidFill>
                  <a:srgbClr val="FF0000"/>
                </a:solidFill>
              </a:rPr>
              <a:t>с</a:t>
            </a:r>
            <a:r>
              <a:rPr lang="en-US" sz="1400" i="1" dirty="0">
                <a:solidFill>
                  <a:srgbClr val="FF0000"/>
                </a:solidFill>
              </a:rPr>
              <a:t> </a:t>
            </a:r>
            <a:r>
              <a:rPr lang="en-US" sz="1400" i="1" dirty="0" err="1">
                <a:solidFill>
                  <a:srgbClr val="FF0000"/>
                </a:solidFill>
              </a:rPr>
              <a:t>помощью</a:t>
            </a:r>
            <a:r>
              <a:rPr lang="en-US" sz="1400" i="1" dirty="0">
                <a:solidFill>
                  <a:srgbClr val="FF0000"/>
                </a:solidFill>
              </a:rPr>
              <a:t> </a:t>
            </a:r>
            <a:r>
              <a:rPr lang="en-US" sz="1400" i="1" dirty="0" err="1">
                <a:solidFill>
                  <a:srgbClr val="FF0000"/>
                </a:solidFill>
              </a:rPr>
              <a:t>приставок</a:t>
            </a:r>
            <a:r>
              <a:rPr lang="en-US" sz="1400" i="1" dirty="0">
                <a:solidFill>
                  <a:srgbClr val="FF0000"/>
                </a:solidFill>
              </a:rPr>
              <a:t> </a:t>
            </a:r>
            <a:r>
              <a:rPr lang="en-US" sz="1400" i="1" dirty="0" err="1">
                <a:solidFill>
                  <a:srgbClr val="FF0000"/>
                </a:solidFill>
              </a:rPr>
              <a:t>в</a:t>
            </a:r>
            <a:r>
              <a:rPr lang="en-US" sz="1400" i="1" dirty="0">
                <a:solidFill>
                  <a:srgbClr val="FF0000"/>
                </a:solidFill>
              </a:rPr>
              <a:t>-, </a:t>
            </a:r>
            <a:r>
              <a:rPr lang="en-US" sz="1400" i="1" dirty="0" err="1">
                <a:solidFill>
                  <a:srgbClr val="FF0000"/>
                </a:solidFill>
              </a:rPr>
              <a:t>вы</a:t>
            </a:r>
            <a:r>
              <a:rPr lang="en-US" sz="1400" i="1" dirty="0">
                <a:solidFill>
                  <a:srgbClr val="FF0000"/>
                </a:solidFill>
              </a:rPr>
              <a:t>-, </a:t>
            </a:r>
            <a:r>
              <a:rPr lang="en-US" sz="1400" i="1" dirty="0" err="1">
                <a:solidFill>
                  <a:srgbClr val="FF0000"/>
                </a:solidFill>
              </a:rPr>
              <a:t>при</a:t>
            </a:r>
            <a:r>
              <a:rPr lang="en-US" sz="1400" i="1" dirty="0">
                <a:solidFill>
                  <a:srgbClr val="FF0000"/>
                </a:solidFill>
              </a:rPr>
              <a:t>-, </a:t>
            </a:r>
            <a:r>
              <a:rPr lang="en-US" sz="1400" i="1" dirty="0" err="1">
                <a:solidFill>
                  <a:srgbClr val="FF0000"/>
                </a:solidFill>
              </a:rPr>
              <a:t>от</a:t>
            </a:r>
            <a:r>
              <a:rPr lang="en-US" sz="1400" i="1" dirty="0">
                <a:solidFill>
                  <a:srgbClr val="FF0000"/>
                </a:solidFill>
              </a:rPr>
              <a:t>-, </a:t>
            </a:r>
            <a:r>
              <a:rPr lang="ru-RU" sz="1400" i="1" dirty="0">
                <a:solidFill>
                  <a:srgbClr val="FF0000"/>
                </a:solidFill>
              </a:rPr>
              <a:t>у-, пере- образовать однокоренные слова от глагола нести и т.д</a:t>
            </a:r>
            <a:r>
              <a:rPr lang="ru-RU" sz="1400" i="1" dirty="0" smtClean="0">
                <a:solidFill>
                  <a:srgbClr val="FF0000"/>
                </a:solidFill>
              </a:rPr>
              <a:t>.</a:t>
            </a:r>
            <a:endParaRPr lang="ru-RU" sz="1400" dirty="0"/>
          </a:p>
          <a:p>
            <a:r>
              <a:rPr lang="ru-RU" sz="1400" b="1" i="1" dirty="0"/>
              <a:t>Игра «К нам пришел гость</a:t>
            </a:r>
            <a:r>
              <a:rPr lang="ru-RU" sz="1400" b="1" i="1" dirty="0" smtClean="0"/>
              <a:t>»</a:t>
            </a:r>
            <a:endParaRPr lang="ru-RU" sz="1400" dirty="0"/>
          </a:p>
          <a:p>
            <a:r>
              <a:rPr lang="ru-RU" sz="1400" dirty="0" smtClean="0"/>
              <a:t>Логопед</a:t>
            </a:r>
            <a:endParaRPr lang="ru-RU" sz="1400" dirty="0"/>
          </a:p>
          <a:p>
            <a:r>
              <a:rPr lang="en-US" sz="1400" dirty="0">
                <a:solidFill>
                  <a:srgbClr val="FF0000"/>
                </a:solidFill>
              </a:rPr>
              <a:t>К </a:t>
            </a:r>
            <a:r>
              <a:rPr lang="en-US" sz="1400" dirty="0" err="1">
                <a:solidFill>
                  <a:srgbClr val="FF0000"/>
                </a:solidFill>
              </a:rPr>
              <a:t>нам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в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гости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пришел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мишка</a:t>
            </a:r>
            <a:r>
              <a:rPr lang="en-US" sz="1400" dirty="0">
                <a:solidFill>
                  <a:srgbClr val="FF0000"/>
                </a:solidFill>
              </a:rPr>
              <a:t>(</a:t>
            </a:r>
            <a:r>
              <a:rPr lang="en-US" sz="1400" dirty="0" err="1">
                <a:solidFill>
                  <a:srgbClr val="FF0000"/>
                </a:solidFill>
              </a:rPr>
              <a:t>кукла</a:t>
            </a:r>
            <a:r>
              <a:rPr lang="en-US" sz="1400" dirty="0">
                <a:solidFill>
                  <a:srgbClr val="FF0000"/>
                </a:solidFill>
              </a:rPr>
              <a:t>...). </a:t>
            </a:r>
            <a:r>
              <a:rPr lang="en-US" sz="1400" dirty="0" err="1">
                <a:solidFill>
                  <a:srgbClr val="FF0000"/>
                </a:solidFill>
              </a:rPr>
              <a:t>Он</a:t>
            </a:r>
            <a:r>
              <a:rPr lang="en-US" sz="1400" dirty="0">
                <a:solidFill>
                  <a:srgbClr val="FF0000"/>
                </a:solidFill>
              </a:rPr>
              <a:t>  </a:t>
            </a:r>
            <a:r>
              <a:rPr lang="en-US" sz="1400" dirty="0" err="1">
                <a:solidFill>
                  <a:srgbClr val="FF0000"/>
                </a:solidFill>
              </a:rPr>
              <a:t>большой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непоседа</a:t>
            </a:r>
            <a:r>
              <a:rPr lang="en-US" sz="1400" dirty="0">
                <a:solidFill>
                  <a:srgbClr val="FF0000"/>
                </a:solidFill>
              </a:rPr>
              <a:t>, </a:t>
            </a:r>
            <a:r>
              <a:rPr lang="en-US" sz="1400" dirty="0" err="1">
                <a:solidFill>
                  <a:srgbClr val="FF0000"/>
                </a:solidFill>
              </a:rPr>
              <a:t>но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мы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с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тобой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будем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за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ним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следить</a:t>
            </a:r>
            <a:r>
              <a:rPr lang="en-US" sz="1400" dirty="0">
                <a:solidFill>
                  <a:srgbClr val="FF0000"/>
                </a:solidFill>
              </a:rPr>
              <a:t>. </a:t>
            </a:r>
            <a:r>
              <a:rPr lang="en-US" sz="1400" dirty="0" err="1">
                <a:solidFill>
                  <a:srgbClr val="FF0000"/>
                </a:solidFill>
              </a:rPr>
              <a:t>Назови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что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мишка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сейчас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делает</a:t>
            </a:r>
            <a:r>
              <a:rPr lang="en-US" sz="1400" dirty="0">
                <a:solidFill>
                  <a:srgbClr val="FF0000"/>
                </a:solidFill>
              </a:rPr>
              <a:t>?</a:t>
            </a:r>
            <a:r>
              <a:rPr lang="en-US" sz="1400" i="1" dirty="0">
                <a:solidFill>
                  <a:srgbClr val="FF0000"/>
                </a:solidFill>
              </a:rPr>
              <a:t> </a:t>
            </a:r>
            <a:r>
              <a:rPr lang="en-US" sz="1400" i="1" dirty="0" err="1">
                <a:solidFill>
                  <a:srgbClr val="FF0000"/>
                </a:solidFill>
              </a:rPr>
              <a:t>подходит</a:t>
            </a:r>
            <a:r>
              <a:rPr lang="en-US" sz="1400" i="1" dirty="0">
                <a:solidFill>
                  <a:srgbClr val="FF0000"/>
                </a:solidFill>
              </a:rPr>
              <a:t> – </a:t>
            </a:r>
            <a:r>
              <a:rPr lang="en-US" sz="1400" i="1" dirty="0" err="1">
                <a:solidFill>
                  <a:srgbClr val="FF0000"/>
                </a:solidFill>
              </a:rPr>
              <a:t>обходит</a:t>
            </a:r>
            <a:r>
              <a:rPr lang="en-US" sz="1400" i="1" dirty="0">
                <a:solidFill>
                  <a:srgbClr val="FF0000"/>
                </a:solidFill>
              </a:rPr>
              <a:t> – </a:t>
            </a:r>
            <a:r>
              <a:rPr lang="en-US" sz="1400" i="1" dirty="0" err="1">
                <a:solidFill>
                  <a:srgbClr val="FF0000"/>
                </a:solidFill>
              </a:rPr>
              <a:t>переходит</a:t>
            </a:r>
            <a:r>
              <a:rPr lang="en-US" sz="1400" i="1" dirty="0">
                <a:solidFill>
                  <a:srgbClr val="FF0000"/>
                </a:solidFill>
              </a:rPr>
              <a:t> – </a:t>
            </a:r>
            <a:r>
              <a:rPr lang="en-US" sz="1400" i="1" dirty="0" err="1">
                <a:solidFill>
                  <a:srgbClr val="FF0000"/>
                </a:solidFill>
              </a:rPr>
              <a:t>заходит</a:t>
            </a:r>
            <a:r>
              <a:rPr lang="en-US" sz="1400" i="1" dirty="0">
                <a:solidFill>
                  <a:srgbClr val="FF0000"/>
                </a:solidFill>
              </a:rPr>
              <a:t>; </a:t>
            </a:r>
            <a:r>
              <a:rPr lang="en-US" sz="1400" i="1" dirty="0" err="1">
                <a:solidFill>
                  <a:srgbClr val="FF0000"/>
                </a:solidFill>
              </a:rPr>
              <a:t>относит</a:t>
            </a:r>
            <a:r>
              <a:rPr lang="en-US" sz="1400" i="1" dirty="0">
                <a:solidFill>
                  <a:srgbClr val="FF0000"/>
                </a:solidFill>
              </a:rPr>
              <a:t> – </a:t>
            </a:r>
            <a:r>
              <a:rPr lang="en-US" sz="1400" i="1" dirty="0" err="1">
                <a:solidFill>
                  <a:srgbClr val="FF0000"/>
                </a:solidFill>
              </a:rPr>
              <a:t>выносит</a:t>
            </a:r>
            <a:r>
              <a:rPr lang="en-US" sz="1400" i="1" dirty="0">
                <a:solidFill>
                  <a:srgbClr val="FF0000"/>
                </a:solidFill>
              </a:rPr>
              <a:t> – </a:t>
            </a:r>
            <a:r>
              <a:rPr lang="en-US" sz="1400" i="1" dirty="0" err="1">
                <a:solidFill>
                  <a:srgbClr val="FF0000"/>
                </a:solidFill>
              </a:rPr>
              <a:t>переносит</a:t>
            </a:r>
            <a:r>
              <a:rPr lang="en-US" sz="1400" i="1" dirty="0">
                <a:solidFill>
                  <a:srgbClr val="FF0000"/>
                </a:solidFill>
              </a:rPr>
              <a:t> – </a:t>
            </a:r>
            <a:r>
              <a:rPr lang="en-US" sz="1400" i="1" dirty="0" err="1">
                <a:solidFill>
                  <a:srgbClr val="FF0000"/>
                </a:solidFill>
              </a:rPr>
              <a:t>подносит</a:t>
            </a:r>
            <a:r>
              <a:rPr lang="en-US" sz="1400" i="1" dirty="0">
                <a:solidFill>
                  <a:srgbClr val="FF0000"/>
                </a:solidFill>
              </a:rPr>
              <a:t>; </a:t>
            </a:r>
            <a:r>
              <a:rPr lang="ru-RU" sz="1400" i="1" dirty="0">
                <a:solidFill>
                  <a:srgbClr val="FF0000"/>
                </a:solidFill>
              </a:rPr>
              <a:t>подпрыгивает – перепрыгивает – запрыгивает – спрыгивает</a:t>
            </a:r>
            <a:r>
              <a:rPr lang="en-US" sz="1400" i="1" dirty="0">
                <a:solidFill>
                  <a:srgbClr val="FF0000"/>
                </a:solidFill>
              </a:rPr>
              <a:t>;</a:t>
            </a:r>
            <a:r>
              <a:rPr lang="ru-RU" sz="1400" i="1" dirty="0">
                <a:solidFill>
                  <a:srgbClr val="FF0000"/>
                </a:solidFill>
              </a:rPr>
              <a:t> и т.д.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20107" y="1601634"/>
            <a:ext cx="48541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charset="2"/>
              <a:buChar char="ü"/>
            </a:pPr>
            <a:r>
              <a:rPr lang="ru-RU" sz="1600" dirty="0"/>
              <a:t>исправить словосочетание с неправильным приставочным глаголом.</a:t>
            </a:r>
          </a:p>
          <a:p>
            <a:r>
              <a:rPr lang="ru-RU" sz="1600" dirty="0" smtClean="0"/>
              <a:t>Например</a:t>
            </a:r>
            <a:r>
              <a:rPr lang="en-US" sz="1600" dirty="0" smtClean="0"/>
              <a:t> </a:t>
            </a:r>
            <a:endParaRPr lang="ru-RU" sz="1600" dirty="0"/>
          </a:p>
          <a:p>
            <a:r>
              <a:rPr lang="ru-RU" sz="1600" i="1" dirty="0">
                <a:solidFill>
                  <a:srgbClr val="FF0000"/>
                </a:solidFill>
              </a:rPr>
              <a:t>отлетел( влетел) в клетку, выносит (переносит) через дорогу, переходит (выходит) из дома, вбегает(отбегает) от дерева </a:t>
            </a:r>
            <a:r>
              <a:rPr lang="ru-RU" sz="1600" dirty="0">
                <a:solidFill>
                  <a:srgbClr val="FF0000"/>
                </a:solidFill>
              </a:rPr>
              <a:t>и т.д.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920107" y="3350084"/>
            <a:ext cx="503232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charset="2"/>
              <a:buChar char="ü"/>
            </a:pPr>
            <a:r>
              <a:rPr lang="ru-RU" sz="1600" dirty="0"/>
              <a:t>составить предложение с приставочным глаголом с опорой на картинки и без</a:t>
            </a:r>
            <a:r>
              <a:rPr lang="en-US" sz="1600" dirty="0"/>
              <a:t>.</a:t>
            </a:r>
            <a:endParaRPr lang="ru-RU" sz="1600" dirty="0"/>
          </a:p>
          <a:p>
            <a:r>
              <a:rPr lang="ru-RU" sz="1400" dirty="0"/>
              <a:t> </a:t>
            </a:r>
          </a:p>
          <a:p>
            <a:r>
              <a:rPr lang="ru-RU" sz="1400" dirty="0"/>
              <a:t>Примерный лексический материал</a:t>
            </a:r>
            <a:r>
              <a:rPr lang="en-US" sz="1400" dirty="0"/>
              <a:t>:</a:t>
            </a:r>
            <a:r>
              <a:rPr lang="ru-RU" sz="1400" dirty="0"/>
              <a:t> </a:t>
            </a:r>
          </a:p>
          <a:p>
            <a:r>
              <a:rPr lang="ru-RU" sz="1400" i="1" dirty="0">
                <a:solidFill>
                  <a:srgbClr val="FF0000"/>
                </a:solidFill>
              </a:rPr>
              <a:t>Ходить - выходить, подходить, заходить, уходить, входить, переходить.</a:t>
            </a:r>
            <a:endParaRPr lang="ru-RU" sz="1400" dirty="0">
              <a:solidFill>
                <a:srgbClr val="FF0000"/>
              </a:solidFill>
            </a:endParaRPr>
          </a:p>
          <a:p>
            <a:r>
              <a:rPr lang="ru-RU" sz="1400" i="1" dirty="0">
                <a:solidFill>
                  <a:srgbClr val="FF0000"/>
                </a:solidFill>
              </a:rPr>
              <a:t>Лить – наливать, </a:t>
            </a:r>
            <a:r>
              <a:rPr lang="ru-RU" sz="1400" i="1" dirty="0" err="1">
                <a:solidFill>
                  <a:srgbClr val="FF0000"/>
                </a:solidFill>
              </a:rPr>
              <a:t>выливать,переливать</a:t>
            </a:r>
            <a:r>
              <a:rPr lang="ru-RU" sz="1400" i="1" dirty="0">
                <a:solidFill>
                  <a:srgbClr val="FF0000"/>
                </a:solidFill>
              </a:rPr>
              <a:t>, доливать, подливать.</a:t>
            </a:r>
            <a:endParaRPr lang="ru-RU" sz="1400" dirty="0">
              <a:solidFill>
                <a:srgbClr val="FF0000"/>
              </a:solidFill>
            </a:endParaRPr>
          </a:p>
          <a:p>
            <a:r>
              <a:rPr lang="ru-RU" sz="1400" i="1" dirty="0">
                <a:solidFill>
                  <a:srgbClr val="FF0000"/>
                </a:solidFill>
              </a:rPr>
              <a:t>Писать – </a:t>
            </a:r>
            <a:r>
              <a:rPr lang="ru-RU" sz="1400" i="1" dirty="0" err="1">
                <a:solidFill>
                  <a:srgbClr val="FF0000"/>
                </a:solidFill>
              </a:rPr>
              <a:t>записать,написать</a:t>
            </a:r>
            <a:r>
              <a:rPr lang="ru-RU" sz="1400" i="1" dirty="0">
                <a:solidFill>
                  <a:srgbClr val="FF0000"/>
                </a:solidFill>
              </a:rPr>
              <a:t>, надписать, подписать, описать, прописать, вписать, выписать, переписать, списать, приписать.</a:t>
            </a:r>
            <a:endParaRPr lang="ru-RU" sz="1400" dirty="0">
              <a:solidFill>
                <a:srgbClr val="FF0000"/>
              </a:solidFill>
            </a:endParaRPr>
          </a:p>
          <a:p>
            <a:r>
              <a:rPr lang="ru-RU" sz="1400" i="1" dirty="0">
                <a:solidFill>
                  <a:srgbClr val="FF0000"/>
                </a:solidFill>
              </a:rPr>
              <a:t>Плыть – переплыть, доплыть, отплыть, подплыть. </a:t>
            </a:r>
            <a:endParaRPr lang="ru-RU" sz="1400" dirty="0">
              <a:solidFill>
                <a:srgbClr val="FF0000"/>
              </a:solidFill>
            </a:endParaRPr>
          </a:p>
          <a:p>
            <a:r>
              <a:rPr lang="ru-RU" sz="1400" i="1" dirty="0">
                <a:solidFill>
                  <a:srgbClr val="FF0000"/>
                </a:solidFill>
              </a:rPr>
              <a:t>Шел – вышел, ушел, пришел, зашел, дошел, обошел, подошел, перешел</a:t>
            </a:r>
            <a:r>
              <a:rPr lang="ru-RU" sz="1400" i="1" dirty="0" smtClean="0">
                <a:solidFill>
                  <a:srgbClr val="FF0000"/>
                </a:solidFill>
              </a:rPr>
              <a:t>.</a:t>
            </a:r>
            <a:endParaRPr lang="ru-RU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188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73581" y="465057"/>
            <a:ext cx="7876489" cy="6032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Методика логопедического воздействия по коррекции нарушений грамматического строя речи на примере глаголов у дошкольников с ЗПР</a:t>
            </a: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dirty="0"/>
              <a:t> </a:t>
            </a:r>
          </a:p>
          <a:p>
            <a:pPr algn="ctr"/>
            <a:r>
              <a:rPr lang="ru-RU" sz="2400" dirty="0"/>
              <a:t>Данная методика способствует как развитию аналитико-синтетической деятельности, так и речевому развитию в целом.</a:t>
            </a:r>
          </a:p>
          <a:p>
            <a:r>
              <a:rPr lang="ru-RU" sz="2400" dirty="0"/>
              <a:t>     </a:t>
            </a:r>
          </a:p>
          <a:p>
            <a:r>
              <a:rPr lang="ru-RU" sz="2400" dirty="0"/>
              <a:t>Логопедическое воздействие проводится по следующим направлениям</a:t>
            </a:r>
            <a:r>
              <a:rPr lang="en-US" sz="2400" dirty="0" smtClean="0"/>
              <a:t>:</a:t>
            </a:r>
          </a:p>
          <a:p>
            <a:endParaRPr lang="en-US" sz="2400" dirty="0"/>
          </a:p>
          <a:p>
            <a:pPr marL="342900" lvl="0" indent="-342900">
              <a:buFont typeface="Wingdings" charset="2"/>
              <a:buChar char="ü"/>
            </a:pPr>
            <a:r>
              <a:rPr lang="ru-RU" sz="2400" dirty="0" smtClean="0"/>
              <a:t>Уточнение </a:t>
            </a:r>
            <a:r>
              <a:rPr lang="ru-RU" sz="2400" dirty="0"/>
              <a:t>грамматического значения глагола</a:t>
            </a:r>
            <a:r>
              <a:rPr lang="en-US" sz="2400" dirty="0"/>
              <a:t>;</a:t>
            </a:r>
            <a:endParaRPr lang="ru-RU" sz="2400" dirty="0"/>
          </a:p>
          <a:p>
            <a:pPr marL="342900" lvl="0" indent="-342900">
              <a:buFont typeface="Wingdings" charset="2"/>
              <a:buChar char="ü"/>
            </a:pPr>
            <a:r>
              <a:rPr lang="ru-RU" sz="2400" dirty="0"/>
              <a:t>Формирование системы словоизменения глагола</a:t>
            </a:r>
            <a:r>
              <a:rPr lang="en-US" sz="2400" dirty="0"/>
              <a:t>;</a:t>
            </a:r>
            <a:endParaRPr lang="ru-RU" sz="2400" dirty="0"/>
          </a:p>
          <a:p>
            <a:pPr marL="342900" lvl="0" indent="-342900">
              <a:buFont typeface="Wingdings" charset="2"/>
              <a:buChar char="ü"/>
            </a:pPr>
            <a:r>
              <a:rPr lang="ru-RU" sz="2400" dirty="0"/>
              <a:t>Формирование словообразования глагола</a:t>
            </a:r>
            <a:r>
              <a:rPr lang="en-US" sz="2400" dirty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44819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1826" y="7578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47703" y="542803"/>
            <a:ext cx="7804792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376092"/>
                </a:solidFill>
              </a:rPr>
              <a:t>Уточнение грамматического значения глагола</a:t>
            </a:r>
            <a:r>
              <a:rPr lang="ru-RU" sz="3200" dirty="0">
                <a:solidFill>
                  <a:srgbClr val="376092"/>
                </a:solidFill>
              </a:rPr>
              <a:t> </a:t>
            </a:r>
            <a:endParaRPr lang="en-US" sz="3200" dirty="0" smtClean="0">
              <a:solidFill>
                <a:srgbClr val="376092"/>
              </a:solidFill>
            </a:endParaRPr>
          </a:p>
          <a:p>
            <a:pPr algn="ctr"/>
            <a:r>
              <a:rPr lang="ru-RU" sz="2400" dirty="0" smtClean="0"/>
              <a:t>предполагает</a:t>
            </a:r>
            <a:r>
              <a:rPr lang="en-US" sz="2400" dirty="0"/>
              <a:t>:</a:t>
            </a:r>
            <a:endParaRPr lang="ru-RU" sz="2400" dirty="0"/>
          </a:p>
          <a:p>
            <a:r>
              <a:rPr lang="ru-RU" dirty="0"/>
              <a:t> </a:t>
            </a:r>
            <a:endParaRPr lang="en-US" dirty="0" smtClean="0"/>
          </a:p>
          <a:p>
            <a:endParaRPr lang="ru-RU" dirty="0"/>
          </a:p>
          <a:p>
            <a:pPr marL="285750" lvl="0" indent="-285750">
              <a:buFont typeface="Wingdings" charset="2"/>
              <a:buChar char="ü"/>
            </a:pPr>
            <a:r>
              <a:rPr lang="ru-RU" sz="2000" dirty="0"/>
              <a:t>усвоение и уточнение грамматического значения глаголов, </a:t>
            </a:r>
          </a:p>
          <a:p>
            <a:pPr marL="285750" lvl="0" indent="-285750">
              <a:buFont typeface="Wingdings" charset="2"/>
              <a:buChar char="ü"/>
            </a:pPr>
            <a:r>
              <a:rPr lang="ru-RU" sz="2000" dirty="0"/>
              <a:t>выработка умений различать грамматическое и лексическое значение словоформ.</a:t>
            </a:r>
          </a:p>
          <a:p>
            <a:r>
              <a:rPr lang="ru-RU" dirty="0"/>
              <a:t> </a:t>
            </a:r>
            <a:endParaRPr lang="en-US" dirty="0" smtClean="0"/>
          </a:p>
          <a:p>
            <a:endParaRPr lang="en-US" dirty="0"/>
          </a:p>
          <a:p>
            <a:endParaRPr lang="ru-RU" dirty="0"/>
          </a:p>
          <a:p>
            <a:r>
              <a:rPr lang="en-US" dirty="0" smtClean="0"/>
              <a:t>		</a:t>
            </a:r>
            <a:r>
              <a:rPr lang="ru-RU" dirty="0" smtClean="0"/>
              <a:t>Обогащение </a:t>
            </a:r>
            <a:r>
              <a:rPr lang="ru-RU" dirty="0"/>
              <a:t>лексики, работа над словообразованием и </a:t>
            </a:r>
            <a:r>
              <a:rPr lang="en-US" dirty="0" smtClean="0"/>
              <a:t>				</a:t>
            </a:r>
            <a:r>
              <a:rPr lang="ru-RU" dirty="0" smtClean="0"/>
              <a:t>словоизменением </a:t>
            </a:r>
            <a:r>
              <a:rPr lang="ru-RU" dirty="0"/>
              <a:t>осуществляются в структуре цикла занятий с </a:t>
            </a:r>
            <a:r>
              <a:rPr lang="en-US" dirty="0" smtClean="0"/>
              <a:t>			</a:t>
            </a:r>
            <a:r>
              <a:rPr lang="ru-RU" dirty="0" smtClean="0"/>
              <a:t>опорой </a:t>
            </a:r>
            <a:r>
              <a:rPr lang="ru-RU" dirty="0"/>
              <a:t>на тот или иной вид деятельности. Одновременно </a:t>
            </a:r>
            <a:r>
              <a:rPr lang="en-US" dirty="0" smtClean="0"/>
              <a:t>				</a:t>
            </a:r>
            <a:r>
              <a:rPr lang="ru-RU" dirty="0" smtClean="0"/>
              <a:t>совершенствуется </a:t>
            </a:r>
            <a:r>
              <a:rPr lang="ru-RU" dirty="0"/>
              <a:t>морфолого-синтактическая система языка, </a:t>
            </a:r>
            <a:r>
              <a:rPr lang="ru-RU" dirty="0" err="1" smtClean="0"/>
              <a:t>т.к</a:t>
            </a:r>
            <a:r>
              <a:rPr lang="en-US" dirty="0"/>
              <a:t>. </a:t>
            </a:r>
            <a:r>
              <a:rPr lang="en-US" dirty="0" smtClean="0"/>
              <a:t>		</a:t>
            </a:r>
            <a:r>
              <a:rPr lang="ru-RU" dirty="0" smtClean="0"/>
              <a:t>глаголы </a:t>
            </a:r>
            <a:r>
              <a:rPr lang="ru-RU" dirty="0"/>
              <a:t>включаются сначала в словосочетания, а затем в </a:t>
            </a:r>
            <a:r>
              <a:rPr lang="en-US" dirty="0" smtClean="0"/>
              <a:t>				</a:t>
            </a:r>
            <a:r>
              <a:rPr lang="ru-RU" dirty="0" smtClean="0"/>
              <a:t>предложения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91856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1826" y="7578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19402" y="296210"/>
            <a:ext cx="7815034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>
                <a:solidFill>
                  <a:schemeClr val="accent2">
                    <a:lumMod val="75000"/>
                  </a:schemeClr>
                </a:solidFill>
              </a:rPr>
              <a:t>Формирование системы </a:t>
            </a:r>
            <a:r>
              <a:rPr lang="ru-RU" sz="3200" b="1" i="1" dirty="0" smtClean="0">
                <a:solidFill>
                  <a:schemeClr val="accent2">
                    <a:lumMod val="75000"/>
                  </a:schemeClr>
                </a:solidFill>
              </a:rPr>
              <a:t>словоизменения</a:t>
            </a:r>
            <a:endParaRPr lang="en-US" sz="32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ru-RU" i="1" dirty="0" smtClean="0"/>
              <a:t>Согласование </a:t>
            </a:r>
            <a:r>
              <a:rPr lang="ru-RU" i="1" dirty="0"/>
              <a:t>в числе глаголов настоящего времени</a:t>
            </a:r>
            <a:endParaRPr lang="ru-RU" dirty="0"/>
          </a:p>
          <a:p>
            <a:pPr lvl="0"/>
            <a:endParaRPr lang="en-US" dirty="0" smtClean="0"/>
          </a:p>
          <a:p>
            <a:pPr lvl="0"/>
            <a:r>
              <a:rPr lang="ru-RU" sz="2000" dirty="0" smtClean="0"/>
              <a:t>на </a:t>
            </a:r>
            <a:r>
              <a:rPr lang="ru-RU" sz="2000" dirty="0"/>
              <a:t>начальных этапах логопедической работы закрепляются глагольные формы без чередования звуков в основе слова, с ударными окончаниями, например: </a:t>
            </a:r>
          </a:p>
          <a:p>
            <a:r>
              <a:rPr lang="ru-RU" sz="2000" i="1" dirty="0">
                <a:solidFill>
                  <a:srgbClr val="FF0000"/>
                </a:solidFill>
              </a:rPr>
              <a:t>стоит- стоят</a:t>
            </a:r>
            <a:r>
              <a:rPr lang="ru-RU" sz="2000" dirty="0">
                <a:solidFill>
                  <a:srgbClr val="FF0000"/>
                </a:solidFill>
              </a:rPr>
              <a:t>, </a:t>
            </a:r>
            <a:r>
              <a:rPr lang="ru-RU" sz="2000" i="1" dirty="0">
                <a:solidFill>
                  <a:srgbClr val="FF0000"/>
                </a:solidFill>
              </a:rPr>
              <a:t>сидит-сидят, летит-летят, мычит-мычат</a:t>
            </a:r>
            <a:r>
              <a:rPr lang="en-US" sz="2000" i="1" dirty="0">
                <a:solidFill>
                  <a:srgbClr val="FF0000"/>
                </a:solidFill>
              </a:rPr>
              <a:t>;</a:t>
            </a:r>
            <a:endParaRPr lang="ru-RU" sz="2000" dirty="0">
              <a:solidFill>
                <a:srgbClr val="FF0000"/>
              </a:solidFill>
            </a:endParaRPr>
          </a:p>
          <a:p>
            <a:r>
              <a:rPr lang="ru-RU" sz="2000" i="1" dirty="0">
                <a:solidFill>
                  <a:srgbClr val="FF0000"/>
                </a:solidFill>
              </a:rPr>
              <a:t>плывет-плывут, зовет-зовут, несет-несут и т.д.</a:t>
            </a:r>
            <a:endParaRPr lang="ru-RU" sz="2000" dirty="0">
              <a:solidFill>
                <a:srgbClr val="FF0000"/>
              </a:solidFill>
            </a:endParaRPr>
          </a:p>
          <a:p>
            <a:pPr lvl="0"/>
            <a:endParaRPr lang="en-US" sz="2000" dirty="0" smtClean="0"/>
          </a:p>
          <a:p>
            <a:pPr lvl="0"/>
            <a:r>
              <a:rPr lang="ru-RU" sz="2000" dirty="0" smtClean="0"/>
              <a:t>далее </a:t>
            </a:r>
            <a:r>
              <a:rPr lang="ru-RU" sz="2000" dirty="0"/>
              <a:t>закрепляются глагольные формы без чередования звуков в основе слова, с безударными окончаниями, например</a:t>
            </a:r>
            <a:r>
              <a:rPr lang="en-US" sz="2000" dirty="0"/>
              <a:t>:</a:t>
            </a:r>
            <a:endParaRPr lang="ru-RU" sz="2000" dirty="0"/>
          </a:p>
          <a:p>
            <a:r>
              <a:rPr lang="ru-RU" sz="2000" i="1" dirty="0">
                <a:solidFill>
                  <a:srgbClr val="FF0000"/>
                </a:solidFill>
              </a:rPr>
              <a:t>лепит-лепят, катит-катят, носит-носят, ловит-ловят</a:t>
            </a:r>
            <a:r>
              <a:rPr lang="en-US" sz="2000" i="1" dirty="0">
                <a:solidFill>
                  <a:srgbClr val="FF0000"/>
                </a:solidFill>
              </a:rPr>
              <a:t>;</a:t>
            </a:r>
            <a:endParaRPr lang="ru-RU" sz="2000" dirty="0">
              <a:solidFill>
                <a:srgbClr val="FF0000"/>
              </a:solidFill>
            </a:endParaRPr>
          </a:p>
          <a:p>
            <a:r>
              <a:rPr lang="ru-RU" sz="2000" i="1" dirty="0">
                <a:solidFill>
                  <a:srgbClr val="FF0000"/>
                </a:solidFill>
              </a:rPr>
              <a:t>читает-</a:t>
            </a: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i="1" dirty="0">
                <a:solidFill>
                  <a:srgbClr val="FF0000"/>
                </a:solidFill>
              </a:rPr>
              <a:t>читают, , играет-играют, дует-дуют и т.д. </a:t>
            </a:r>
            <a:endParaRPr lang="ru-RU" sz="2000" dirty="0">
              <a:solidFill>
                <a:srgbClr val="FF0000"/>
              </a:solidFill>
            </a:endParaRPr>
          </a:p>
          <a:p>
            <a:pPr lvl="0"/>
            <a:endParaRPr lang="en-US" sz="2000" dirty="0" smtClean="0"/>
          </a:p>
          <a:p>
            <a:pPr lvl="0"/>
            <a:r>
              <a:rPr lang="ru-RU" sz="2000" dirty="0" smtClean="0"/>
              <a:t>в </a:t>
            </a:r>
            <a:r>
              <a:rPr lang="ru-RU" sz="2000" dirty="0"/>
              <a:t>дальнейшем большое внимание уделяется глагольным формам с чередованием звуков в основе, например: </a:t>
            </a:r>
          </a:p>
          <a:p>
            <a:r>
              <a:rPr lang="ru-RU" sz="2000" i="1" dirty="0">
                <a:solidFill>
                  <a:srgbClr val="FF0000"/>
                </a:solidFill>
              </a:rPr>
              <a:t>бежит-бегут, печет-пекут, течет-текут </a:t>
            </a:r>
            <a:r>
              <a:rPr lang="ru-RU" sz="2000" dirty="0">
                <a:solidFill>
                  <a:srgbClr val="FF0000"/>
                </a:solidFill>
              </a:rPr>
              <a:t>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5986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1826" y="7578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034493" y="474345"/>
            <a:ext cx="7589700" cy="4801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Примерные виды упражнений для закрепления правильного употребления глаголов в самостоятельной речи.</a:t>
            </a:r>
          </a:p>
          <a:p>
            <a:r>
              <a:rPr lang="ru-RU" i="1" dirty="0"/>
              <a:t> </a:t>
            </a:r>
            <a:endParaRPr lang="ru-RU" dirty="0"/>
          </a:p>
          <a:p>
            <a:pPr algn="ctr"/>
            <a:r>
              <a:rPr lang="ru-RU" dirty="0"/>
              <a:t>Ответы на вопросы</a:t>
            </a:r>
            <a:r>
              <a:rPr lang="en-US" dirty="0"/>
              <a:t>:</a:t>
            </a:r>
            <a:r>
              <a:rPr lang="ru-RU" dirty="0"/>
              <a:t> «Что делает</a:t>
            </a:r>
            <a:r>
              <a:rPr lang="en-US" dirty="0"/>
              <a:t>?</a:t>
            </a:r>
            <a:r>
              <a:rPr lang="ru-RU" dirty="0"/>
              <a:t>», «Что делают</a:t>
            </a:r>
            <a:r>
              <a:rPr lang="en-US" dirty="0"/>
              <a:t>?</a:t>
            </a:r>
            <a:r>
              <a:rPr lang="ru-RU" dirty="0"/>
              <a:t>»</a:t>
            </a:r>
            <a:r>
              <a:rPr lang="en-US" dirty="0"/>
              <a:t>;</a:t>
            </a:r>
            <a:endParaRPr lang="ru-RU" dirty="0"/>
          </a:p>
          <a:p>
            <a:r>
              <a:rPr lang="en-US" dirty="0"/>
              <a:t> </a:t>
            </a:r>
            <a:endParaRPr lang="ru-RU" dirty="0"/>
          </a:p>
          <a:p>
            <a:pPr lvl="0"/>
            <a:r>
              <a:rPr lang="ru-RU" dirty="0"/>
              <a:t>составление словосочетаний и предложений по картинкам </a:t>
            </a:r>
            <a:endParaRPr lang="en-US" dirty="0" smtClean="0"/>
          </a:p>
          <a:p>
            <a:pPr lvl="0"/>
            <a:r>
              <a:rPr lang="ru-RU" i="1" dirty="0" smtClean="0">
                <a:solidFill>
                  <a:srgbClr val="FF0000"/>
                </a:solidFill>
              </a:rPr>
              <a:t>Девочка </a:t>
            </a:r>
            <a:r>
              <a:rPr lang="ru-RU" i="1" dirty="0">
                <a:solidFill>
                  <a:srgbClr val="FF0000"/>
                </a:solidFill>
              </a:rPr>
              <a:t>читает. Девочки читают и т.д.</a:t>
            </a:r>
            <a:r>
              <a:rPr lang="en-US" i="1" dirty="0">
                <a:solidFill>
                  <a:srgbClr val="FF0000"/>
                </a:solidFill>
              </a:rPr>
              <a:t>;</a:t>
            </a:r>
            <a:endParaRPr lang="ru-RU" dirty="0">
              <a:solidFill>
                <a:srgbClr val="FF0000"/>
              </a:solidFill>
            </a:endParaRPr>
          </a:p>
          <a:p>
            <a:pPr lvl="0"/>
            <a:r>
              <a:rPr lang="ru-RU" dirty="0"/>
              <a:t>добавление слова (существительного или глагола) в словосочетание или предложение :</a:t>
            </a:r>
          </a:p>
          <a:p>
            <a:r>
              <a:rPr lang="ru-RU" i="1" dirty="0">
                <a:solidFill>
                  <a:srgbClr val="FF0000"/>
                </a:solidFill>
              </a:rPr>
              <a:t>Бежит (мальчик). Бегут (мальчики). Птица (летит). Птицы (летят) и т.д.</a:t>
            </a:r>
            <a:r>
              <a:rPr lang="en-US" i="1" dirty="0">
                <a:solidFill>
                  <a:srgbClr val="FF0000"/>
                </a:solidFill>
              </a:rPr>
              <a:t>;</a:t>
            </a:r>
            <a:endParaRPr lang="ru-RU" dirty="0">
              <a:solidFill>
                <a:srgbClr val="FF0000"/>
              </a:solidFill>
            </a:endParaRPr>
          </a:p>
          <a:p>
            <a:pPr lvl="0"/>
            <a:r>
              <a:rPr lang="ru-RU" dirty="0"/>
              <a:t>Д</a:t>
            </a:r>
            <a:r>
              <a:rPr lang="ru-RU" dirty="0" smtClean="0"/>
              <a:t>обавление </a:t>
            </a:r>
            <a:r>
              <a:rPr lang="ru-RU" dirty="0"/>
              <a:t>окончаний глаголов. </a:t>
            </a:r>
            <a:endParaRPr lang="en-US" dirty="0" smtClean="0"/>
          </a:p>
          <a:p>
            <a:pPr lvl="0"/>
            <a:r>
              <a:rPr lang="ru-RU" dirty="0" smtClean="0"/>
              <a:t>Логопед </a:t>
            </a:r>
            <a:r>
              <a:rPr lang="ru-RU" dirty="0"/>
              <a:t>называет первый слог глагола, а ребенок договаривает слово: </a:t>
            </a:r>
          </a:p>
          <a:p>
            <a:r>
              <a:rPr lang="ru-RU" i="1" dirty="0">
                <a:solidFill>
                  <a:srgbClr val="FF0000"/>
                </a:solidFill>
              </a:rPr>
              <a:t>Карандаш </a:t>
            </a:r>
            <a:r>
              <a:rPr lang="ru-RU" i="1" dirty="0" err="1">
                <a:solidFill>
                  <a:srgbClr val="FF0000"/>
                </a:solidFill>
              </a:rPr>
              <a:t>ле</a:t>
            </a:r>
            <a:r>
              <a:rPr lang="ru-RU" i="1" dirty="0">
                <a:solidFill>
                  <a:srgbClr val="FF0000"/>
                </a:solidFill>
              </a:rPr>
              <a:t>(жит). Карандаши </a:t>
            </a:r>
            <a:r>
              <a:rPr lang="ru-RU" i="1" dirty="0" err="1">
                <a:solidFill>
                  <a:srgbClr val="FF0000"/>
                </a:solidFill>
              </a:rPr>
              <a:t>ле</a:t>
            </a:r>
            <a:r>
              <a:rPr lang="ru-RU" i="1" dirty="0">
                <a:solidFill>
                  <a:srgbClr val="FF0000"/>
                </a:solidFill>
              </a:rPr>
              <a:t>(жат) и т.д.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08843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1826" y="7578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034493" y="203614"/>
            <a:ext cx="7589700" cy="1477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Примерные виды упражнений для закрепления правильного употребления глаголов в самостоятельной речи.</a:t>
            </a:r>
          </a:p>
          <a:p>
            <a:r>
              <a:rPr lang="ru-RU" i="1" dirty="0"/>
              <a:t> </a:t>
            </a:r>
            <a:endParaRPr lang="ru-RU" dirty="0"/>
          </a:p>
        </p:txBody>
      </p:sp>
      <p:pic>
        <p:nvPicPr>
          <p:cNvPr id="3" name="Изображение 2" descr="img60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691" y="1548398"/>
            <a:ext cx="1882382" cy="2661909"/>
          </a:xfrm>
          <a:prstGeom prst="rect">
            <a:avLst/>
          </a:prstGeom>
        </p:spPr>
      </p:pic>
      <p:pic>
        <p:nvPicPr>
          <p:cNvPr id="5" name="Изображение 4" descr="img606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492" y="4290019"/>
            <a:ext cx="2832812" cy="2290462"/>
          </a:xfrm>
          <a:prstGeom prst="rect">
            <a:avLst/>
          </a:prstGeom>
        </p:spPr>
      </p:pic>
      <p:pic>
        <p:nvPicPr>
          <p:cNvPr id="6" name="Изображение 5" descr="img607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9808" y="1499396"/>
            <a:ext cx="2200389" cy="2790622"/>
          </a:xfrm>
          <a:prstGeom prst="rect">
            <a:avLst/>
          </a:prstGeom>
        </p:spPr>
      </p:pic>
      <p:pic>
        <p:nvPicPr>
          <p:cNvPr id="7" name="Изображение 6" descr="img608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541" y="4093067"/>
            <a:ext cx="2623652" cy="2318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514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1826" y="7578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70021" y="500036"/>
            <a:ext cx="7470203" cy="4555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Дифференциация глаголов настоящего времени по лицам.</a:t>
            </a:r>
          </a:p>
          <a:p>
            <a:r>
              <a:rPr lang="ru-RU" dirty="0"/>
              <a:t> </a:t>
            </a:r>
          </a:p>
          <a:p>
            <a:pPr algn="ctr"/>
            <a:r>
              <a:rPr lang="ru-RU" dirty="0"/>
              <a:t>Проводится с учетом появления грамматических форм глаголов в онтогенезе в следующем порядке</a:t>
            </a:r>
            <a:r>
              <a:rPr lang="en-US" dirty="0"/>
              <a:t>:</a:t>
            </a:r>
            <a:endParaRPr lang="ru-RU" dirty="0"/>
          </a:p>
          <a:p>
            <a:pPr lvl="0"/>
            <a:endParaRPr lang="en-US" dirty="0" smtClean="0"/>
          </a:p>
          <a:p>
            <a:pPr lvl="0" algn="ctr"/>
            <a:r>
              <a:rPr lang="en-US" dirty="0" err="1" smtClean="0"/>
              <a:t>формы</a:t>
            </a:r>
            <a:r>
              <a:rPr lang="en-US" dirty="0" smtClean="0"/>
              <a:t> </a:t>
            </a:r>
            <a:r>
              <a:rPr lang="en-US" dirty="0" err="1"/>
              <a:t>глаголов</a:t>
            </a:r>
            <a:r>
              <a:rPr lang="en-US" dirty="0"/>
              <a:t> 1 и 2 </a:t>
            </a:r>
            <a:r>
              <a:rPr lang="en-US" dirty="0" err="1"/>
              <a:t>лица</a:t>
            </a:r>
            <a:r>
              <a:rPr lang="en-US" dirty="0"/>
              <a:t> </a:t>
            </a:r>
            <a:r>
              <a:rPr lang="en-US" dirty="0" err="1"/>
              <a:t>единственного</a:t>
            </a:r>
            <a:r>
              <a:rPr lang="en-US" dirty="0"/>
              <a:t> </a:t>
            </a:r>
            <a:r>
              <a:rPr lang="en-US" dirty="0" err="1" smtClean="0"/>
              <a:t>числа</a:t>
            </a:r>
            <a:endParaRPr lang="en-US" dirty="0" smtClean="0"/>
          </a:p>
          <a:p>
            <a:pPr lvl="0" algn="ctr"/>
            <a:r>
              <a:rPr lang="en-US" sz="2400" b="1" dirty="0" smtClean="0">
                <a:solidFill>
                  <a:srgbClr val="FF0000"/>
                </a:solidFill>
              </a:rPr>
              <a:t>(</a:t>
            </a:r>
            <a:r>
              <a:rPr lang="en-US" sz="2400" b="1" dirty="0" err="1">
                <a:solidFill>
                  <a:srgbClr val="FF0000"/>
                </a:solidFill>
              </a:rPr>
              <a:t>я,ты</a:t>
            </a:r>
            <a:r>
              <a:rPr lang="en-US" sz="2400" b="1" dirty="0" smtClean="0">
                <a:solidFill>
                  <a:srgbClr val="FF0000"/>
                </a:solidFill>
              </a:rPr>
              <a:t>)</a:t>
            </a:r>
            <a:endParaRPr lang="ru-RU" sz="2400" b="1" dirty="0">
              <a:solidFill>
                <a:srgbClr val="FF0000"/>
              </a:solidFill>
            </a:endParaRPr>
          </a:p>
          <a:p>
            <a:pPr lvl="0"/>
            <a:endParaRPr lang="en-US" dirty="0" smtClean="0"/>
          </a:p>
          <a:p>
            <a:pPr lvl="0" algn="ctr"/>
            <a:r>
              <a:rPr lang="ru-RU" dirty="0" smtClean="0"/>
              <a:t>формы </a:t>
            </a:r>
            <a:r>
              <a:rPr lang="ru-RU" dirty="0"/>
              <a:t>глаголов 3 лица единственного и множественного числа </a:t>
            </a:r>
            <a:r>
              <a:rPr lang="ru-RU" sz="2400" b="1" dirty="0">
                <a:solidFill>
                  <a:srgbClr val="FF0000"/>
                </a:solidFill>
              </a:rPr>
              <a:t>(</a:t>
            </a:r>
            <a:r>
              <a:rPr lang="ru-RU" sz="2400" b="1" dirty="0" err="1">
                <a:solidFill>
                  <a:srgbClr val="FF0000"/>
                </a:solidFill>
              </a:rPr>
              <a:t>он,она,они</a:t>
            </a:r>
            <a:r>
              <a:rPr lang="ru-RU" sz="2400" b="1" dirty="0" smtClean="0">
                <a:solidFill>
                  <a:srgbClr val="FF0000"/>
                </a:solidFill>
              </a:rPr>
              <a:t>)</a:t>
            </a:r>
            <a:endParaRPr lang="ru-RU" sz="2400" b="1" dirty="0">
              <a:solidFill>
                <a:srgbClr val="FF0000"/>
              </a:solidFill>
            </a:endParaRPr>
          </a:p>
          <a:p>
            <a:pPr lvl="0" algn="ctr"/>
            <a:endParaRPr lang="en-US" dirty="0" smtClean="0"/>
          </a:p>
          <a:p>
            <a:pPr lvl="0" algn="ctr"/>
            <a:r>
              <a:rPr lang="ru-RU" dirty="0" smtClean="0"/>
              <a:t>формы </a:t>
            </a:r>
            <a:r>
              <a:rPr lang="ru-RU" dirty="0"/>
              <a:t>глаголов 1 и 2 лица множественного числа </a:t>
            </a:r>
            <a:endParaRPr lang="en-US" dirty="0" smtClean="0"/>
          </a:p>
          <a:p>
            <a:pPr lvl="0" algn="ctr"/>
            <a:r>
              <a:rPr lang="ru-RU" sz="2400" b="1" dirty="0" smtClean="0">
                <a:solidFill>
                  <a:srgbClr val="FF0000"/>
                </a:solidFill>
              </a:rPr>
              <a:t>(</a:t>
            </a:r>
            <a:r>
              <a:rPr lang="ru-RU" sz="2400" b="1" dirty="0">
                <a:solidFill>
                  <a:srgbClr val="FF0000"/>
                </a:solidFill>
              </a:rPr>
              <a:t>мы, вы</a:t>
            </a:r>
            <a:r>
              <a:rPr lang="ru-RU" sz="2400" b="1" dirty="0" smtClean="0">
                <a:solidFill>
                  <a:srgbClr val="FF0000"/>
                </a:solidFill>
              </a:rPr>
              <a:t>)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606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1826" y="7578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70021" y="267839"/>
            <a:ext cx="74702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Примерные виды заданий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 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770020" y="923403"/>
            <a:ext cx="3840105" cy="5570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Игра “</a:t>
            </a:r>
            <a:r>
              <a:rPr lang="en-US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Я</a:t>
            </a:r>
            <a:r>
              <a:rPr lang="en-U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или </a:t>
            </a:r>
            <a:r>
              <a:rPr lang="en-US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ты</a:t>
            </a:r>
            <a:r>
              <a:rPr lang="en-U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?</a:t>
            </a:r>
            <a:r>
              <a:rPr lang="en-US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”</a:t>
            </a:r>
          </a:p>
          <a:p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sz="1600" dirty="0">
                <a:solidFill>
                  <a:srgbClr val="FF0000"/>
                </a:solidFill>
              </a:rPr>
              <a:t>Логопед предлагает ребенку внимательно послушать названное им слово и подставить к нему </a:t>
            </a:r>
            <a:r>
              <a:rPr lang="en-US" sz="1600" dirty="0" smtClean="0">
                <a:solidFill>
                  <a:srgbClr val="FF0000"/>
                </a:solidFill>
              </a:rPr>
              <a:t>слова</a:t>
            </a:r>
          </a:p>
          <a:p>
            <a:pPr algn="ctr"/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i="1" dirty="0" err="1">
                <a:solidFill>
                  <a:srgbClr val="FF0000"/>
                </a:solidFill>
              </a:rPr>
              <a:t>я</a:t>
            </a:r>
            <a:r>
              <a:rPr lang="en-US" sz="1600" b="1" i="1" dirty="0">
                <a:solidFill>
                  <a:srgbClr val="FF0000"/>
                </a:solidFill>
              </a:rPr>
              <a:t> </a:t>
            </a:r>
            <a:r>
              <a:rPr lang="en-US" sz="1600" b="1" dirty="0">
                <a:solidFill>
                  <a:srgbClr val="FF0000"/>
                </a:solidFill>
              </a:rPr>
              <a:t>или</a:t>
            </a:r>
            <a:r>
              <a:rPr lang="en-US" sz="1600" b="1" i="1" dirty="0">
                <a:solidFill>
                  <a:srgbClr val="FF0000"/>
                </a:solidFill>
              </a:rPr>
              <a:t> </a:t>
            </a:r>
            <a:r>
              <a:rPr lang="en-US" sz="1600" b="1" i="1" dirty="0" err="1" smtClean="0">
                <a:solidFill>
                  <a:srgbClr val="FF0000"/>
                </a:solidFill>
              </a:rPr>
              <a:t>ты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endParaRPr lang="ru-RU" sz="1600" dirty="0">
              <a:solidFill>
                <a:srgbClr val="FF0000"/>
              </a:solidFill>
            </a:endParaRPr>
          </a:p>
          <a:p>
            <a:r>
              <a:rPr lang="en-US" sz="1600" i="1" dirty="0"/>
              <a:t>“</a:t>
            </a:r>
            <a:r>
              <a:rPr lang="ru-RU" sz="1600" i="1" dirty="0"/>
              <a:t>Я буду называть слова, а ты будешь к ним подбирать «Я» или «Ты». </a:t>
            </a:r>
            <a:endParaRPr lang="ru-RU" sz="1600" dirty="0"/>
          </a:p>
          <a:p>
            <a:r>
              <a:rPr lang="ru-RU" sz="1600" dirty="0"/>
              <a:t>Например, </a:t>
            </a:r>
          </a:p>
          <a:p>
            <a:r>
              <a:rPr lang="ru-RU" sz="1600" i="1" dirty="0"/>
              <a:t>к слову «говорю» подберешь – «Я» или «Ты»</a:t>
            </a:r>
            <a:r>
              <a:rPr lang="en-US" sz="1600" i="1" dirty="0"/>
              <a:t>? </a:t>
            </a:r>
            <a:endParaRPr lang="ru-RU" sz="1600" dirty="0"/>
          </a:p>
          <a:p>
            <a:r>
              <a:rPr lang="ru-RU" sz="1600" dirty="0"/>
              <a:t>Ребенок – </a:t>
            </a:r>
            <a:r>
              <a:rPr lang="ru-RU" sz="1600" i="1" dirty="0"/>
              <a:t>«Я». </a:t>
            </a:r>
            <a:endParaRPr lang="ru-RU" sz="1600" dirty="0"/>
          </a:p>
          <a:p>
            <a:r>
              <a:rPr lang="ru-RU" sz="1600" dirty="0"/>
              <a:t>А к слову «говоришь» - </a:t>
            </a:r>
            <a:r>
              <a:rPr lang="ru-RU" sz="1600" i="1" dirty="0"/>
              <a:t>«Я» </a:t>
            </a:r>
            <a:r>
              <a:rPr lang="ru-RU" sz="1600" dirty="0"/>
              <a:t>или </a:t>
            </a:r>
            <a:r>
              <a:rPr lang="ru-RU" sz="1600" i="1" dirty="0"/>
              <a:t>«Ты»</a:t>
            </a:r>
            <a:r>
              <a:rPr lang="en-US" sz="1600" dirty="0"/>
              <a:t>? </a:t>
            </a:r>
            <a:endParaRPr lang="ru-RU" sz="1600" dirty="0"/>
          </a:p>
          <a:p>
            <a:r>
              <a:rPr lang="ru-RU" sz="1600" dirty="0"/>
              <a:t>Ребенок – </a:t>
            </a:r>
            <a:r>
              <a:rPr lang="ru-RU" sz="1600" i="1" dirty="0"/>
              <a:t>«Ты»</a:t>
            </a:r>
            <a:r>
              <a:rPr lang="ru-RU" sz="1600" dirty="0"/>
              <a:t>. </a:t>
            </a:r>
          </a:p>
          <a:p>
            <a:r>
              <a:rPr lang="ru-RU" sz="1600" dirty="0"/>
              <a:t>Итак, повтори, какие слова ты будешь подбирать</a:t>
            </a:r>
            <a:r>
              <a:rPr lang="en-US" sz="1600" dirty="0"/>
              <a:t>? </a:t>
            </a:r>
            <a:endParaRPr lang="ru-RU" sz="1600" dirty="0"/>
          </a:p>
          <a:p>
            <a:r>
              <a:rPr lang="ru-RU" sz="1600" dirty="0"/>
              <a:t>Ребенок – «</a:t>
            </a:r>
            <a:r>
              <a:rPr lang="ru-RU" sz="1600" i="1" dirty="0"/>
              <a:t>Я</a:t>
            </a:r>
            <a:r>
              <a:rPr lang="ru-RU" sz="1600" dirty="0"/>
              <a:t>» </a:t>
            </a:r>
            <a:r>
              <a:rPr lang="ru-RU" sz="1600" dirty="0" err="1"/>
              <a:t>или</a:t>
            </a:r>
            <a:r>
              <a:rPr lang="ru-RU" sz="1600" i="1" dirty="0" err="1"/>
              <a:t>»Ты</a:t>
            </a:r>
            <a:r>
              <a:rPr lang="ru-RU" sz="1600" i="1" dirty="0"/>
              <a:t>»</a:t>
            </a:r>
            <a:r>
              <a:rPr lang="ru-RU" sz="1600" i="1" dirty="0" smtClean="0"/>
              <a:t>.</a:t>
            </a:r>
            <a:endParaRPr lang="en-US" sz="1600" i="1" dirty="0" smtClean="0"/>
          </a:p>
          <a:p>
            <a:endParaRPr lang="ru-RU" sz="1600" dirty="0"/>
          </a:p>
          <a:p>
            <a:pPr algn="r"/>
            <a:r>
              <a:rPr lang="ru-RU" sz="1600" dirty="0"/>
              <a:t>Лексический </a:t>
            </a:r>
            <a:r>
              <a:rPr lang="ru-RU" sz="1600" dirty="0" smtClean="0"/>
              <a:t>материал</a:t>
            </a:r>
            <a:endParaRPr lang="ru-RU" sz="1600" dirty="0"/>
          </a:p>
          <a:p>
            <a:pPr algn="r"/>
            <a:r>
              <a:rPr lang="ru-RU" sz="1600" i="1" dirty="0"/>
              <a:t>иду – идешь, бегу – бежишь, читаю – читаешь, пишу – пишешь, скачу – скачешь, пою – поешь и т.</a:t>
            </a:r>
            <a:r>
              <a:rPr lang="ru-RU" sz="1400" i="1" dirty="0"/>
              <a:t>д.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900133" y="923403"/>
            <a:ext cx="395792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Игра «Что делает</a:t>
            </a:r>
            <a:r>
              <a:rPr lang="en-U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?</a:t>
            </a:r>
            <a:r>
              <a:rPr lang="ru-RU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» ,«Что делают</a:t>
            </a:r>
            <a:r>
              <a:rPr lang="en-U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?</a:t>
            </a:r>
            <a:r>
              <a:rPr lang="ru-RU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»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ru-RU" i="1" dirty="0"/>
              <a:t> </a:t>
            </a:r>
            <a:endParaRPr lang="ru-RU" dirty="0"/>
          </a:p>
          <a:p>
            <a:r>
              <a:rPr lang="ru-RU" sz="1600" dirty="0">
                <a:solidFill>
                  <a:srgbClr val="FF0000"/>
                </a:solidFill>
              </a:rPr>
              <a:t>Логопед </a:t>
            </a:r>
            <a:r>
              <a:rPr lang="en-US" sz="1600" dirty="0" err="1">
                <a:solidFill>
                  <a:srgbClr val="FF0000"/>
                </a:solidFill>
              </a:rPr>
              <a:t>показывает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картинки</a:t>
            </a:r>
            <a:r>
              <a:rPr lang="en-US" sz="1600" dirty="0">
                <a:solidFill>
                  <a:srgbClr val="FF0000"/>
                </a:solidFill>
              </a:rPr>
              <a:t>, </a:t>
            </a:r>
            <a:r>
              <a:rPr lang="en-US" sz="1600" dirty="0" err="1">
                <a:solidFill>
                  <a:srgbClr val="FF0000"/>
                </a:solidFill>
              </a:rPr>
              <a:t>изображающие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одного</a:t>
            </a:r>
            <a:r>
              <a:rPr lang="en-US" sz="1600" dirty="0">
                <a:solidFill>
                  <a:srgbClr val="FF0000"/>
                </a:solidFill>
              </a:rPr>
              <a:t> или </a:t>
            </a:r>
            <a:r>
              <a:rPr lang="en-US" sz="1600" dirty="0" err="1">
                <a:solidFill>
                  <a:srgbClr val="FF0000"/>
                </a:solidFill>
              </a:rPr>
              <a:t>двух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детей</a:t>
            </a:r>
            <a:r>
              <a:rPr lang="en-US" sz="1600" dirty="0">
                <a:solidFill>
                  <a:srgbClr val="FF0000"/>
                </a:solidFill>
              </a:rPr>
              <a:t> и </a:t>
            </a:r>
            <a:r>
              <a:rPr lang="en-US" sz="1600" dirty="0" err="1">
                <a:solidFill>
                  <a:srgbClr val="FF0000"/>
                </a:solidFill>
              </a:rPr>
              <a:t>задает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вопрос</a:t>
            </a:r>
            <a:r>
              <a:rPr lang="en-US" sz="1600" dirty="0">
                <a:solidFill>
                  <a:srgbClr val="FF0000"/>
                </a:solidFill>
              </a:rPr>
              <a:t>: </a:t>
            </a:r>
            <a:endParaRPr lang="ru-RU" sz="1600" dirty="0">
              <a:solidFill>
                <a:srgbClr val="FF0000"/>
              </a:solidFill>
            </a:endParaRPr>
          </a:p>
          <a:p>
            <a:r>
              <a:rPr lang="en-US" sz="1600" i="1" dirty="0"/>
              <a:t>“</a:t>
            </a:r>
            <a:r>
              <a:rPr lang="en-US" sz="1600" i="1" dirty="0" err="1"/>
              <a:t>Я</a:t>
            </a:r>
            <a:r>
              <a:rPr lang="en-US" sz="1600" i="1" dirty="0"/>
              <a:t> </a:t>
            </a:r>
            <a:r>
              <a:rPr lang="en-US" sz="1600" i="1" dirty="0" err="1"/>
              <a:t>буду</a:t>
            </a:r>
            <a:r>
              <a:rPr lang="en-US" sz="1600" i="1" dirty="0"/>
              <a:t> </a:t>
            </a:r>
            <a:r>
              <a:rPr lang="en-US" sz="1600" i="1" dirty="0" err="1"/>
              <a:t>называть</a:t>
            </a:r>
            <a:r>
              <a:rPr lang="en-US" sz="1600" i="1" dirty="0"/>
              <a:t> слово, </a:t>
            </a:r>
            <a:r>
              <a:rPr lang="en-US" sz="1600" i="1" dirty="0" err="1"/>
              <a:t>а</a:t>
            </a:r>
            <a:r>
              <a:rPr lang="en-US" sz="1600" i="1" dirty="0"/>
              <a:t> </a:t>
            </a:r>
            <a:r>
              <a:rPr lang="en-US" sz="1600" i="1" dirty="0" err="1"/>
              <a:t>ты</a:t>
            </a:r>
            <a:r>
              <a:rPr lang="en-US" sz="1600" i="1" dirty="0"/>
              <a:t> </a:t>
            </a:r>
            <a:r>
              <a:rPr lang="en-US" sz="1600" i="1" dirty="0" err="1"/>
              <a:t>отгадай</a:t>
            </a:r>
            <a:r>
              <a:rPr lang="en-US" sz="1600" i="1" dirty="0"/>
              <a:t> , к </a:t>
            </a:r>
            <a:r>
              <a:rPr lang="en-US" sz="1600" i="1" dirty="0" err="1"/>
              <a:t>кому</a:t>
            </a:r>
            <a:r>
              <a:rPr lang="en-US" sz="1600" i="1" dirty="0"/>
              <a:t> </a:t>
            </a:r>
            <a:r>
              <a:rPr lang="en-US" sz="1600" i="1" dirty="0" err="1"/>
              <a:t>относится</a:t>
            </a:r>
            <a:r>
              <a:rPr lang="en-US" sz="1600" i="1" dirty="0"/>
              <a:t> </a:t>
            </a:r>
            <a:r>
              <a:rPr lang="en-US" sz="1600" i="1" dirty="0" err="1"/>
              <a:t>это</a:t>
            </a:r>
            <a:r>
              <a:rPr lang="en-US" sz="1600" i="1" dirty="0"/>
              <a:t> слово – к </a:t>
            </a:r>
            <a:r>
              <a:rPr lang="en-US" sz="1600" i="1" dirty="0" err="1"/>
              <a:t>одному</a:t>
            </a:r>
            <a:r>
              <a:rPr lang="en-US" sz="1600" i="1" dirty="0"/>
              <a:t> </a:t>
            </a:r>
            <a:r>
              <a:rPr lang="en-US" sz="1600" i="1" dirty="0" err="1"/>
              <a:t>мальчику</a:t>
            </a:r>
            <a:r>
              <a:rPr lang="en-US" sz="1600" i="1" dirty="0"/>
              <a:t> или к </a:t>
            </a:r>
            <a:r>
              <a:rPr lang="en-US" sz="1600" i="1" dirty="0" err="1"/>
              <a:t>двум</a:t>
            </a:r>
            <a:r>
              <a:rPr lang="en-US" sz="1600" i="1" dirty="0"/>
              <a:t> </a:t>
            </a:r>
            <a:r>
              <a:rPr lang="en-US" sz="1600" i="1" dirty="0" err="1"/>
              <a:t>мальчикам</a:t>
            </a:r>
            <a:r>
              <a:rPr lang="en-US" sz="1600" i="1" dirty="0"/>
              <a:t>, и </a:t>
            </a:r>
            <a:r>
              <a:rPr lang="en-US" sz="1600" i="1" dirty="0" err="1"/>
              <a:t>подними</a:t>
            </a:r>
            <a:r>
              <a:rPr lang="en-US" sz="1600" i="1" dirty="0"/>
              <a:t> </a:t>
            </a:r>
            <a:r>
              <a:rPr lang="en-US" sz="1600" i="1" dirty="0" err="1"/>
              <a:t>нужную</a:t>
            </a:r>
            <a:r>
              <a:rPr lang="en-US" sz="1600" i="1" dirty="0"/>
              <a:t> </a:t>
            </a:r>
            <a:r>
              <a:rPr lang="en-US" sz="1600" i="1" dirty="0" err="1"/>
              <a:t>картинку</a:t>
            </a:r>
            <a:r>
              <a:rPr lang="en-US" sz="1600" i="1" dirty="0"/>
              <a:t>. “</a:t>
            </a:r>
            <a:r>
              <a:rPr lang="en-US" sz="1600" i="1" dirty="0" err="1"/>
              <a:t>Поет</a:t>
            </a:r>
            <a:r>
              <a:rPr lang="en-US" sz="1600" i="1" dirty="0"/>
              <a:t>” – </a:t>
            </a:r>
            <a:r>
              <a:rPr lang="en-US" sz="1600" i="1" dirty="0" err="1"/>
              <a:t>подними</a:t>
            </a:r>
            <a:r>
              <a:rPr lang="en-US" sz="1600" i="1" dirty="0"/>
              <a:t> </a:t>
            </a:r>
            <a:r>
              <a:rPr lang="en-US" sz="1600" i="1" dirty="0" err="1"/>
              <a:t>картинку</a:t>
            </a:r>
            <a:r>
              <a:rPr lang="en-US" sz="1600" i="1" dirty="0"/>
              <a:t>. “</a:t>
            </a:r>
            <a:r>
              <a:rPr lang="en-US" sz="1600" i="1" dirty="0" err="1"/>
              <a:t>Поют</a:t>
            </a:r>
            <a:r>
              <a:rPr lang="en-US" sz="1600" i="1" dirty="0"/>
              <a:t>” – </a:t>
            </a:r>
            <a:r>
              <a:rPr lang="en-US" sz="1600" i="1" dirty="0" err="1"/>
              <a:t>подними</a:t>
            </a:r>
            <a:r>
              <a:rPr lang="en-US" sz="1600" i="1" dirty="0"/>
              <a:t> </a:t>
            </a:r>
            <a:r>
              <a:rPr lang="en-US" sz="1600" i="1" dirty="0" err="1"/>
              <a:t>картинку</a:t>
            </a:r>
            <a:r>
              <a:rPr lang="en-US" sz="1600" i="1" dirty="0"/>
              <a:t>.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900133" y="4062724"/>
            <a:ext cx="410792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rgbClr val="558ED5"/>
                </a:solidFill>
              </a:rPr>
              <a:t>Игра «Мы или вы?</a:t>
            </a:r>
            <a:r>
              <a:rPr lang="ru-RU" b="1" dirty="0">
                <a:solidFill>
                  <a:srgbClr val="558ED5"/>
                </a:solidFill>
              </a:rPr>
              <a:t>»</a:t>
            </a:r>
            <a:endParaRPr lang="ru-RU" dirty="0">
              <a:solidFill>
                <a:srgbClr val="558ED5"/>
              </a:solidFill>
            </a:endParaRPr>
          </a:p>
          <a:p>
            <a:r>
              <a:rPr lang="ru-RU" dirty="0"/>
              <a:t> </a:t>
            </a:r>
          </a:p>
          <a:p>
            <a:r>
              <a:rPr lang="ru-RU" dirty="0"/>
              <a:t>Речевой материал – слова </a:t>
            </a:r>
          </a:p>
          <a:p>
            <a:r>
              <a:rPr lang="ru-RU" i="1" dirty="0"/>
              <a:t>собираем, катаете, лечите, лечим, думаем, </a:t>
            </a:r>
            <a:r>
              <a:rPr lang="en-US" i="1" dirty="0" err="1"/>
              <a:t>собираете</a:t>
            </a:r>
            <a:r>
              <a:rPr lang="en-US" i="1" dirty="0"/>
              <a:t>, </a:t>
            </a:r>
            <a:r>
              <a:rPr lang="en-US" i="1" dirty="0" err="1"/>
              <a:t>думаете</a:t>
            </a:r>
            <a:r>
              <a:rPr lang="en-US" i="1" dirty="0"/>
              <a:t>, </a:t>
            </a:r>
            <a:r>
              <a:rPr lang="en-US" i="1" dirty="0" err="1"/>
              <a:t>копаете</a:t>
            </a:r>
            <a:r>
              <a:rPr lang="en-US" i="1" dirty="0"/>
              <a:t>, </a:t>
            </a:r>
            <a:r>
              <a:rPr lang="en-US" i="1" dirty="0" err="1"/>
              <a:t>копаем</a:t>
            </a:r>
            <a:r>
              <a:rPr lang="en-US" i="1" dirty="0"/>
              <a:t> и </a:t>
            </a:r>
            <a:r>
              <a:rPr lang="en-US" i="1" dirty="0" err="1"/>
              <a:t>т.д</a:t>
            </a:r>
            <a:r>
              <a:rPr lang="en-US" i="1" dirty="0"/>
              <a:t>.</a:t>
            </a:r>
            <a:endParaRPr lang="ru-RU" dirty="0"/>
          </a:p>
          <a:p>
            <a:r>
              <a:rPr lang="en-US" dirty="0">
                <a:solidFill>
                  <a:srgbClr val="FF0000"/>
                </a:solidFill>
              </a:rPr>
              <a:t>Логопед </a:t>
            </a:r>
            <a:r>
              <a:rPr lang="en-US" dirty="0" err="1">
                <a:solidFill>
                  <a:srgbClr val="FF0000"/>
                </a:solidFill>
              </a:rPr>
              <a:t>просит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ребенка</a:t>
            </a:r>
            <a:r>
              <a:rPr lang="en-US" dirty="0">
                <a:solidFill>
                  <a:srgbClr val="FF0000"/>
                </a:solidFill>
              </a:rPr>
              <a:t> внимательно послушать слово, </a:t>
            </a:r>
            <a:r>
              <a:rPr lang="en-US" dirty="0" err="1">
                <a:solidFill>
                  <a:srgbClr val="FF0000"/>
                </a:solidFill>
              </a:rPr>
              <a:t>а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затем</a:t>
            </a:r>
            <a:r>
              <a:rPr lang="en-US" dirty="0">
                <a:solidFill>
                  <a:srgbClr val="FF0000"/>
                </a:solidFill>
              </a:rPr>
              <a:t> подставить к нему слово </a:t>
            </a:r>
            <a:r>
              <a:rPr lang="en-US" i="1" dirty="0" err="1">
                <a:solidFill>
                  <a:srgbClr val="FF0000"/>
                </a:solidFill>
              </a:rPr>
              <a:t>мы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или </a:t>
            </a:r>
            <a:r>
              <a:rPr lang="en-US" i="1" dirty="0" err="1">
                <a:solidFill>
                  <a:srgbClr val="FF0000"/>
                </a:solidFill>
              </a:rPr>
              <a:t>вы</a:t>
            </a:r>
            <a:r>
              <a:rPr lang="en-US" i="1" dirty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696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1826" y="7578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00022" y="759969"/>
            <a:ext cx="7960218" cy="4832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</a:rPr>
              <a:t>Согласование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</a:rPr>
              <a:t>глаголов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</a:rPr>
              <a:t>прошедшего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</a:rPr>
              <a:t>времени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и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</a:rPr>
              <a:t>существительных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</a:rPr>
              <a:t>в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</a:rPr>
              <a:t>роде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 и </a:t>
            </a:r>
            <a:r>
              <a:rPr lang="en-US" sz="2400" b="1" dirty="0" err="1" smtClean="0">
                <a:solidFill>
                  <a:schemeClr val="accent2">
                    <a:lumMod val="75000"/>
                  </a:schemeClr>
                </a:solidFill>
              </a:rPr>
              <a:t>числе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i="1" dirty="0"/>
              <a:t> </a:t>
            </a:r>
            <a:endParaRPr lang="ru-RU" dirty="0"/>
          </a:p>
          <a:p>
            <a:r>
              <a:rPr lang="en-US" sz="2000" dirty="0" err="1"/>
              <a:t>Коррекционная</a:t>
            </a:r>
            <a:r>
              <a:rPr lang="en-US" sz="2000" dirty="0"/>
              <a:t> </a:t>
            </a:r>
            <a:r>
              <a:rPr lang="en-US" sz="2000" dirty="0" err="1"/>
              <a:t>работа</a:t>
            </a:r>
            <a:r>
              <a:rPr lang="en-US" sz="2000" dirty="0"/>
              <a:t> </a:t>
            </a:r>
            <a:r>
              <a:rPr lang="en-US" sz="2000" dirty="0" err="1"/>
              <a:t>проводится</a:t>
            </a:r>
            <a:r>
              <a:rPr lang="en-US" sz="2000" dirty="0"/>
              <a:t> </a:t>
            </a:r>
            <a:r>
              <a:rPr lang="en-US" sz="2000" dirty="0" err="1"/>
              <a:t>сначала</a:t>
            </a:r>
            <a:r>
              <a:rPr lang="en-US" sz="2000" dirty="0"/>
              <a:t> </a:t>
            </a:r>
            <a:r>
              <a:rPr lang="en-US" sz="2000" dirty="0" err="1"/>
              <a:t>в</a:t>
            </a:r>
            <a:r>
              <a:rPr lang="en-US" sz="2000" dirty="0"/>
              <a:t> </a:t>
            </a:r>
            <a:r>
              <a:rPr lang="en-US" sz="2000" dirty="0" err="1"/>
              <a:t>импрессивной</a:t>
            </a:r>
            <a:r>
              <a:rPr lang="en-US" sz="2000" dirty="0"/>
              <a:t> </a:t>
            </a:r>
            <a:r>
              <a:rPr lang="en-US" sz="2000" dirty="0" err="1"/>
              <a:t>речи</a:t>
            </a:r>
            <a:r>
              <a:rPr lang="en-US" sz="2000" dirty="0"/>
              <a:t>, </a:t>
            </a:r>
            <a:r>
              <a:rPr lang="en-US" sz="2000" dirty="0" err="1"/>
              <a:t>затем</a:t>
            </a:r>
            <a:r>
              <a:rPr lang="en-US" sz="2000" dirty="0"/>
              <a:t>  </a:t>
            </a:r>
            <a:r>
              <a:rPr lang="en-US" sz="2000" dirty="0" err="1"/>
              <a:t>в</a:t>
            </a:r>
            <a:r>
              <a:rPr lang="en-US" sz="2000" dirty="0"/>
              <a:t> </a:t>
            </a:r>
            <a:r>
              <a:rPr lang="en-US" sz="2000" dirty="0" err="1"/>
              <a:t>экспрессивной</a:t>
            </a:r>
            <a:r>
              <a:rPr lang="en-US" sz="2000" dirty="0"/>
              <a:t> </a:t>
            </a:r>
            <a:r>
              <a:rPr lang="en-US" sz="2000" dirty="0" err="1"/>
              <a:t>речи</a:t>
            </a:r>
            <a:r>
              <a:rPr lang="en-US" sz="2000" dirty="0"/>
              <a:t>.</a:t>
            </a:r>
            <a:endParaRPr lang="ru-RU" sz="2000" dirty="0"/>
          </a:p>
          <a:p>
            <a:r>
              <a:rPr lang="en-US" sz="2000" dirty="0" err="1"/>
              <a:t>На</a:t>
            </a:r>
            <a:r>
              <a:rPr lang="en-US" sz="2000" dirty="0"/>
              <a:t> </a:t>
            </a:r>
            <a:r>
              <a:rPr lang="en-US" sz="2000" dirty="0" err="1"/>
              <a:t>каждом</a:t>
            </a:r>
            <a:r>
              <a:rPr lang="en-US" sz="2000" dirty="0"/>
              <a:t> </a:t>
            </a:r>
            <a:r>
              <a:rPr lang="en-US" sz="2000" dirty="0" err="1"/>
              <a:t>этапе</a:t>
            </a:r>
            <a:r>
              <a:rPr lang="en-US" sz="2000" dirty="0"/>
              <a:t> </a:t>
            </a:r>
            <a:r>
              <a:rPr lang="en-US" sz="2000" dirty="0" err="1"/>
              <a:t>работа</a:t>
            </a:r>
            <a:r>
              <a:rPr lang="en-US" sz="2000" dirty="0"/>
              <a:t> </a:t>
            </a:r>
            <a:r>
              <a:rPr lang="en-US" sz="2000" dirty="0" err="1"/>
              <a:t>над</a:t>
            </a:r>
            <a:r>
              <a:rPr lang="en-US" sz="2000" dirty="0"/>
              <a:t> </a:t>
            </a:r>
            <a:r>
              <a:rPr lang="en-US" sz="2000" dirty="0" err="1"/>
              <a:t>глагольными</a:t>
            </a:r>
            <a:r>
              <a:rPr lang="en-US" sz="2000" dirty="0"/>
              <a:t> </a:t>
            </a:r>
            <a:r>
              <a:rPr lang="en-US" sz="2000" dirty="0" err="1"/>
              <a:t>формами</a:t>
            </a:r>
            <a:r>
              <a:rPr lang="en-US" sz="2000" dirty="0"/>
              <a:t> </a:t>
            </a:r>
            <a:r>
              <a:rPr lang="en-US" sz="2000" dirty="0" err="1"/>
              <a:t>осуществляется</a:t>
            </a:r>
            <a:r>
              <a:rPr lang="en-US" sz="2000" dirty="0"/>
              <a:t> </a:t>
            </a:r>
            <a:r>
              <a:rPr lang="en-US" sz="2000" dirty="0" err="1"/>
              <a:t>в</a:t>
            </a:r>
            <a:r>
              <a:rPr lang="en-US" sz="2000" dirty="0"/>
              <a:t> </a:t>
            </a:r>
            <a:r>
              <a:rPr lang="en-US" sz="2000" dirty="0" err="1"/>
              <a:t>следующей</a:t>
            </a:r>
            <a:r>
              <a:rPr lang="en-US" sz="2000" dirty="0"/>
              <a:t> </a:t>
            </a:r>
            <a:r>
              <a:rPr lang="en-US" sz="2000" dirty="0" err="1"/>
              <a:t>последовательности</a:t>
            </a:r>
            <a:r>
              <a:rPr lang="en-US" sz="2000" dirty="0"/>
              <a:t>:</a:t>
            </a:r>
            <a:endParaRPr lang="ru-RU" sz="2000" dirty="0"/>
          </a:p>
          <a:p>
            <a:r>
              <a:rPr lang="en-US" dirty="0"/>
              <a:t> </a:t>
            </a:r>
            <a:endParaRPr lang="ru-RU" dirty="0"/>
          </a:p>
          <a:p>
            <a:pPr marL="285750" lvl="0" indent="-285750">
              <a:buFont typeface="Wingdings" charset="2"/>
              <a:buChar char="ü"/>
            </a:pPr>
            <a:r>
              <a:rPr lang="ru-RU" dirty="0"/>
              <a:t>формы мужского рода глаголов прошедшего времени</a:t>
            </a:r>
            <a:r>
              <a:rPr lang="en-US" dirty="0"/>
              <a:t>;</a:t>
            </a:r>
            <a:endParaRPr lang="ru-RU" dirty="0"/>
          </a:p>
          <a:p>
            <a:pPr marL="285750" lvl="0" indent="-285750">
              <a:buFont typeface="Wingdings" charset="2"/>
              <a:buChar char="ü"/>
            </a:pPr>
            <a:r>
              <a:rPr lang="ru-RU" dirty="0"/>
              <a:t>формы женского рода прошедшего времени</a:t>
            </a:r>
            <a:r>
              <a:rPr lang="en-US" dirty="0"/>
              <a:t>;</a:t>
            </a:r>
            <a:endParaRPr lang="ru-RU" dirty="0"/>
          </a:p>
          <a:p>
            <a:pPr marL="285750" lvl="0" indent="-285750">
              <a:buFont typeface="Wingdings" charset="2"/>
              <a:buChar char="ü"/>
            </a:pPr>
            <a:r>
              <a:rPr lang="ru-RU" dirty="0"/>
              <a:t>формы среднего рода глаголов прошедшего времени</a:t>
            </a:r>
            <a:r>
              <a:rPr lang="en-US" dirty="0"/>
              <a:t>; </a:t>
            </a:r>
            <a:endParaRPr lang="ru-RU" dirty="0"/>
          </a:p>
          <a:p>
            <a:pPr marL="285750" lvl="0" indent="-285750">
              <a:buFont typeface="Wingdings" charset="2"/>
              <a:buChar char="ü"/>
            </a:pPr>
            <a:r>
              <a:rPr lang="ru-RU" dirty="0"/>
              <a:t>дифференциация глагольных форм прошедшего времени. </a:t>
            </a:r>
          </a:p>
          <a:p>
            <a:r>
              <a:rPr lang="ru-RU" dirty="0"/>
              <a:t> </a:t>
            </a:r>
          </a:p>
          <a:p>
            <a:r>
              <a:rPr lang="ru-RU" dirty="0">
                <a:solidFill>
                  <a:srgbClr val="FF0000"/>
                </a:solidFill>
              </a:rPr>
              <a:t>В логопедической работе большое  внимание должно уделяться формам среднего рода глаголов прошедшего времени, которые вызывают значительные трудности у дошкольников с ЗПР.</a:t>
            </a:r>
          </a:p>
        </p:txBody>
      </p:sp>
    </p:spTree>
    <p:extLst>
      <p:ext uri="{BB962C8B-B14F-4D97-AF65-F5344CB8AC3E}">
        <p14:creationId xmlns:p14="http://schemas.microsoft.com/office/powerpoint/2010/main" val="17518752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642</Words>
  <Application>Microsoft Office PowerPoint</Application>
  <PresentationFormat>Экран (4:3)</PresentationFormat>
  <Paragraphs>209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Calibri</vt:lpstr>
      <vt:lpstr>ＭＳ 明朝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Farka</cp:lastModifiedBy>
  <cp:revision>16</cp:revision>
  <dcterms:created xsi:type="dcterms:W3CDTF">2016-05-18T16:22:36Z</dcterms:created>
  <dcterms:modified xsi:type="dcterms:W3CDTF">2020-04-27T07:21:15Z</dcterms:modified>
</cp:coreProperties>
</file>