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4"/>
  </p:notesMasterIdLst>
  <p:sldIdLst>
    <p:sldId id="256" r:id="rId2"/>
    <p:sldId id="257" r:id="rId3"/>
    <p:sldId id="258" r:id="rId4"/>
    <p:sldId id="261" r:id="rId5"/>
    <p:sldId id="263" r:id="rId6"/>
    <p:sldId id="264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7" r:id="rId15"/>
    <p:sldId id="278" r:id="rId16"/>
    <p:sldId id="279" r:id="rId17"/>
    <p:sldId id="273" r:id="rId18"/>
    <p:sldId id="271" r:id="rId19"/>
    <p:sldId id="274" r:id="rId20"/>
    <p:sldId id="272" r:id="rId21"/>
    <p:sldId id="275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60" d="100"/>
          <a:sy n="60" d="100"/>
        </p:scale>
        <p:origin x="-1572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CA1E0-25A5-47EF-AFE7-FA7C3AD2CBC9}" type="datetimeFigureOut">
              <a:rPr lang="ru-RU" smtClean="0"/>
              <a:pPr/>
              <a:t>02.05.2020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41691-5592-4A16-81AE-1637511CE6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A2EE-DF91-4C8C-97E6-3D1B54E4F06B}" type="datetimeFigureOut">
              <a:rPr lang="ru-RU" smtClean="0"/>
              <a:pPr/>
              <a:t>02.05.2020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4C2851-14AA-4F67-9635-A4D93B6D4F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0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A2EE-DF91-4C8C-97E6-3D1B54E4F06B}" type="datetimeFigureOut">
              <a:rPr lang="ru-RU" smtClean="0"/>
              <a:pPr/>
              <a:t>02.05.2020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2851-14AA-4F67-9635-A4D93B6D4F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0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A2EE-DF91-4C8C-97E6-3D1B54E4F06B}" type="datetimeFigureOut">
              <a:rPr lang="ru-RU" smtClean="0"/>
              <a:pPr/>
              <a:t>02.05.2020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2851-14AA-4F67-9635-A4D93B6D4F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0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807A2EE-DF91-4C8C-97E6-3D1B54E4F06B}" type="datetimeFigureOut">
              <a:rPr lang="ru-RU" smtClean="0"/>
              <a:pPr/>
              <a:t>02.05.2020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F4C2851-14AA-4F67-9635-A4D93B6D4F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 advClick="0" advTm="0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A2EE-DF91-4C8C-97E6-3D1B54E4F06B}" type="datetimeFigureOut">
              <a:rPr lang="ru-RU" smtClean="0"/>
              <a:pPr/>
              <a:t>02.05.2020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2851-14AA-4F67-9635-A4D93B6D4F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0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A2EE-DF91-4C8C-97E6-3D1B54E4F06B}" type="datetimeFigureOut">
              <a:rPr lang="ru-RU" smtClean="0"/>
              <a:pPr/>
              <a:t>02.05.2020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2851-14AA-4F67-9635-A4D93B6D4F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 advClick="0" advTm="0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2851-14AA-4F67-9635-A4D93B6D4F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A2EE-DF91-4C8C-97E6-3D1B54E4F06B}" type="datetimeFigureOut">
              <a:rPr lang="ru-RU" smtClean="0"/>
              <a:pPr/>
              <a:t>02.05.2020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0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A2EE-DF91-4C8C-97E6-3D1B54E4F06B}" type="datetimeFigureOut">
              <a:rPr lang="ru-RU" smtClean="0"/>
              <a:pPr/>
              <a:t>02.05.2020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2851-14AA-4F67-9635-A4D93B6D4F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 advClick="0" advTm="0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A2EE-DF91-4C8C-97E6-3D1B54E4F06B}" type="datetimeFigureOut">
              <a:rPr lang="ru-RU" smtClean="0"/>
              <a:pPr/>
              <a:t>02.05.2020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2851-14AA-4F67-9635-A4D93B6D4F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0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807A2EE-DF91-4C8C-97E6-3D1B54E4F06B}" type="datetimeFigureOut">
              <a:rPr lang="ru-RU" smtClean="0"/>
              <a:pPr/>
              <a:t>02.05.2020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F4C2851-14AA-4F67-9635-A4D93B6D4F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0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A2EE-DF91-4C8C-97E6-3D1B54E4F06B}" type="datetimeFigureOut">
              <a:rPr lang="ru-RU" smtClean="0"/>
              <a:pPr/>
              <a:t>02.05.2020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4C2851-14AA-4F67-9635-A4D93B6D4F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0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807A2EE-DF91-4C8C-97E6-3D1B54E4F06B}" type="datetimeFigureOut">
              <a:rPr lang="ru-RU" smtClean="0"/>
              <a:pPr/>
              <a:t>02.05.2020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F4C2851-14AA-4F67-9635-A4D93B6D4F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Click="0" advTm="0">
    <p:strips dir="rd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Marina\Desktop\Pesni_Velikoy_Pobedy-Spasibo_dedy_za_Pobedu_(MP3ZORG.COM)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869160"/>
            <a:ext cx="8568952" cy="198884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ПРЕЗЕНТАЦИЯ 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  <a:effectLst/>
              </a:rPr>
              <a:t>составлена учащимися 4 «А» класса</a:t>
            </a:r>
            <a:br>
              <a:rPr lang="ru-RU" sz="1800" dirty="0" smtClean="0">
                <a:solidFill>
                  <a:schemeClr val="bg1"/>
                </a:solidFill>
                <a:effectLst/>
              </a:rPr>
            </a:br>
            <a:r>
              <a:rPr lang="ru-RU" sz="1800" dirty="0" smtClean="0">
                <a:solidFill>
                  <a:schemeClr val="bg1"/>
                </a:solidFill>
                <a:effectLst/>
              </a:rPr>
              <a:t>МАОУ «СШ №1 им. М. </a:t>
            </a:r>
            <a:r>
              <a:rPr lang="ru-RU" sz="1800" dirty="0" err="1" smtClean="0">
                <a:solidFill>
                  <a:schemeClr val="bg1"/>
                </a:solidFill>
                <a:effectLst/>
              </a:rPr>
              <a:t>Аверина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 г. Валдай» </a:t>
            </a:r>
            <a:br>
              <a:rPr lang="ru-RU" sz="1800" dirty="0" smtClean="0">
                <a:solidFill>
                  <a:schemeClr val="bg1"/>
                </a:solidFill>
                <a:effectLst/>
              </a:rPr>
            </a:br>
            <a:r>
              <a:rPr lang="ru-RU" sz="1800" dirty="0" smtClean="0">
                <a:solidFill>
                  <a:schemeClr val="bg1"/>
                </a:solidFill>
                <a:effectLst/>
              </a:rPr>
              <a:t>по проекту «Они защищали Родину».</a:t>
            </a:r>
            <a:br>
              <a:rPr lang="ru-RU" sz="1800" dirty="0" smtClean="0">
                <a:solidFill>
                  <a:schemeClr val="bg1"/>
                </a:solidFill>
                <a:effectLst/>
              </a:rPr>
            </a:br>
            <a:r>
              <a:rPr lang="ru-RU" sz="1800" dirty="0" smtClean="0">
                <a:solidFill>
                  <a:schemeClr val="bg1"/>
                </a:solidFill>
                <a:effectLst/>
              </a:rPr>
              <a:t>Руководитель: </a:t>
            </a:r>
            <a:r>
              <a:rPr lang="ru-RU" sz="1800" dirty="0" err="1" smtClean="0">
                <a:solidFill>
                  <a:schemeClr val="bg1"/>
                </a:solidFill>
                <a:effectLst/>
              </a:rPr>
              <a:t>Козачинская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 М.Е.</a:t>
            </a:r>
            <a:br>
              <a:rPr lang="ru-RU" sz="1800" dirty="0" smtClean="0">
                <a:solidFill>
                  <a:schemeClr val="bg1"/>
                </a:solidFill>
                <a:effectLst/>
              </a:rPr>
            </a:br>
            <a:endParaRPr lang="ru-RU" sz="2000" dirty="0">
              <a:solidFill>
                <a:schemeClr val="bg1"/>
              </a:solidFill>
              <a:effectLst/>
            </a:endParaRPr>
          </a:p>
        </p:txBody>
      </p:sp>
      <p:pic>
        <p:nvPicPr>
          <p:cNvPr id="1026" name="Picture 2" descr="В Подмосковье стартует конкурс открыток, посвящённый 75-летию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568952" cy="4608512"/>
          </a:xfrm>
          <a:prstGeom prst="rect">
            <a:avLst/>
          </a:prstGeom>
          <a:noFill/>
        </p:spPr>
      </p:pic>
      <p:pic>
        <p:nvPicPr>
          <p:cNvPr id="6" name="Pesni_Velikoy_Pobedy-Spasibo_dedy_za_Pobedu_(MP3ZORG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60432" y="3326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lpv6twtJRJ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138" y="260649"/>
            <a:ext cx="3297438" cy="4395490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3707904" y="332656"/>
            <a:ext cx="5436096" cy="10004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ru-RU" sz="2800" dirty="0"/>
              <a:t>  </a:t>
            </a:r>
            <a:r>
              <a:rPr lang="ru-RU" sz="2800" b="1" dirty="0">
                <a:solidFill>
                  <a:schemeClr val="tx2"/>
                </a:solidFill>
                <a:latin typeface="Bahnschrift" pitchFamily="34" charset="0"/>
              </a:rPr>
              <a:t>Мой </a:t>
            </a:r>
            <a:r>
              <a:rPr lang="ru-RU" sz="2800" b="1" dirty="0" smtClean="0">
                <a:solidFill>
                  <a:schemeClr val="tx2"/>
                </a:solidFill>
                <a:latin typeface="Bahnschrift" pitchFamily="34" charset="0"/>
              </a:rPr>
              <a:t>прадедушка– </a:t>
            </a:r>
            <a:r>
              <a:rPr lang="ru-RU" sz="2800" b="1" dirty="0">
                <a:solidFill>
                  <a:schemeClr val="tx2"/>
                </a:solidFill>
                <a:latin typeface="Bahnschrift" pitchFamily="34" charset="0"/>
              </a:rPr>
              <a:t>Иванов Алексей Иванович, </a:t>
            </a:r>
            <a:r>
              <a:rPr lang="ru-RU" sz="2800" b="1" dirty="0" smtClean="0">
                <a:solidFill>
                  <a:schemeClr val="tx2"/>
                </a:solidFill>
                <a:latin typeface="Bahnschrift" pitchFamily="34" charset="0"/>
              </a:rPr>
              <a:t>рядовой.</a:t>
            </a:r>
            <a:endParaRPr lang="ru-RU" sz="2800" b="1" dirty="0">
              <a:solidFill>
                <a:schemeClr val="tx2"/>
              </a:solidFill>
              <a:latin typeface="Bahnschrift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203848" y="1700808"/>
            <a:ext cx="5688632" cy="5157192"/>
          </a:xfrm>
          <a:prstGeom prst="rect">
            <a:avLst/>
          </a:prstGeom>
        </p:spPr>
        <p:txBody>
          <a:bodyPr/>
          <a:lstStyle/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hnschrift" pitchFamily="34" charset="0"/>
                <a:ea typeface="Arial Unicode MS" pitchFamily="34" charset="-128"/>
                <a:cs typeface="Arial Unicode MS" pitchFamily="34" charset="-128"/>
              </a:rPr>
              <a:t>      В Великую Отечественную войну мой прадедушка был рядовым. Пошёл на войну добровольцем в 17 лет. Был партизаном в Демянском районе. </a:t>
            </a: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hnschrift" pitchFamily="34" charset="0"/>
                <a:ea typeface="Arial Unicode MS" pitchFamily="34" charset="-128"/>
                <a:cs typeface="Arial Unicode MS" pitchFamily="34" charset="-128"/>
              </a:rPr>
              <a:t>      Потом он попал в действующую армию. Воевал на Курской дуге  в 8-ой гвардейской бригаде реактивных минометов. В 1944 году был ранен. Закончил войну в Вене. </a:t>
            </a: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ru-RU" sz="2400" dirty="0" smtClean="0">
                <a:latin typeface="Bahnschrift" pitchFamily="34" charset="0"/>
              </a:rPr>
              <a:t>                                    Яковлев Алексей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ahnschrift" pitchFamily="34" charset="0"/>
            </a:endParaRPr>
          </a:p>
        </p:txBody>
      </p:sp>
    </p:spTree>
  </p:cSld>
  <p:clrMapOvr>
    <a:masterClrMapping/>
  </p:clrMapOvr>
  <p:transition spd="med" advClick="0" advTm="0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5805264"/>
            <a:ext cx="4042792" cy="792088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err="1" smtClean="0">
                <a:latin typeface="Bahnschrift" pitchFamily="34" charset="0"/>
              </a:rPr>
              <a:t>Агаев</a:t>
            </a:r>
            <a:r>
              <a:rPr lang="ru-RU" sz="2400" b="1" dirty="0" smtClean="0">
                <a:latin typeface="Bahnschrift" pitchFamily="34" charset="0"/>
              </a:rPr>
              <a:t> Руслан</a:t>
            </a:r>
            <a:endParaRPr lang="ru-RU" sz="2400" b="1" dirty="0">
              <a:latin typeface="Bahnschrift" pitchFamily="34" charset="0"/>
            </a:endParaRPr>
          </a:p>
        </p:txBody>
      </p:sp>
      <p:pic>
        <p:nvPicPr>
          <p:cNvPr id="26626" name="Picture 2" descr="C:\Users\Marina\Desktop\Без имени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3096344" cy="4176464"/>
          </a:xfrm>
          <a:prstGeom prst="rect">
            <a:avLst/>
          </a:prstGeom>
          <a:noFill/>
        </p:spPr>
      </p:pic>
      <p:pic>
        <p:nvPicPr>
          <p:cNvPr id="26627" name="Picture 3" descr="C:\Users\Marina\Desktop\Без имен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052736"/>
            <a:ext cx="4792588" cy="413838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332656"/>
            <a:ext cx="5400600" cy="6264696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>
                <a:solidFill>
                  <a:schemeClr val="tx1"/>
                </a:solidFill>
                <a:latin typeface="Bahnschrift" pitchFamily="34" charset="0"/>
              </a:rPr>
              <a:t>Лёня Голиков родился в рабочей семье, жившей на </a:t>
            </a:r>
            <a:r>
              <a:rPr lang="ru-RU" sz="2700" b="1" dirty="0" err="1" smtClean="0">
                <a:solidFill>
                  <a:schemeClr val="tx1"/>
                </a:solidFill>
                <a:latin typeface="Bahnschrift" pitchFamily="34" charset="0"/>
              </a:rPr>
              <a:t>Новгородчине</a:t>
            </a:r>
            <a:r>
              <a:rPr lang="ru-RU" sz="2700" b="1" dirty="0" smtClean="0">
                <a:solidFill>
                  <a:schemeClr val="tx1"/>
                </a:solidFill>
                <a:latin typeface="Bahnschrift" pitchFamily="34" charset="0"/>
              </a:rPr>
              <a:t>, в деревне </a:t>
            </a:r>
            <a:r>
              <a:rPr lang="ru-RU" sz="2700" b="1" dirty="0" err="1" smtClean="0">
                <a:solidFill>
                  <a:schemeClr val="tx1"/>
                </a:solidFill>
                <a:latin typeface="Bahnschrift" pitchFamily="34" charset="0"/>
              </a:rPr>
              <a:t>Лукино</a:t>
            </a:r>
            <a:r>
              <a:rPr lang="ru-RU" sz="2700" b="1" dirty="0" smtClean="0">
                <a:solidFill>
                  <a:schemeClr val="tx1"/>
                </a:solidFill>
                <a:latin typeface="Bahnschrift" pitchFamily="34" charset="0"/>
              </a:rPr>
              <a:t>, 17 июня 1926 года. </a:t>
            </a:r>
            <a:br>
              <a:rPr lang="ru-RU" sz="2700" b="1" dirty="0" smtClean="0">
                <a:solidFill>
                  <a:schemeClr val="tx1"/>
                </a:solidFill>
                <a:latin typeface="Bahnschrift" pitchFamily="34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ahnschrift" pitchFamily="34" charset="0"/>
              </a:rPr>
              <a:t>Когда наступила война, ему, ещё подростку, пришлось встать, наряду со взрослыми на борьбу против захватчиков.</a:t>
            </a:r>
            <a:br>
              <a:rPr lang="ru-RU" sz="2700" b="1" dirty="0" smtClean="0">
                <a:solidFill>
                  <a:schemeClr val="tx1"/>
                </a:solidFill>
                <a:latin typeface="Bahnschrift" pitchFamily="34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ahnschrift" pitchFamily="34" charset="0"/>
              </a:rPr>
              <a:t>Леня был первым из детей, кого представили к званию Героя Советского Союза.</a:t>
            </a:r>
            <a:br>
              <a:rPr lang="ru-RU" sz="2700" b="1" dirty="0" smtClean="0">
                <a:solidFill>
                  <a:schemeClr val="tx1"/>
                </a:solidFill>
                <a:latin typeface="Bahnschrift" pitchFamily="34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ahnschrift" pitchFamily="34" charset="0"/>
              </a:rPr>
              <a:t>Бюст этого героя-подростка установлен в центре Великого Новгорода.</a:t>
            </a:r>
            <a:br>
              <a:rPr lang="ru-RU" sz="2700" b="1" dirty="0" smtClean="0">
                <a:solidFill>
                  <a:schemeClr val="tx1"/>
                </a:solidFill>
                <a:latin typeface="Bahnschrift" pitchFamily="34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ahnschrift" pitchFamily="34" charset="0"/>
              </a:rPr>
              <a:t>Сейчас здесь проходят уроки мужества и патриотизма.</a:t>
            </a:r>
            <a:br>
              <a:rPr lang="ru-RU" sz="2700" b="1" dirty="0" smtClean="0">
                <a:solidFill>
                  <a:schemeClr val="tx1"/>
                </a:solidFill>
                <a:latin typeface="Bahnschrift" pitchFamily="34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ahnschrift" pitchFamily="34" charset="0"/>
              </a:rPr>
              <a:t>                                 Савельев Даниил.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    </a:t>
            </a:r>
            <a:endParaRPr lang="ru-RU" sz="2800" b="1" dirty="0"/>
          </a:p>
        </p:txBody>
      </p:sp>
      <p:pic>
        <p:nvPicPr>
          <p:cNvPr id="3" name="Рисунок 2" descr="http://vpc-vympel.ru/wp-content/uploads/2017/09/TU7jcYloxyM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024336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vpc-vympel.ru/wp-content/uploads/2017/09/zBjjOcahVMU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3024336" cy="3096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0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692696"/>
            <a:ext cx="4320480" cy="2263128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b="1" dirty="0" smtClean="0">
                <a:latin typeface="Bahnschrift" pitchFamily="34" charset="0"/>
              </a:rPr>
              <a:t>М</a:t>
            </a:r>
            <a:r>
              <a:rPr lang="ru-RU" sz="2400" b="1" dirty="0" smtClean="0">
                <a:solidFill>
                  <a:schemeClr val="tx1"/>
                </a:solidFill>
                <a:latin typeface="Bahnschrift" pitchFamily="34" charset="0"/>
              </a:rPr>
              <a:t>ного героев на Русской </a:t>
            </a:r>
            <a:br>
              <a:rPr lang="ru-RU" sz="2400" b="1" dirty="0" smtClean="0">
                <a:solidFill>
                  <a:schemeClr val="tx1"/>
                </a:solidFill>
                <a:latin typeface="Bahnschrift" pitchFamily="34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Bahnschrift" pitchFamily="34" charset="0"/>
              </a:rPr>
              <a:t>земле стало в годы </a:t>
            </a:r>
            <a:br>
              <a:rPr lang="ru-RU" sz="2400" b="1" dirty="0" smtClean="0">
                <a:solidFill>
                  <a:schemeClr val="tx1"/>
                </a:solidFill>
                <a:latin typeface="Bahnschrift" pitchFamily="34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Bahnschrift" pitchFamily="34" charset="0"/>
              </a:rPr>
              <a:t>Великой Отечественной войны! Мы всегда будем их помнить и гордиться их подвигами ! </a:t>
            </a:r>
            <a:endParaRPr lang="ru-RU" sz="2400" dirty="0"/>
          </a:p>
        </p:txBody>
      </p:sp>
      <p:pic>
        <p:nvPicPr>
          <p:cNvPr id="27652" name="Picture 4" descr="C:\Users\Marina\Desktop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2736304" cy="3356992"/>
          </a:xfrm>
          <a:prstGeom prst="rect">
            <a:avLst/>
          </a:prstGeom>
          <a:noFill/>
        </p:spPr>
      </p:pic>
      <p:pic>
        <p:nvPicPr>
          <p:cNvPr id="27653" name="Picture 5" descr="C:\Users\Marina\Desktop\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356992"/>
            <a:ext cx="3240360" cy="2880320"/>
          </a:xfrm>
          <a:prstGeom prst="rect">
            <a:avLst/>
          </a:prstGeom>
          <a:noFill/>
        </p:spPr>
      </p:pic>
      <p:pic>
        <p:nvPicPr>
          <p:cNvPr id="27654" name="Picture 6" descr="C:\Users\Marina\Desktop\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04664"/>
            <a:ext cx="2664296" cy="2880320"/>
          </a:xfrm>
          <a:prstGeom prst="rect">
            <a:avLst/>
          </a:prstGeom>
          <a:noFill/>
        </p:spPr>
      </p:pic>
      <p:pic>
        <p:nvPicPr>
          <p:cNvPr id="27655" name="Picture 7" descr="C:\Users\Marina\Desktop\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284984"/>
            <a:ext cx="3995936" cy="295232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96136" y="6165305"/>
            <a:ext cx="3096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ahnschrift" pitchFamily="34" charset="0"/>
              </a:rPr>
              <a:t>Шишкин Максим</a:t>
            </a:r>
            <a:endParaRPr lang="ru-RU" sz="2400" dirty="0">
              <a:latin typeface="Bahnschrift" pitchFamily="34" charset="0"/>
            </a:endParaRPr>
          </a:p>
        </p:txBody>
      </p:sp>
    </p:spTree>
  </p:cSld>
  <p:clrMapOvr>
    <a:masterClrMapping/>
  </p:clrMapOvr>
  <p:transition spd="med" advClick="0" advTm="0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rina\Desktop\Без имени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7704856" cy="475252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5157192"/>
            <a:ext cx="8229600" cy="129120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Bahnschrift" pitchFamily="34" charset="0"/>
                <a:ea typeface="Arial Unicode MS" pitchFamily="34" charset="-128"/>
                <a:cs typeface="Arial Unicode MS" pitchFamily="34" charset="-128"/>
              </a:rPr>
              <a:t>Каждый год в годовщину Снятия Блокады Ленинграда и Освобождения Великого Новгорода от фашистских захватчиков  мы проводим классный час с участием представителей общественной организации «Дети Войны».</a:t>
            </a:r>
            <a:endParaRPr lang="ru-RU" sz="2400" b="1" dirty="0">
              <a:latin typeface="Bahnschrift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med" advClick="0" advTm="0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49080"/>
            <a:ext cx="8229600" cy="244827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Bahnschrift" pitchFamily="34" charset="0"/>
                <a:ea typeface="Arial Unicode MS" pitchFamily="34" charset="-128"/>
                <a:cs typeface="Arial Unicode MS" pitchFamily="34" charset="-128"/>
              </a:rPr>
              <a:t>В этом году в Годовщину Сталинградской битвы у нас прошёл мастер класс по изготовлению открытки-письма с фронта. </a:t>
            </a:r>
            <a:r>
              <a:rPr lang="ru-RU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ru-RU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4818" name="Picture 2" descr="C:\Users\Marina\Desktop\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424936" cy="374441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157192"/>
            <a:ext cx="8229600" cy="122413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Bahnschrift" pitchFamily="34" charset="0"/>
              </a:rPr>
              <a:t>Ребята нашего класса приняли участие в Муниципальном конкурсе детского творчества «Радуга», посвящённом 75-летию Великой Победы. </a:t>
            </a:r>
            <a:br>
              <a:rPr lang="ru-RU" sz="2400" b="1" dirty="0" smtClean="0">
                <a:latin typeface="Bahnschrift" pitchFamily="34" charset="0"/>
              </a:rPr>
            </a:br>
            <a:endParaRPr lang="ru-RU" sz="2400" b="1" dirty="0">
              <a:latin typeface="Bahnschrift" pitchFamily="34" charset="0"/>
            </a:endParaRPr>
          </a:p>
        </p:txBody>
      </p:sp>
      <p:pic>
        <p:nvPicPr>
          <p:cNvPr id="35846" name="Picture 6" descr="https://sun9-51.userapi.com/c858236/v858236582/1673d7/O_dUICqLH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980728"/>
            <a:ext cx="3888432" cy="3816424"/>
          </a:xfrm>
          <a:prstGeom prst="rect">
            <a:avLst/>
          </a:prstGeom>
          <a:noFill/>
        </p:spPr>
      </p:pic>
      <p:pic>
        <p:nvPicPr>
          <p:cNvPr id="35844" name="Picture 4" descr="https://sun9-43.userapi.com/c855724/v855724582/1dfcec/CRA1x6oLuN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32656"/>
            <a:ext cx="2520280" cy="3888432"/>
          </a:xfrm>
          <a:prstGeom prst="rect">
            <a:avLst/>
          </a:prstGeom>
          <a:noFill/>
        </p:spPr>
      </p:pic>
      <p:pic>
        <p:nvPicPr>
          <p:cNvPr id="35842" name="Picture 2" descr="https://sun9-4.userapi.com/c855628/v855628582/1dae4c/dBsSsZB5MD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6"/>
            <a:ext cx="2448272" cy="381642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2808312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3600" b="1" dirty="0" smtClean="0">
                <a:solidFill>
                  <a:schemeClr val="tx1"/>
                </a:solidFill>
                <a:latin typeface="Arial Black" pitchFamily="34" charset="0"/>
              </a:rPr>
              <a:t>Наши работы</a:t>
            </a:r>
            <a:br>
              <a:rPr lang="ru-RU" sz="36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Arial Black" pitchFamily="34" charset="0"/>
              </a:rPr>
              <a:t> к 75-летию</a:t>
            </a:r>
            <a:br>
              <a:rPr lang="ru-RU" sz="36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Arial Black" pitchFamily="34" charset="0"/>
              </a:rPr>
              <a:t>Великой Победы.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endParaRPr lang="ru-RU" sz="5400" dirty="0"/>
          </a:p>
        </p:txBody>
      </p:sp>
      <p:pic>
        <p:nvPicPr>
          <p:cNvPr id="30722" name="Picture 2" descr="75-летию Победы посвящаетс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564904"/>
            <a:ext cx="8064896" cy="345638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arina\Desktop\ОНЛАЙНУРОК\РАБОТЫ ДЕТЕЙ\ТЕХНОЛОГИЯ\ОТКРЫТКА К ДНЮ ПОБЕДЫ. ЧЕРВОТКИНА А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1960" cy="5949280"/>
          </a:xfrm>
          <a:prstGeom prst="rect">
            <a:avLst/>
          </a:prstGeom>
          <a:noFill/>
        </p:spPr>
      </p:pic>
      <p:pic>
        <p:nvPicPr>
          <p:cNvPr id="28676" name="Picture 4" descr="C:\Users\Marina\Desktop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860032" cy="3789040"/>
          </a:xfrm>
          <a:prstGeom prst="rect">
            <a:avLst/>
          </a:prstGeom>
          <a:noFill/>
        </p:spPr>
      </p:pic>
      <p:pic>
        <p:nvPicPr>
          <p:cNvPr id="28677" name="Picture 5" descr="C:\Users\Marina\Desktop\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573016"/>
            <a:ext cx="3635896" cy="3096344"/>
          </a:xfrm>
          <a:prstGeom prst="rect">
            <a:avLst/>
          </a:prstGeom>
          <a:noFill/>
        </p:spPr>
      </p:pic>
      <p:pic>
        <p:nvPicPr>
          <p:cNvPr id="28679" name="Picture 7" descr="C:\Users\Marina\Desktop\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3717032"/>
            <a:ext cx="3744416" cy="31409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rina\Desktop\ГЕРОИ РУССКОЙ ИСТОРИИ\ПИСЬМО. СОТЧИХИНА Д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609528"/>
            <a:ext cx="4268356" cy="3987824"/>
          </a:xfrm>
          <a:prstGeom prst="rect">
            <a:avLst/>
          </a:prstGeom>
          <a:noFill/>
        </p:spPr>
      </p:pic>
      <p:pic>
        <p:nvPicPr>
          <p:cNvPr id="1026" name="Picture 2" descr="C:\Users\Marina\Desktop\ГЕРОИ РУССКОЙ ИСТОРИИ\ОТКРЫТКА. СОТЧИХИНА Д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5472608" cy="393017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Открытки к 9 Мая - Фото войны - Великая Отечественная вой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560840" cy="597666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45024"/>
            <a:ext cx="4355976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C:\Users\Marina\Desktop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22167"/>
            <a:ext cx="4176464" cy="3335833"/>
          </a:xfrm>
          <a:prstGeom prst="rect">
            <a:avLst/>
          </a:prstGeom>
          <a:noFill/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60648"/>
            <a:ext cx="410445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32656"/>
            <a:ext cx="4391472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ina\Desktop\ГЕРОИ РУССКОЙ ИСТОРИИ\РИСУНОК. ТАРАЛО А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752528" cy="5832648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2"/>
            <a:ext cx="424847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na\Desktop\Без имен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136904" cy="597666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5688632"/>
          </a:xfrm>
        </p:spPr>
        <p:txBody>
          <a:bodyPr>
            <a:normAutofit/>
          </a:bodyPr>
          <a:lstStyle/>
          <a:p>
            <a:pPr marL="0"/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/>
            </a:r>
            <a:b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Название проекта:</a:t>
            </a:r>
            <a:b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44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«Они защищали Родину».</a:t>
            </a:r>
            <a:br>
              <a:rPr lang="ru-RU" sz="44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/>
            </a:r>
            <a:b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Направление проекта:</a:t>
            </a: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 духовно-нравственное, социальное, патриотическое.</a:t>
            </a:r>
            <a:b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Срок реализации:</a:t>
            </a: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  апрель 2020.</a:t>
            </a:r>
            <a:b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Исполнители: </a:t>
            </a: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учащиеся 4 «А» класса</a:t>
            </a:r>
            <a:b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МАОУ «СШ №1 им. М. </a:t>
            </a:r>
            <a:r>
              <a:rPr lang="ru-RU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Аверина</a:t>
            </a: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 г. Валдай».</a:t>
            </a:r>
            <a:r>
              <a:rPr lang="ru-RU" sz="22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200" dirty="0" smtClean="0">
                <a:solidFill>
                  <a:schemeClr val="bg1"/>
                </a:solidFill>
                <a:effectLst/>
              </a:rPr>
            </a:br>
            <a:r>
              <a:rPr lang="ru-RU" sz="2800" b="1" dirty="0" smtClean="0">
                <a:solidFill>
                  <a:schemeClr val="bg1"/>
                </a:solidFill>
                <a:effectLst/>
              </a:rPr>
              <a:t>Цель проекта</a:t>
            </a:r>
            <a:r>
              <a:rPr lang="ru-RU" sz="2800" dirty="0" smtClean="0">
                <a:solidFill>
                  <a:schemeClr val="bg1"/>
                </a:solidFill>
                <a:effectLst/>
              </a:rPr>
              <a:t>:  Исследование  судеб и увековечение памяти родных и близких, героев-земляков, воевавших с фашистскими захватчиками. </a:t>
            </a:r>
            <a:endParaRPr lang="ru-RU" sz="2800" dirty="0">
              <a:solidFill>
                <a:schemeClr val="bg1"/>
              </a:solidFill>
              <a:effectLst/>
            </a:endParaRPr>
          </a:p>
        </p:txBody>
      </p:sp>
      <p:pic>
        <p:nvPicPr>
          <p:cNvPr id="17410" name="Picture 2" descr="Поздравление с Днём Победы в Великой Отечественной войне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0"/>
            <a:ext cx="2051720" cy="191683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093296"/>
            <a:ext cx="8147248" cy="576064"/>
          </a:xfrm>
        </p:spPr>
        <p:txBody>
          <a:bodyPr>
            <a:noAutofit/>
          </a:bodyPr>
          <a:lstStyle/>
          <a:p>
            <a:pPr algn="r"/>
            <a:r>
              <a:rPr lang="ru-RU" sz="3200" dirty="0" smtClean="0"/>
              <a:t>Мельникова Арина</a:t>
            </a:r>
            <a:endParaRPr lang="ru-RU" sz="3200" dirty="0"/>
          </a:p>
        </p:txBody>
      </p:sp>
      <p:pic>
        <p:nvPicPr>
          <p:cNvPr id="21506" name="Picture 2" descr="C:\Users\Marina\Desktop\ГЕРОИ РУССКОЙ ИСТОРИИ\Спасибо за Победу! Работа Мельниковой Арины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40960" cy="597666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37312"/>
            <a:ext cx="8229600" cy="620688"/>
          </a:xfrm>
        </p:spPr>
        <p:txBody>
          <a:bodyPr>
            <a:noAutofit/>
          </a:bodyPr>
          <a:lstStyle/>
          <a:p>
            <a:pPr algn="r"/>
            <a:r>
              <a:rPr lang="ru-RU" sz="3200" dirty="0" err="1" smtClean="0"/>
              <a:t>Цынарёв</a:t>
            </a:r>
            <a:r>
              <a:rPr lang="ru-RU" sz="3200" dirty="0" smtClean="0"/>
              <a:t> Александр</a:t>
            </a:r>
            <a:endParaRPr lang="ru-RU" sz="3200" dirty="0"/>
          </a:p>
        </p:txBody>
      </p:sp>
      <p:pic>
        <p:nvPicPr>
          <p:cNvPr id="22531" name="Picture 3" descr="C:\Users\Marina\Desktop\ГЕРОИ РУССКОЙ ИСТОРИИ\ПРОЕКТ ЦЫНАРЕВ А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6696744" cy="6192688"/>
          </a:xfrm>
          <a:prstGeom prst="rect">
            <a:avLst/>
          </a:prstGeom>
          <a:noFill/>
        </p:spPr>
      </p:pic>
      <p:pic>
        <p:nvPicPr>
          <p:cNvPr id="22532" name="Picture 4" descr="C:\Users\Marina\Desktop\ПРОЕК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912"/>
            <a:ext cx="4139952" cy="42210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949280"/>
            <a:ext cx="8229600" cy="720080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/>
              <a:t>Малов Егор</a:t>
            </a:r>
            <a:endParaRPr lang="ru-RU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31236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563888" y="274638"/>
            <a:ext cx="5122912" cy="1143000"/>
          </a:xfrm>
          <a:prstGeom prst="rect">
            <a:avLst/>
          </a:prstGeom>
        </p:spPr>
        <p:txBody>
          <a:bodyPr vert="horz" anchor="ctr">
            <a:normAutofit fontScale="85000" lnSpcReduction="10000"/>
          </a:bodyPr>
          <a:lstStyle/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1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Петров Александр Федорович.</a:t>
            </a:r>
            <a:endParaRPr kumimoji="0" lang="ru-RU" sz="42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275856" y="1196752"/>
            <a:ext cx="5868144" cy="47133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Родился 20 июня 1916 года в д.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Сельско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 Быковского сельсовета Валдайского района Новгородской области в семье крестьянина. </a:t>
            </a: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В Красной Армии с 1936 г. В 1939 г. окончил Челябинское авиационное училище летчиков – наблюдателей. В боях Великой Отечественной войны с июля 1941г. Участвовал в освобождении Керчи, Севастополя и Одессы. </a:t>
            </a: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" pitchFamily="34" charset="0"/>
              </a:rPr>
              <a:t>Указом Президиума Верховного Совета СССР от 26 марта 1943г. присвоено звание Героя Советского  Союза с вручением ордена Ленина и медали «Золотая Звезда». Награжден двумя орденами Отечественной войны 1-й ст., орденом Красной Звезды, медалями.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" pitchFamily="34" charset="0"/>
            </a:endParaRPr>
          </a:p>
        </p:txBody>
      </p:sp>
    </p:spTree>
  </p:cSld>
  <p:clrMapOvr>
    <a:masterClrMapping/>
  </p:clrMapOvr>
  <p:transition spd="med" advClick="0" advTm="0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AppData\Local\Microsoft\Windows\INetCache\Content.Word\IMG_3731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46529" y="-265809"/>
            <a:ext cx="2664296" cy="357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Admin\Desktop\IMG_20160720_001933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600400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140968"/>
            <a:ext cx="8568952" cy="3456384"/>
          </a:xfrm>
        </p:spPr>
        <p:txBody>
          <a:bodyPr>
            <a:noAutofit/>
          </a:bodyPr>
          <a:lstStyle/>
          <a:p>
            <a:pPr marL="0" indent="484188"/>
            <a:r>
              <a:rPr lang="ru-RU" sz="2000" b="1" dirty="0" smtClean="0">
                <a:solidFill>
                  <a:schemeClr val="tx1"/>
                </a:solidFill>
                <a:latin typeface="Bahnschrift" pitchFamily="34" charset="0"/>
              </a:rPr>
              <a:t>У меня была прабабушка звали её Россолова Анна Григорьевна, а для меня просто бабушка </a:t>
            </a:r>
            <a:r>
              <a:rPr lang="ru-RU" sz="2000" b="1" dirty="0" err="1" smtClean="0">
                <a:solidFill>
                  <a:schemeClr val="tx1"/>
                </a:solidFill>
                <a:latin typeface="Bahnschrift" pitchFamily="34" charset="0"/>
              </a:rPr>
              <a:t>Нюша</a:t>
            </a:r>
            <a:r>
              <a:rPr lang="ru-RU" sz="2000" b="1" dirty="0" smtClean="0">
                <a:solidFill>
                  <a:schemeClr val="tx1"/>
                </a:solidFill>
                <a:latin typeface="Bahnschrift" pitchFamily="34" charset="0"/>
              </a:rPr>
              <a:t>. Я спрашивала свою прабабушку приходилось ли ей встречаться с немцами? Приходилось ,говорила она, к тому времени линия фронта докатилась до </a:t>
            </a:r>
            <a:r>
              <a:rPr lang="ru-RU" sz="2000" b="1" dirty="0" err="1" smtClean="0">
                <a:solidFill>
                  <a:schemeClr val="tx1"/>
                </a:solidFill>
                <a:latin typeface="Bahnschrift" pitchFamily="34" charset="0"/>
              </a:rPr>
              <a:t>Демянского</a:t>
            </a:r>
            <a:r>
              <a:rPr lang="ru-RU" sz="2000" b="1" dirty="0" smtClean="0">
                <a:solidFill>
                  <a:schemeClr val="tx1"/>
                </a:solidFill>
                <a:latin typeface="Bahnschrift" pitchFamily="34" charset="0"/>
              </a:rPr>
              <a:t> района, немцы стояли уже в </a:t>
            </a:r>
            <a:r>
              <a:rPr lang="ru-RU" sz="2000" b="1" dirty="0" err="1" smtClean="0">
                <a:solidFill>
                  <a:schemeClr val="tx1"/>
                </a:solidFill>
                <a:latin typeface="Bahnschrift" pitchFamily="34" charset="0"/>
              </a:rPr>
              <a:t>Лычково</a:t>
            </a:r>
            <a:r>
              <a:rPr lang="ru-RU" sz="2000" b="1" dirty="0" smtClean="0">
                <a:solidFill>
                  <a:schemeClr val="tx1"/>
                </a:solidFill>
                <a:latin typeface="Bahnschrift" pitchFamily="34" charset="0"/>
              </a:rPr>
              <a:t>. Семья прабабушки жила в д. </a:t>
            </a:r>
            <a:r>
              <a:rPr lang="ru-RU" sz="2000" b="1" dirty="0" err="1" smtClean="0">
                <a:solidFill>
                  <a:schemeClr val="tx1"/>
                </a:solidFill>
                <a:latin typeface="Bahnschrift" pitchFamily="34" charset="0"/>
              </a:rPr>
              <a:t>Любница</a:t>
            </a:r>
            <a:r>
              <a:rPr lang="ru-RU" sz="2000" b="1" dirty="0" smtClean="0">
                <a:solidFill>
                  <a:schemeClr val="tx1"/>
                </a:solidFill>
                <a:latin typeface="Bahnschrift" pitchFamily="34" charset="0"/>
              </a:rPr>
              <a:t>.  </a:t>
            </a:r>
            <a:br>
              <a:rPr lang="ru-RU" sz="2000" b="1" dirty="0" smtClean="0">
                <a:solidFill>
                  <a:schemeClr val="tx1"/>
                </a:solidFill>
                <a:latin typeface="Bahnschrift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Bahnschrift" pitchFamily="34" charset="0"/>
              </a:rPr>
              <a:t>        В деревне стояли наши войска. Все работали на нужды армии, во всех домах были военные ,каждый день привозили раненых и мёртвых. </a:t>
            </a:r>
            <a:br>
              <a:rPr lang="ru-RU" sz="2000" b="1" dirty="0" smtClean="0">
                <a:solidFill>
                  <a:schemeClr val="tx1"/>
                </a:solidFill>
                <a:latin typeface="Bahnschrift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Bahnschrift" pitchFamily="34" charset="0"/>
              </a:rPr>
              <a:t>        Однажды прабабушка </a:t>
            </a:r>
            <a:r>
              <a:rPr lang="ru-RU" sz="2000" b="1" dirty="0" err="1" smtClean="0">
                <a:solidFill>
                  <a:schemeClr val="tx1"/>
                </a:solidFill>
                <a:latin typeface="Bahnschrift" pitchFamily="34" charset="0"/>
              </a:rPr>
              <a:t>Нюша</a:t>
            </a:r>
            <a:r>
              <a:rPr lang="ru-RU" sz="2000" b="1" dirty="0" smtClean="0">
                <a:solidFill>
                  <a:schemeClr val="tx1"/>
                </a:solidFill>
                <a:latin typeface="Bahnschrift" pitchFamily="34" charset="0"/>
              </a:rPr>
              <a:t> ходила за солью в </a:t>
            </a:r>
            <a:r>
              <a:rPr lang="ru-RU" sz="2000" b="1" dirty="0" err="1" smtClean="0">
                <a:solidFill>
                  <a:schemeClr val="tx1"/>
                </a:solidFill>
                <a:latin typeface="Bahnschrift" pitchFamily="34" charset="0"/>
              </a:rPr>
              <a:t>Лычково</a:t>
            </a:r>
            <a:r>
              <a:rPr lang="ru-RU" sz="2000" b="1" dirty="0" smtClean="0">
                <a:solidFill>
                  <a:schemeClr val="tx1"/>
                </a:solidFill>
                <a:latin typeface="Bahnschrift" pitchFamily="34" charset="0"/>
              </a:rPr>
              <a:t>,  там и встретилась с немцами. Вреда они ей не причинили так, что она благополучно добралась до </a:t>
            </a:r>
            <a:r>
              <a:rPr lang="ru-RU" sz="2000" b="1" dirty="0" err="1" smtClean="0">
                <a:solidFill>
                  <a:schemeClr val="tx1"/>
                </a:solidFill>
                <a:latin typeface="Bahnschrift" pitchFamily="34" charset="0"/>
              </a:rPr>
              <a:t>дома,но</a:t>
            </a:r>
            <a:r>
              <a:rPr lang="ru-RU" sz="2000" b="1" dirty="0" smtClean="0">
                <a:solidFill>
                  <a:schemeClr val="tx1"/>
                </a:solidFill>
                <a:latin typeface="Bahnschrift" pitchFamily="34" charset="0"/>
              </a:rPr>
              <a:t> ей было очень страшно.</a:t>
            </a:r>
            <a:br>
              <a:rPr lang="ru-RU" sz="2000" b="1" dirty="0" smtClean="0">
                <a:solidFill>
                  <a:schemeClr val="tx1"/>
                </a:solidFill>
                <a:latin typeface="Bahnschrift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Bahnschrift" pitchFamily="34" charset="0"/>
              </a:rPr>
              <a:t>У моей прабабушки очень много наград за Доблестный труд,  так же она была награждена медалью Ветеран труда.         </a:t>
            </a:r>
            <a:br>
              <a:rPr lang="ru-RU" sz="2000" b="1" dirty="0" smtClean="0">
                <a:solidFill>
                  <a:schemeClr val="tx1"/>
                </a:solidFill>
                <a:latin typeface="Bahnschrift" pitchFamily="34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ahnschrift" pitchFamily="34" charset="0"/>
              </a:rPr>
              <a:t>                                                                 Борисова </a:t>
            </a:r>
            <a:r>
              <a:rPr lang="ru-RU" sz="2800" b="1" dirty="0" err="1" smtClean="0">
                <a:solidFill>
                  <a:schemeClr val="tx1"/>
                </a:solidFill>
                <a:latin typeface="Bahnschrift" pitchFamily="34" charset="0"/>
              </a:rPr>
              <a:t>Ульяна</a:t>
            </a:r>
            <a:endParaRPr lang="ru-RU" sz="2800" dirty="0">
              <a:solidFill>
                <a:schemeClr val="tx1"/>
              </a:solidFill>
              <a:latin typeface="Bahnschrift SemiCondensed" pitchFamily="34" charset="0"/>
            </a:endParaRPr>
          </a:p>
        </p:txBody>
      </p:sp>
    </p:spTree>
  </p:cSld>
  <p:clrMapOvr>
    <a:masterClrMapping/>
  </p:clrMapOvr>
  <p:transition spd="med" advClick="0" advTm="0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01616"/>
            <a:ext cx="8219256" cy="3456384"/>
          </a:xfrm>
        </p:spPr>
        <p:txBody>
          <a:bodyPr>
            <a:normAutofit fontScale="90000"/>
          </a:bodyPr>
          <a:lstStyle/>
          <a:p>
            <a:pPr marL="0" indent="484188"/>
            <a:r>
              <a:rPr lang="ru-RU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700" b="1" dirty="0" smtClean="0">
                <a:solidFill>
                  <a:schemeClr val="tx1"/>
                </a:solidFill>
                <a:latin typeface="Bahnschrift" pitchFamily="34" charset="0"/>
                <a:ea typeface="Arial Unicode MS" pitchFamily="34" charset="-128"/>
                <a:cs typeface="Arial Unicode MS" pitchFamily="34" charset="-128"/>
              </a:rPr>
              <a:t>Я хочу рассказать о моём прадедушке – </a:t>
            </a:r>
            <a:r>
              <a:rPr lang="ru-RU" sz="2700" b="1" dirty="0" err="1" smtClean="0">
                <a:solidFill>
                  <a:schemeClr val="tx1"/>
                </a:solidFill>
                <a:latin typeface="Bahnschrift" pitchFamily="34" charset="0"/>
                <a:ea typeface="Arial Unicode MS" pitchFamily="34" charset="-128"/>
                <a:cs typeface="Arial Unicode MS" pitchFamily="34" charset="-128"/>
              </a:rPr>
              <a:t>Ларькине</a:t>
            </a:r>
            <a:r>
              <a:rPr lang="ru-RU" sz="2700" b="1" dirty="0" smtClean="0">
                <a:solidFill>
                  <a:schemeClr val="tx1"/>
                </a:solidFill>
                <a:latin typeface="Bahnschrift" pitchFamily="34" charset="0"/>
                <a:ea typeface="Arial Unicode MS" pitchFamily="34" charset="-128"/>
                <a:cs typeface="Arial Unicode MS" pitchFamily="34" charset="-128"/>
              </a:rPr>
              <a:t> Николае Павловиче.</a:t>
            </a:r>
            <a:br>
              <a:rPr lang="ru-RU" sz="2700" b="1" dirty="0" smtClean="0">
                <a:solidFill>
                  <a:schemeClr val="tx1"/>
                </a:solidFill>
                <a:latin typeface="Bahnschrift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2700" b="1" dirty="0" smtClean="0">
                <a:solidFill>
                  <a:schemeClr val="tx1"/>
                </a:solidFill>
                <a:latin typeface="Bahnschrift" pitchFamily="34" charset="0"/>
                <a:ea typeface="Arial Unicode MS" pitchFamily="34" charset="-128"/>
                <a:cs typeface="Arial Unicode MS" pitchFamily="34" charset="-128"/>
              </a:rPr>
              <a:t>Он участвовал  в Великой Отечественной войне, был минёром. В 1945 году при разминировании лесов в Германии он подорвался на мине и остался инвалидом. Был комиссован из армии.</a:t>
            </a:r>
            <a:br>
              <a:rPr lang="ru-RU" sz="2700" b="1" dirty="0" smtClean="0">
                <a:solidFill>
                  <a:schemeClr val="tx1"/>
                </a:solidFill>
                <a:latin typeface="Bahnschrift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2700" b="1" dirty="0" smtClean="0">
                <a:solidFill>
                  <a:schemeClr val="tx1"/>
                </a:solidFill>
                <a:latin typeface="Bahnschrift" pitchFamily="34" charset="0"/>
                <a:ea typeface="Arial Unicode MS" pitchFamily="34" charset="-128"/>
                <a:cs typeface="Arial Unicode MS" pitchFamily="34" charset="-128"/>
              </a:rPr>
              <a:t> После войны прадедушка продолжал трудиться.</a:t>
            </a:r>
            <a:br>
              <a:rPr lang="ru-RU" sz="2700" b="1" dirty="0" smtClean="0">
                <a:solidFill>
                  <a:schemeClr val="tx1"/>
                </a:solidFill>
                <a:latin typeface="Bahnschrift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2700" b="1" dirty="0" smtClean="0">
                <a:solidFill>
                  <a:schemeClr val="tx1"/>
                </a:solidFill>
                <a:latin typeface="Bahnschrift" pitchFamily="34" charset="0"/>
                <a:ea typeface="Arial Unicode MS" pitchFamily="34" charset="-128"/>
                <a:cs typeface="Arial Unicode MS" pitchFamily="34" charset="-128"/>
              </a:rPr>
              <a:t>У прадедушки есть награды за ВОВ. Я им очень горжусь!                                                         </a:t>
            </a:r>
            <a:br>
              <a:rPr lang="ru-RU" sz="2700" b="1" dirty="0" smtClean="0">
                <a:solidFill>
                  <a:schemeClr val="tx1"/>
                </a:solidFill>
                <a:latin typeface="Bahnschrift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2700" b="1" dirty="0" smtClean="0">
                <a:solidFill>
                  <a:schemeClr val="tx1"/>
                </a:solidFill>
                <a:latin typeface="Bahnschrift" pitchFamily="34" charset="0"/>
                <a:ea typeface="Arial Unicode MS" pitchFamily="34" charset="-128"/>
                <a:cs typeface="Arial Unicode MS" pitchFamily="34" charset="-128"/>
              </a:rPr>
              <a:t>                                                                            Разуваева Варвара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4580" name="Picture 4" descr="C:\Users\Marina\Desktop\ПРОЕКТ.3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608512" cy="3195736"/>
          </a:xfrm>
          <a:prstGeom prst="rect">
            <a:avLst/>
          </a:prstGeom>
          <a:noFill/>
        </p:spPr>
      </p:pic>
      <p:pic>
        <p:nvPicPr>
          <p:cNvPr id="24582" name="Picture 6" descr="C:\Users\Marina\Desktop\Без имен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32656"/>
            <a:ext cx="4176464" cy="312372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229600" cy="864096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700" dirty="0" err="1" smtClean="0"/>
              <a:t>Черников</a:t>
            </a:r>
            <a:r>
              <a:rPr lang="ru-RU" sz="2700" dirty="0" smtClean="0"/>
              <a:t> Тимофей</a:t>
            </a:r>
            <a:endParaRPr lang="ru-RU" sz="2700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3744416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60648"/>
            <a:ext cx="252028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068960"/>
            <a:ext cx="288032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332656"/>
            <a:ext cx="302433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strips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498</TotalTime>
  <Words>297</Words>
  <Application>Microsoft Office PowerPoint</Application>
  <PresentationFormat>Экран (4:3)</PresentationFormat>
  <Paragraphs>24</Paragraphs>
  <Slides>22</Slides>
  <Notes>0</Notes>
  <HiddenSlides>1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Бумажная</vt:lpstr>
      <vt:lpstr>ПРЕЗЕНТАЦИЯ  составлена учащимися 4 «А» класса МАОУ «СШ №1 им. М. Аверина г. Валдай»  по проекту «Они защищали Родину». Руководитель: Козачинская М.Е. </vt:lpstr>
      <vt:lpstr>Слайд 2</vt:lpstr>
      <vt:lpstr> Название проекта: «Они защищали Родину».  Направление проекта: духовно-нравственное, социальное, патриотическое. Срок реализации:  апрель 2020. Исполнители: учащиеся 4 «А» класса МАОУ «СШ №1 им. М. Аверина г. Валдай». Цель проекта:  Исследование  судеб и увековечение памяти родных и близких, героев-земляков, воевавших с фашистскими захватчиками. </vt:lpstr>
      <vt:lpstr>Мельникова Арина</vt:lpstr>
      <vt:lpstr>Цынарёв Александр</vt:lpstr>
      <vt:lpstr>Малов Егор</vt:lpstr>
      <vt:lpstr>У меня была прабабушка звали её Россолова Анна Григорьевна, а для меня просто бабушка Нюша. Я спрашивала свою прабабушку приходилось ли ей встречаться с немцами? Приходилось ,говорила она, к тому времени линия фронта докатилась до Демянского района, немцы стояли уже в Лычково. Семья прабабушки жила в д. Любница.           В деревне стояли наши войска. Все работали на нужды армии, во всех домах были военные ,каждый день привозили раненых и мёртвых.          Однажды прабабушка Нюша ходила за солью в Лычково,  там и встретилась с немцами. Вреда они ей не причинили так, что она благополучно добралась до дома,но ей было очень страшно. У моей прабабушки очень много наград за Доблестный труд,  так же она была награждена медалью Ветеран труда.                                                                           Борисова Ульяна</vt:lpstr>
      <vt:lpstr>   Я хочу рассказать о моём прадедушке – Ларькине Николае Павловиче. Он участвовал  в Великой Отечественной войне, был минёром. В 1945 году при разминировании лесов в Германии он подорвался на мине и остался инвалидом. Был комиссован из армии.  После войны прадедушка продолжал трудиться. У прадедушки есть награды за ВОВ. Я им очень горжусь!                                                                                                                                      Разуваева Варвара</vt:lpstr>
      <vt:lpstr> Черников Тимофей</vt:lpstr>
      <vt:lpstr>  Мой прадедушка– Иванов Алексей Иванович, рядовой.</vt:lpstr>
      <vt:lpstr>Агаев Руслан</vt:lpstr>
      <vt:lpstr>   Лёня Голиков родился в рабочей семье, жившей на Новгородчине, в деревне Лукино, 17 июня 1926 года.  Когда наступила война, ему, ещё подростку, пришлось встать, наряду со взрослыми на борьбу против захватчиков. Леня был первым из детей, кого представили к званию Героя Советского Союза. Бюст этого героя-подростка установлен в центре Великого Новгорода. Сейчас здесь проходят уроки мужества и патриотизма.                                  Савельев Даниил.      </vt:lpstr>
      <vt:lpstr>               Много героев на Русской  земле стало в годы  Великой Отечественной войны! Мы всегда будем их помнить и гордиться их подвигами ! </vt:lpstr>
      <vt:lpstr>Каждый год в годовщину Снятия Блокады Ленинграда и Освобождения Великого Новгорода от фашистских захватчиков  мы проводим классный час с участием представителей общественной организации «Дети Войны».</vt:lpstr>
      <vt:lpstr>В этом году в Годовщину Сталинградской битвы у нас прошёл мастер класс по изготовлению открытки-письма с фронта.   </vt:lpstr>
      <vt:lpstr>Ребята нашего класса приняли участие в Муниципальном конкурсе детского творчества «Радуга», посвящённом 75-летию Великой Победы.  </vt:lpstr>
      <vt:lpstr>   Наши работы  к 75-летию Великой Победы.   </vt:lpstr>
      <vt:lpstr>Слайд 18</vt:lpstr>
      <vt:lpstr>Слайд 19</vt:lpstr>
      <vt:lpstr>Слайд 20</vt:lpstr>
      <vt:lpstr>Слайд 21</vt:lpstr>
      <vt:lpstr>Слайд 22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составлена учащимися 4 «А» класса МАОУ «СШ №1 им. М. Аверина г. Валдай»  по проекту «Они защищали Родину».</dc:title>
  <dc:creator>Пользователь Windows</dc:creator>
  <cp:lastModifiedBy>Пользователь Windows</cp:lastModifiedBy>
  <cp:revision>54</cp:revision>
  <dcterms:created xsi:type="dcterms:W3CDTF">2020-04-29T07:58:24Z</dcterms:created>
  <dcterms:modified xsi:type="dcterms:W3CDTF">2020-05-02T10:51:39Z</dcterms:modified>
</cp:coreProperties>
</file>