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8" r:id="rId3"/>
    <p:sldId id="261" r:id="rId4"/>
    <p:sldId id="262" r:id="rId5"/>
    <p:sldId id="294" r:id="rId6"/>
    <p:sldId id="300" r:id="rId7"/>
    <p:sldId id="301" r:id="rId8"/>
    <p:sldId id="302" r:id="rId9"/>
    <p:sldId id="303" r:id="rId10"/>
    <p:sldId id="275" r:id="rId11"/>
    <p:sldId id="278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5200" y="0"/>
            <a:ext cx="9139320" cy="685332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МБДОУ </a:t>
            </a: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№83 «Соколенок» г. Калуги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smtClean="0">
                <a:solidFill>
                  <a:srgbClr val="FF0000"/>
                </a:solidFill>
                <a:latin typeface="Arial"/>
              </a:rPr>
              <a:t>Пение </a:t>
            </a:r>
          </a:p>
          <a:p>
            <a:pPr algn="ctr">
              <a:lnSpc>
                <a:spcPct val="100000"/>
              </a:lnSpc>
            </a:pPr>
            <a:r>
              <a:rPr lang="ru-RU" sz="4800" b="1" strike="noStrike" spc="-1" smtClean="0">
                <a:solidFill>
                  <a:srgbClr val="FF0000"/>
                </a:solidFill>
                <a:latin typeface="Arial"/>
              </a:rPr>
              <a:t>для дошкольников</a:t>
            </a:r>
            <a:endParaRPr lang="ru-RU" sz="4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4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Подготовила</a:t>
            </a:r>
            <a:r>
              <a:rPr lang="ru-RU" sz="3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:</a:t>
            </a:r>
            <a:endParaRPr lang="ru-RU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воспитатель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lang="ru-RU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3200" b="1" spc="-1" dirty="0" err="1" smtClean="0">
                <a:solidFill>
                  <a:srgbClr val="FF0000"/>
                </a:solidFill>
                <a:latin typeface="Arial"/>
                <a:ea typeface="DejaVu Sans"/>
              </a:rPr>
              <a:t>Базанова</a:t>
            </a:r>
            <a:r>
              <a:rPr lang="ru-RU" sz="3200" b="1" spc="-1" dirty="0" smtClean="0">
                <a:solidFill>
                  <a:srgbClr val="FF0000"/>
                </a:solidFill>
                <a:latin typeface="Arial"/>
                <a:ea typeface="DejaVu Sans"/>
              </a:rPr>
              <a:t> Е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. </a:t>
            </a:r>
            <a:r>
              <a:rPr lang="ru-RU" sz="32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Н</a:t>
            </a:r>
            <a:r>
              <a:rPr lang="ru-RU" sz="32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.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4932000" y="5589360"/>
            <a:ext cx="4027320" cy="90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=.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" name="Рисунок 4" descr="Картинки по запросу картинки дети поют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48577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285840" y="0"/>
            <a:ext cx="8640720" cy="57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C00000"/>
                </a:solidFill>
                <a:latin typeface="Trebuchet MS"/>
                <a:ea typeface="DejaVu Sans"/>
              </a:rPr>
              <a:t>Предполагаемый результат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chemeClr val="accent1">
                    <a:lumMod val="75000"/>
                  </a:schemeClr>
                </a:solidFill>
                <a:latin typeface="Trebuchet MS"/>
              </a:rPr>
              <a:t>Ребенок умеет</a:t>
            </a:r>
            <a:r>
              <a:rPr lang="en-US" sz="3200" b="1" spc="-1" dirty="0" smtClean="0">
                <a:solidFill>
                  <a:schemeClr val="accent1">
                    <a:lumMod val="75000"/>
                  </a:schemeClr>
                </a:solidFill>
                <a:latin typeface="Trebuchet MS"/>
              </a:rPr>
              <a:t>:</a:t>
            </a:r>
            <a:endParaRPr lang="ru-RU" sz="3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631680" y="2303280"/>
            <a:ext cx="1873800" cy="1874160"/>
          </a:xfrm>
          <a:prstGeom prst="ellipse">
            <a:avLst/>
          </a:prstGeom>
          <a:solidFill>
            <a:srgbClr val="05E33A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2714612" y="1214422"/>
            <a:ext cx="3929090" cy="11603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71"/>
              </a:spcAft>
            </a:pPr>
            <a:r>
              <a:rPr lang="ru-RU" sz="2400" spc="-1" dirty="0" smtClean="0">
                <a:solidFill>
                  <a:srgbClr val="000000"/>
                </a:solidFill>
                <a:latin typeface="Arial"/>
                <a:ea typeface="DejaVu Sans"/>
              </a:rPr>
              <a:t>Проговаривать скороговорки, слова, петь </a:t>
            </a:r>
            <a:r>
              <a:rPr lang="ru-RU" sz="2400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распевки</a:t>
            </a:r>
            <a:r>
              <a:rPr lang="ru-RU" sz="2400" spc="-1" dirty="0" smtClean="0">
                <a:solidFill>
                  <a:srgbClr val="000000"/>
                </a:solidFill>
                <a:latin typeface="Arial"/>
                <a:ea typeface="DejaVu Sans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ru-RU" sz="2400" spc="-1" dirty="0" smtClean="0">
                <a:solidFill>
                  <a:srgbClr val="000000"/>
                </a:solidFill>
                <a:latin typeface="Arial"/>
                <a:ea typeface="DejaVu Sans"/>
              </a:rPr>
              <a:t>интонировать</a:t>
            </a:r>
            <a:endParaRPr lang="ru-RU" sz="24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4182840" y="2568240"/>
            <a:ext cx="1873800" cy="187416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CustomShape 5"/>
          <p:cNvSpPr/>
          <p:nvPr/>
        </p:nvSpPr>
        <p:spPr>
          <a:xfrm>
            <a:off x="6357960" y="1857364"/>
            <a:ext cx="2786040" cy="1571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71"/>
              </a:spcAft>
            </a:pPr>
            <a:r>
              <a:rPr lang="ru-RU" sz="2400" dirty="0" smtClean="0"/>
              <a:t>Достаточно эмоционально передать содержание песни</a:t>
            </a:r>
          </a:p>
          <a:p>
            <a:pPr algn="ctr">
              <a:lnSpc>
                <a:spcPct val="90000"/>
              </a:lnSpc>
              <a:spcAft>
                <a:spcPts val="771"/>
              </a:spcAf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4357686" y="3143248"/>
            <a:ext cx="1873800" cy="187416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7"/>
          <p:cNvSpPr/>
          <p:nvPr/>
        </p:nvSpPr>
        <p:spPr>
          <a:xfrm>
            <a:off x="5857884" y="4643446"/>
            <a:ext cx="3000396" cy="1357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71"/>
              </a:spcAft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Уверенно прохлопать ритм простейших песен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02" name="CustomShape 8"/>
          <p:cNvSpPr/>
          <p:nvPr/>
        </p:nvSpPr>
        <p:spPr>
          <a:xfrm>
            <a:off x="3936960" y="3642840"/>
            <a:ext cx="1873800" cy="187416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9"/>
          <p:cNvSpPr/>
          <p:nvPr/>
        </p:nvSpPr>
        <p:spPr>
          <a:xfrm>
            <a:off x="3326400" y="3642840"/>
            <a:ext cx="1873800" cy="187416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10"/>
          <p:cNvSpPr/>
          <p:nvPr/>
        </p:nvSpPr>
        <p:spPr>
          <a:xfrm>
            <a:off x="2987640" y="3141000"/>
            <a:ext cx="1873800" cy="1874160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11"/>
          <p:cNvSpPr/>
          <p:nvPr/>
        </p:nvSpPr>
        <p:spPr>
          <a:xfrm>
            <a:off x="142920" y="3643200"/>
            <a:ext cx="2999520" cy="1285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dirty="0" smtClean="0"/>
              <a:t> </a:t>
            </a: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06" name="CustomShape 12"/>
          <p:cNvSpPr/>
          <p:nvPr/>
        </p:nvSpPr>
        <p:spPr>
          <a:xfrm>
            <a:off x="3080520" y="2568240"/>
            <a:ext cx="1873800" cy="187416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13"/>
          <p:cNvSpPr/>
          <p:nvPr/>
        </p:nvSpPr>
        <p:spPr>
          <a:xfrm>
            <a:off x="214200" y="1857240"/>
            <a:ext cx="2642400" cy="178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  <a:spcAft>
                <a:spcPts val="771"/>
              </a:spcAft>
            </a:pPr>
            <a:r>
              <a:rPr lang="ru-RU" sz="2400" spc="-1" dirty="0" smtClean="0">
                <a:solidFill>
                  <a:srgbClr val="000000"/>
                </a:solidFill>
                <a:latin typeface="Arial"/>
                <a:ea typeface="DejaVu Sans"/>
              </a:rPr>
              <a:t>Самостоятельно исполнять большинство разученных песен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5214950"/>
            <a:ext cx="4500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Выступать в качестве солиста, уметь петь в дуэте, трио, квартете. Уверенно выступать на сцене</a:t>
            </a:r>
            <a:endParaRPr lang="ru-RU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71475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Исполнять песню напевно, выводить на одном дыхании </a:t>
            </a:r>
            <a:r>
              <a:rPr lang="ru-RU" sz="2400" dirty="0" err="1" smtClean="0"/>
              <a:t>коротную</a:t>
            </a:r>
            <a:r>
              <a:rPr lang="ru-RU" sz="2400" dirty="0" smtClean="0"/>
              <a:t> фразу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15042" y="3286124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Импровизировать голосом короткую фразу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188640"/>
            <a:ext cx="8925120" cy="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МБДОУ №83 «Соколенок» 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248016 г. Калуга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Ул. Баррикад, 142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214200" y="428760"/>
            <a:ext cx="8925120" cy="62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14" name="Рисунок 139"/>
          <p:cNvPicPr/>
          <p:nvPr/>
        </p:nvPicPr>
        <p:blipFill>
          <a:blip r:embed="rId2" cstate="print"/>
          <a:stretch/>
        </p:blipFill>
        <p:spPr>
          <a:xfrm>
            <a:off x="1714320" y="2357280"/>
            <a:ext cx="6000120" cy="385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9139320" cy="685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 dirty="0" smtClean="0">
                <a:solidFill>
                  <a:srgbClr val="C00000"/>
                </a:solidFill>
                <a:latin typeface="Arial"/>
              </a:rPr>
              <a:t>Актуальность</a:t>
            </a:r>
          </a:p>
          <a:p>
            <a:pPr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0070C0"/>
                </a:solidFill>
                <a:latin typeface="Arial"/>
              </a:rPr>
              <a:t>Пение</a:t>
            </a:r>
            <a:r>
              <a:rPr lang="en-US" sz="3200" b="1" strike="noStrike" spc="-1" dirty="0" smtClean="0">
                <a:solidFill>
                  <a:srgbClr val="0070C0"/>
                </a:solidFill>
                <a:latin typeface="Arial"/>
              </a:rPr>
              <a:t> – </a:t>
            </a:r>
            <a:r>
              <a:rPr lang="ru-RU" sz="3200" b="1" strike="noStrike" spc="-1" dirty="0" smtClean="0">
                <a:solidFill>
                  <a:srgbClr val="0070C0"/>
                </a:solidFill>
                <a:latin typeface="Arial"/>
              </a:rPr>
              <a:t>наиболее доступная исполнительская деятельность дошкольников</a:t>
            </a:r>
          </a:p>
          <a:p>
            <a:pPr algn="ctr">
              <a:lnSpc>
                <a:spcPct val="100000"/>
              </a:lnSpc>
            </a:pPr>
            <a:r>
              <a:rPr lang="ru-RU" sz="3200" b="1" spc="-1" dirty="0" smtClean="0">
                <a:solidFill>
                  <a:srgbClr val="C00000"/>
                </a:solidFill>
                <a:latin typeface="Arial"/>
              </a:rPr>
              <a:t>Занятия вокальным пением способствуют</a:t>
            </a:r>
            <a:r>
              <a:rPr lang="en-US" sz="3200" b="1" spc="-1" dirty="0" smtClean="0">
                <a:solidFill>
                  <a:srgbClr val="C00000"/>
                </a:solidFill>
                <a:latin typeface="Arial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3600" spc="-1" dirty="0" smtClean="0">
                <a:solidFill>
                  <a:srgbClr val="953735"/>
                </a:solidFill>
              </a:rPr>
              <a:t>●</a:t>
            </a:r>
            <a:r>
              <a:rPr lang="en-US" sz="3600" spc="-1" dirty="0" smtClean="0">
                <a:solidFill>
                  <a:srgbClr val="953735"/>
                </a:solidFill>
              </a:rPr>
              <a:t> </a:t>
            </a:r>
            <a:r>
              <a:rPr lang="ru-RU" sz="3400" spc="-1" dirty="0" smtClean="0"/>
              <a:t>объединению деятельности полушарий головного мозга</a:t>
            </a:r>
            <a:r>
              <a:rPr lang="en-US" sz="3400" spc="-1" dirty="0" smtClean="0"/>
              <a:t>;</a:t>
            </a:r>
            <a:endParaRPr lang="ru-RU" sz="3400" spc="-1" dirty="0" smtClean="0"/>
          </a:p>
          <a:p>
            <a:pPr>
              <a:lnSpc>
                <a:spcPct val="100000"/>
              </a:lnSpc>
            </a:pPr>
            <a:r>
              <a:rPr lang="ru-RU" sz="3400" spc="-1" dirty="0" smtClean="0">
                <a:solidFill>
                  <a:srgbClr val="953735"/>
                </a:solidFill>
              </a:rPr>
              <a:t>● </a:t>
            </a:r>
            <a:r>
              <a:rPr lang="ru-RU" sz="3400" spc="-1" dirty="0" smtClean="0"/>
              <a:t>тренировке памяти</a:t>
            </a:r>
            <a:r>
              <a:rPr lang="en-US" sz="3400" spc="-1" dirty="0" smtClean="0"/>
              <a:t>;</a:t>
            </a:r>
            <a:endParaRPr lang="ru-RU" sz="3400" spc="-1" dirty="0" smtClean="0"/>
          </a:p>
          <a:p>
            <a:pPr>
              <a:lnSpc>
                <a:spcPct val="100000"/>
              </a:lnSpc>
            </a:pPr>
            <a:r>
              <a:rPr lang="ru-RU" sz="3400" spc="-1" dirty="0" smtClean="0">
                <a:solidFill>
                  <a:srgbClr val="953735"/>
                </a:solidFill>
              </a:rPr>
              <a:t>● </a:t>
            </a:r>
            <a:r>
              <a:rPr lang="ru-RU" sz="3400" spc="-1" dirty="0" smtClean="0"/>
              <a:t>развитию фонематического слуха</a:t>
            </a:r>
            <a:r>
              <a:rPr lang="en-US" sz="3400" spc="-1" dirty="0" smtClean="0"/>
              <a:t>;</a:t>
            </a:r>
            <a:endParaRPr lang="ru-RU" sz="3400" spc="-1" dirty="0" smtClean="0"/>
          </a:p>
          <a:p>
            <a:pPr>
              <a:lnSpc>
                <a:spcPct val="100000"/>
              </a:lnSpc>
            </a:pPr>
            <a:r>
              <a:rPr lang="ru-RU" sz="3400" spc="-1" dirty="0" smtClean="0">
                <a:solidFill>
                  <a:srgbClr val="953735"/>
                </a:solidFill>
              </a:rPr>
              <a:t>● </a:t>
            </a:r>
            <a:r>
              <a:rPr lang="ru-RU" sz="3400" spc="-1" dirty="0" smtClean="0"/>
              <a:t>устранению речевых дефектов</a:t>
            </a:r>
            <a:r>
              <a:rPr lang="en-US" sz="3400" spc="-1" dirty="0" smtClean="0"/>
              <a:t>;</a:t>
            </a:r>
            <a:endParaRPr lang="ru-RU" sz="3400" spc="-1" dirty="0" smtClean="0"/>
          </a:p>
          <a:p>
            <a:pPr>
              <a:lnSpc>
                <a:spcPct val="100000"/>
              </a:lnSpc>
            </a:pPr>
            <a:r>
              <a:rPr lang="ru-RU" sz="3400" spc="-1" dirty="0" smtClean="0">
                <a:solidFill>
                  <a:srgbClr val="953735"/>
                </a:solidFill>
              </a:rPr>
              <a:t>● </a:t>
            </a:r>
            <a:r>
              <a:rPr lang="ru-RU" sz="3400" spc="-1" dirty="0" smtClean="0"/>
              <a:t>хорошему настроению</a:t>
            </a:r>
            <a:r>
              <a:rPr lang="en-US" sz="3400" spc="-1" dirty="0" smtClean="0"/>
              <a:t>;</a:t>
            </a:r>
            <a:endParaRPr lang="ru-RU" sz="3400" spc="-1" dirty="0" smtClean="0"/>
          </a:p>
          <a:p>
            <a:pPr>
              <a:lnSpc>
                <a:spcPct val="100000"/>
              </a:lnSpc>
            </a:pPr>
            <a:r>
              <a:rPr lang="ru-RU" sz="3400" spc="-1" dirty="0" smtClean="0">
                <a:solidFill>
                  <a:srgbClr val="953735"/>
                </a:solidFill>
              </a:rPr>
              <a:t>● </a:t>
            </a:r>
            <a:r>
              <a:rPr lang="ru-RU" sz="3400" spc="-1" dirty="0" smtClean="0"/>
              <a:t>профилактике простудных заболеваний</a:t>
            </a:r>
            <a:r>
              <a:rPr lang="en-US" sz="3400" spc="-1" dirty="0" smtClean="0"/>
              <a:t>;</a:t>
            </a:r>
            <a:endParaRPr lang="ru-RU" sz="3400" spc="-1" dirty="0" smtClean="0"/>
          </a:p>
          <a:p>
            <a:pPr>
              <a:lnSpc>
                <a:spcPct val="100000"/>
              </a:lnSpc>
            </a:pPr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преодолению робости, страха на сцене</a:t>
            </a:r>
            <a:r>
              <a:rPr lang="en-US" sz="3400" spc="-1" dirty="0" smtClean="0"/>
              <a:t>.</a:t>
            </a:r>
            <a:endParaRPr lang="en-US" sz="3400" b="1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1" spc="-1" dirty="0" smtClean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1" spc="-1" dirty="0" smtClean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600" b="1" spc="-1" dirty="0" smtClean="0">
              <a:solidFill>
                <a:srgbClr val="C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4932000" y="5589360"/>
            <a:ext cx="4027320" cy="90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=.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" name="Рисунок 4" descr="Картинки по запросу картинки нот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428596" y="0"/>
            <a:ext cx="8429684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C00000"/>
                </a:solidFill>
                <a:latin typeface="Trebuchet MS"/>
                <a:ea typeface="DejaVu Sans"/>
              </a:rPr>
              <a:t>Цель: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spc="-1" dirty="0" smtClean="0">
                <a:solidFill>
                  <a:srgbClr val="000000"/>
                </a:solidFill>
                <a:latin typeface="Arial"/>
              </a:rPr>
              <a:t>Развитие музыкальных способностей и певческих навыков у дошкольников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pic>
        <p:nvPicPr>
          <p:cNvPr id="4" name="Рисунок 3" descr="Картинки по запросу картинки дети пою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521497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609480" y="0"/>
            <a:ext cx="7886880" cy="71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C00000"/>
                </a:solidFill>
                <a:latin typeface="Trebuchet MS"/>
                <a:ea typeface="DejaVu Sans"/>
              </a:rPr>
              <a:t>Задачи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52" name="CustomShape 2"/>
          <p:cNvSpPr/>
          <p:nvPr/>
        </p:nvSpPr>
        <p:spPr>
          <a:xfrm>
            <a:off x="428596" y="1071546"/>
            <a:ext cx="8429684" cy="5164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Развивать муз. способности ребенка</a:t>
            </a:r>
            <a:r>
              <a:rPr lang="en-US" sz="3200" spc="-1" dirty="0" smtClean="0"/>
              <a:t>:</a:t>
            </a:r>
            <a:r>
              <a:rPr lang="ru-RU" sz="3200" spc="-1" dirty="0" smtClean="0"/>
              <a:t> чувство ритма, музыкальную память, ладовое чувство, координацию слуха и голоса.</a:t>
            </a:r>
          </a:p>
          <a:p>
            <a:pPr algn="just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953735"/>
                </a:solidFill>
                <a:latin typeface="Trebuchet MS"/>
                <a:ea typeface="DejaVu Sans"/>
              </a:rPr>
              <a:t>●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Формировать певческие навыки ребенка</a:t>
            </a:r>
            <a:r>
              <a:rPr lang="en-US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r>
              <a:rPr lang="ru-RU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 речевое и певческое дыхание, правильную артикуляцию, интонирование, голосовые возможности, звукообразование, выразительное пение.</a:t>
            </a: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953735"/>
                </a:solidFill>
                <a:latin typeface="Arial"/>
                <a:ea typeface="DejaVu Sans"/>
              </a:rPr>
              <a:t>●</a:t>
            </a:r>
            <a:r>
              <a:rPr lang="ru-RU" sz="3200" spc="-1" dirty="0" smtClean="0">
                <a:solidFill>
                  <a:srgbClr val="000000"/>
                </a:solidFill>
                <a:latin typeface="Arial"/>
                <a:ea typeface="DejaVu Sans"/>
              </a:rPr>
              <a:t> Развивать коммуникативные качества дошкольников.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72000"/>
            <a:ext cx="9000000" cy="1213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000"/>
              </a:lnSpc>
            </a:pPr>
            <a:r>
              <a:rPr lang="ru-RU" sz="3600" b="1" spc="-1" dirty="0" smtClean="0">
                <a:solidFill>
                  <a:srgbClr val="C00000"/>
                </a:solidFill>
              </a:rPr>
              <a:t>Этапы развития певческих навыков и музыкальных способностей у детей</a:t>
            </a:r>
            <a:r>
              <a:rPr lang="ru-RU" sz="3600" spc="-1" dirty="0" smtClean="0">
                <a:solidFill>
                  <a:srgbClr val="953735"/>
                </a:solidFill>
              </a:rPr>
              <a:t> 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lnSpc>
                <a:spcPts val="4000"/>
              </a:lnSpc>
            </a:pPr>
            <a:endParaRPr lang="ru-RU" sz="4400" b="0" strike="noStrike" spc="-1" dirty="0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0" y="1571612"/>
            <a:ext cx="9001156" cy="47863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3600" spc="-1" dirty="0" smtClean="0">
                <a:solidFill>
                  <a:srgbClr val="0070C0"/>
                </a:solidFill>
                <a:latin typeface="Arial"/>
                <a:ea typeface="DejaVu Sans"/>
              </a:rPr>
              <a:t>1</a:t>
            </a:r>
            <a:r>
              <a:rPr lang="ru-RU" sz="36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.</a:t>
            </a:r>
            <a:r>
              <a:rPr lang="ru-RU" sz="36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32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Подготовительный или ознакомительный этап</a:t>
            </a:r>
            <a:r>
              <a:rPr lang="en-US" sz="32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:</a:t>
            </a:r>
            <a:endParaRPr lang="ru-RU" sz="3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just"/>
            <a:endParaRPr lang="ru-RU" sz="3200" spc="-1" dirty="0" smtClean="0">
              <a:solidFill>
                <a:srgbClr val="953735"/>
              </a:solidFill>
            </a:endParaRPr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знакомство детей с песней</a:t>
            </a:r>
            <a:r>
              <a:rPr lang="en-US" sz="3200" spc="-1" dirty="0" smtClean="0"/>
              <a:t>;</a:t>
            </a:r>
            <a:endParaRPr lang="ru-RU" sz="3200" spc="-1" dirty="0" smtClean="0"/>
          </a:p>
          <a:p>
            <a:pPr algn="just"/>
            <a:endParaRPr lang="ru-RU" sz="3200" spc="-1" dirty="0" smtClean="0">
              <a:solidFill>
                <a:srgbClr val="953735"/>
              </a:solidFill>
            </a:endParaRPr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беседа о характере музыки</a:t>
            </a:r>
            <a:r>
              <a:rPr lang="en-US" sz="3200" spc="-1" dirty="0" smtClean="0"/>
              <a:t>;</a:t>
            </a:r>
            <a:endParaRPr lang="ru-RU" sz="3200" spc="-1" dirty="0" smtClean="0"/>
          </a:p>
          <a:p>
            <a:pPr algn="just"/>
            <a:endParaRPr lang="ru-RU" sz="3200" spc="-1" dirty="0" smtClean="0">
              <a:solidFill>
                <a:srgbClr val="953735"/>
              </a:solidFill>
            </a:endParaRPr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объяснение детям правила певческой постановки.</a:t>
            </a:r>
            <a:endParaRPr lang="ru-RU" sz="3200" b="0" strike="noStrike" spc="-1" dirty="0" smtClean="0">
              <a:latin typeface="Arial"/>
              <a:ea typeface="DejaVu Sans"/>
            </a:endParaRPr>
          </a:p>
          <a:p>
            <a:pPr algn="just"/>
            <a:endParaRPr lang="ru-RU" sz="3200" dirty="0" smtClean="0"/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just"/>
            <a:endParaRPr lang="ru-RU" sz="3200" dirty="0" smtClean="0"/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2"/>
          <a:srcRect l="8600" t="9711" r="6400"/>
          <a:stretch>
            <a:fillRect/>
          </a:stretch>
        </p:blipFill>
        <p:spPr bwMode="auto">
          <a:xfrm>
            <a:off x="5929322" y="2786058"/>
            <a:ext cx="27289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72000"/>
            <a:ext cx="9000000" cy="1213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000"/>
              </a:lnSpc>
            </a:pPr>
            <a:r>
              <a:rPr lang="ru-RU" sz="3600" b="1" spc="-1" dirty="0" smtClean="0">
                <a:solidFill>
                  <a:srgbClr val="C00000"/>
                </a:solidFill>
              </a:rPr>
              <a:t>Этапы развития певческих навыков и музыкальных способностей у детей</a:t>
            </a:r>
            <a:r>
              <a:rPr lang="ru-RU" sz="3600" spc="-1" dirty="0" smtClean="0">
                <a:solidFill>
                  <a:srgbClr val="953735"/>
                </a:solidFill>
              </a:rPr>
              <a:t> 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lnSpc>
                <a:spcPts val="4000"/>
              </a:lnSpc>
            </a:pPr>
            <a:endParaRPr lang="ru-RU" sz="4400" b="0" strike="noStrike" spc="-1" dirty="0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0" y="1571612"/>
            <a:ext cx="9001156" cy="52863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36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2.</a:t>
            </a:r>
            <a:r>
              <a:rPr lang="ru-RU" sz="36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32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Первичное освоение певческих навыков</a:t>
            </a:r>
            <a:r>
              <a:rPr lang="en-US" sz="32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:</a:t>
            </a:r>
            <a:endParaRPr lang="ru-RU" sz="32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работа над постановкой дыхания (дыхательные упражнения)</a:t>
            </a:r>
            <a:r>
              <a:rPr lang="en-US" sz="3200" spc="-1" dirty="0" smtClean="0"/>
              <a:t>;</a:t>
            </a:r>
            <a:r>
              <a:rPr lang="ru-RU" sz="3200" spc="-1" dirty="0" smtClean="0"/>
              <a:t> </a:t>
            </a:r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выработка правильной дикции</a:t>
            </a:r>
            <a:r>
              <a:rPr lang="en-US" sz="3200" spc="-1" dirty="0" smtClean="0"/>
              <a:t>;</a:t>
            </a:r>
            <a:endParaRPr lang="ru-RU" sz="3200" spc="-1" dirty="0" smtClean="0"/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развитие у детей подвижности артикуляционного аппарата</a:t>
            </a:r>
            <a:r>
              <a:rPr lang="en-US" sz="3200" spc="-1" dirty="0" smtClean="0"/>
              <a:t>;</a:t>
            </a:r>
            <a:endParaRPr lang="ru-RU" sz="3200" spc="-1" dirty="0" smtClean="0"/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формирование навыков правильного звукообразования.</a:t>
            </a:r>
            <a:endParaRPr lang="ru-RU" sz="3200" b="0" strike="noStrike" spc="-1" dirty="0" smtClean="0">
              <a:latin typeface="Arial"/>
              <a:ea typeface="DejaVu Sans"/>
            </a:endParaRPr>
          </a:p>
          <a:p>
            <a:pPr algn="just"/>
            <a:endParaRPr lang="ru-RU" sz="3200" dirty="0" smtClean="0"/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72000"/>
            <a:ext cx="9000000" cy="1213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000"/>
              </a:lnSpc>
            </a:pPr>
            <a:r>
              <a:rPr lang="ru-RU" sz="3600" b="1" spc="-1" dirty="0" smtClean="0">
                <a:solidFill>
                  <a:srgbClr val="C00000"/>
                </a:solidFill>
              </a:rPr>
              <a:t>Этапы развития певческих навыков и музыкальных способностей у детей</a:t>
            </a:r>
            <a:r>
              <a:rPr lang="ru-RU" sz="3600" spc="-1" dirty="0" smtClean="0">
                <a:solidFill>
                  <a:srgbClr val="953735"/>
                </a:solidFill>
              </a:rPr>
              <a:t> 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lnSpc>
                <a:spcPts val="4000"/>
              </a:lnSpc>
            </a:pPr>
            <a:endParaRPr lang="ru-RU" sz="4400" b="0" strike="noStrike" spc="-1" dirty="0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0" y="1214422"/>
            <a:ext cx="9001156" cy="5643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36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3.</a:t>
            </a:r>
            <a:r>
              <a:rPr lang="ru-RU" sz="36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32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Работа по развитию динамического, ритмического ансамбля</a:t>
            </a:r>
            <a:r>
              <a:rPr lang="en-US" sz="32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:</a:t>
            </a:r>
            <a:endParaRPr lang="ru-RU" sz="3200" spc="-1" dirty="0" smtClean="0">
              <a:solidFill>
                <a:srgbClr val="953735"/>
              </a:solidFill>
            </a:endParaRPr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обучение детей петь песни с движениями</a:t>
            </a:r>
            <a:r>
              <a:rPr lang="en-US" sz="3200" spc="-1" dirty="0" smtClean="0"/>
              <a:t>;</a:t>
            </a:r>
            <a:r>
              <a:rPr lang="ru-RU" sz="3200" spc="-1" dirty="0" smtClean="0"/>
              <a:t> </a:t>
            </a:r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обеспечение правильного расположения детей (по качеству интонирования или по характеру звучания их голосов)</a:t>
            </a:r>
            <a:r>
              <a:rPr lang="en-US" sz="3200" spc="-1" dirty="0" smtClean="0"/>
              <a:t>;</a:t>
            </a:r>
            <a:endParaRPr lang="ru-RU" sz="3200" spc="-1" dirty="0" smtClean="0"/>
          </a:p>
          <a:p>
            <a:pPr algn="just"/>
            <a:r>
              <a:rPr lang="ru-RU" sz="3200" spc="-1" dirty="0" smtClean="0">
                <a:solidFill>
                  <a:srgbClr val="953735"/>
                </a:solidFill>
              </a:rPr>
              <a:t>● </a:t>
            </a:r>
            <a:r>
              <a:rPr lang="ru-RU" sz="3200" spc="-1" dirty="0" smtClean="0"/>
              <a:t>организация хорового, группового и сольного исполнения песен</a:t>
            </a:r>
            <a:r>
              <a:rPr lang="en-US" sz="3200" spc="-1" dirty="0" smtClean="0"/>
              <a:t>.</a:t>
            </a:r>
            <a:endParaRPr lang="ru-RU" sz="3200" spc="-1" dirty="0" smtClean="0"/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2"/>
          <a:srcRect t="26214" b="18123"/>
          <a:stretch>
            <a:fillRect/>
          </a:stretch>
        </p:blipFill>
        <p:spPr bwMode="auto">
          <a:xfrm>
            <a:off x="5715008" y="4857760"/>
            <a:ext cx="3228977" cy="18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72000"/>
            <a:ext cx="9000000" cy="1213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000"/>
              </a:lnSpc>
            </a:pPr>
            <a:r>
              <a:rPr lang="ru-RU" sz="3600" b="1" spc="-1" dirty="0" smtClean="0">
                <a:solidFill>
                  <a:srgbClr val="C00000"/>
                </a:solidFill>
              </a:rPr>
              <a:t>Содержание занятий вокального кружка включает в себя</a:t>
            </a:r>
            <a:r>
              <a:rPr lang="en-US" sz="3600" b="1" spc="-1" dirty="0" smtClean="0">
                <a:solidFill>
                  <a:srgbClr val="953735"/>
                </a:solidFill>
              </a:rPr>
              <a:t>: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lnSpc>
                <a:spcPts val="4000"/>
              </a:lnSpc>
            </a:pPr>
            <a:endParaRPr lang="ru-RU" sz="4400" b="0" strike="noStrike" spc="-1" dirty="0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0" y="1142984"/>
            <a:ext cx="9001156" cy="5715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ru-RU" sz="2800" spc="-1" dirty="0" smtClean="0"/>
              <a:t>1. Упражнения на постановку речевого и певческого дыхания, упражнения для дикции (артикуляционная гимнастика). </a:t>
            </a:r>
          </a:p>
          <a:p>
            <a:pPr algn="just"/>
            <a:r>
              <a:rPr lang="ru-RU" sz="2800" spc="-1" dirty="0" smtClean="0"/>
              <a:t>2. Образные упражнения</a:t>
            </a:r>
            <a:r>
              <a:rPr lang="en-US" sz="2800" spc="-1" dirty="0" smtClean="0"/>
              <a:t>: </a:t>
            </a:r>
            <a:r>
              <a:rPr lang="ru-RU" sz="2800" spc="-1" dirty="0" err="1" smtClean="0"/>
              <a:t>распевки</a:t>
            </a:r>
            <a:r>
              <a:rPr lang="ru-RU" sz="2800" spc="-1" dirty="0" smtClean="0"/>
              <a:t>, </a:t>
            </a:r>
            <a:r>
              <a:rPr lang="ru-RU" sz="2800" spc="-1" dirty="0" err="1" smtClean="0"/>
              <a:t>потешки</a:t>
            </a:r>
            <a:r>
              <a:rPr lang="ru-RU" sz="2800" spc="-1" dirty="0" smtClean="0"/>
              <a:t>, прибаутки.</a:t>
            </a:r>
          </a:p>
          <a:p>
            <a:pPr algn="just"/>
            <a:r>
              <a:rPr lang="ru-RU" sz="2800" spc="-1" dirty="0" smtClean="0"/>
              <a:t>3. Упражнения на развитие чувства ритма и муз. памяти.</a:t>
            </a:r>
          </a:p>
          <a:p>
            <a:pPr algn="just"/>
            <a:r>
              <a:rPr lang="ru-RU" sz="2800" spc="-1" dirty="0" smtClean="0"/>
              <a:t>4. Детские эстрадные песни, песни советских и современных композиторов, народные хороводные и плясовые песни, детские песни из мультфильмов</a:t>
            </a:r>
          </a:p>
          <a:p>
            <a:pPr algn="just"/>
            <a:r>
              <a:rPr lang="ru-RU" sz="2800" spc="-1" dirty="0" smtClean="0"/>
              <a:t>5. Музыкальные игры-загадки.</a:t>
            </a:r>
          </a:p>
          <a:p>
            <a:pPr algn="just"/>
            <a:r>
              <a:rPr lang="ru-RU" sz="2800" spc="-1" dirty="0" smtClean="0"/>
              <a:t>6. Упражнения на развитие муз. способностей.</a:t>
            </a:r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72000"/>
            <a:ext cx="9000000" cy="7852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ts val="4000"/>
              </a:lnSpc>
            </a:pPr>
            <a:r>
              <a:rPr lang="ru-RU" sz="3600" b="1" spc="-1" dirty="0" smtClean="0">
                <a:solidFill>
                  <a:srgbClr val="C00000"/>
                </a:solidFill>
              </a:rPr>
              <a:t>Структура занятия</a:t>
            </a:r>
            <a:r>
              <a:rPr lang="en-US" sz="3600" b="1" spc="-1" dirty="0" smtClean="0">
                <a:solidFill>
                  <a:srgbClr val="953735"/>
                </a:solidFill>
              </a:rPr>
              <a:t>: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lnSpc>
                <a:spcPts val="4000"/>
              </a:lnSpc>
            </a:pPr>
            <a:endParaRPr lang="ru-RU" sz="4400" b="0" strike="noStrike" spc="-1" dirty="0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0" y="714356"/>
            <a:ext cx="9001156" cy="6143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14350" indent="-514350" algn="just"/>
            <a:endParaRPr lang="ru-RU" sz="3000" spc="-1" dirty="0" smtClean="0"/>
          </a:p>
          <a:p>
            <a:pPr marL="514350" indent="-514350" algn="just">
              <a:buAutoNum type="arabicPeriod"/>
            </a:pPr>
            <a:endParaRPr lang="ru-RU" sz="3000" spc="-1" dirty="0" smtClean="0"/>
          </a:p>
          <a:p>
            <a:pPr marL="514350" indent="-514350" algn="just">
              <a:buAutoNum type="arabicPeriod"/>
            </a:pPr>
            <a:endParaRPr lang="ru-RU" sz="3000" spc="-1" dirty="0" smtClean="0"/>
          </a:p>
          <a:p>
            <a:pPr marL="514350" indent="-514350" algn="just">
              <a:buAutoNum type="arabicPeriod"/>
            </a:pPr>
            <a:endParaRPr lang="ru-RU" sz="3000" spc="-1" dirty="0" smtClean="0"/>
          </a:p>
          <a:p>
            <a:pPr marL="514350" indent="-514350" algn="just">
              <a:buAutoNum type="arabicPeriod"/>
            </a:pPr>
            <a:endParaRPr lang="ru-RU" sz="3000" spc="-1" dirty="0" smtClean="0"/>
          </a:p>
          <a:p>
            <a:pPr marL="514350" indent="-514350" algn="just">
              <a:buAutoNum type="arabicPeriod"/>
            </a:pPr>
            <a:endParaRPr lang="ru-RU" sz="3000" spc="-1" dirty="0" smtClean="0"/>
          </a:p>
          <a:p>
            <a:pPr marL="514350" indent="-514350" algn="just">
              <a:buAutoNum type="arabicPeriod"/>
            </a:pPr>
            <a:endParaRPr lang="ru-RU" sz="3000" spc="-1" dirty="0" smtClean="0"/>
          </a:p>
          <a:p>
            <a:pPr marL="514350" indent="-514350" algn="just"/>
            <a:endParaRPr lang="ru-RU" sz="3000" spc="-1" dirty="0" smtClean="0"/>
          </a:p>
          <a:p>
            <a:pPr marL="514350" indent="-514350" algn="just">
              <a:buAutoNum type="arabicPeriod"/>
            </a:pPr>
            <a:endParaRPr lang="ru-RU" sz="3000" spc="-1" dirty="0" smtClean="0"/>
          </a:p>
          <a:p>
            <a:pPr marL="514350" indent="-514350" algn="just">
              <a:buAutoNum type="arabicPeriod"/>
            </a:pPr>
            <a:endParaRPr lang="ru-RU" sz="3000" spc="-1" dirty="0" smtClean="0"/>
          </a:p>
          <a:p>
            <a:pPr marL="514350" indent="-514350" algn="just">
              <a:buAutoNum type="arabicPeriod"/>
            </a:pPr>
            <a:endParaRPr lang="ru-RU" sz="3000" spc="-1" dirty="0" smtClean="0"/>
          </a:p>
          <a:p>
            <a:pPr algn="just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8600000">
            <a:off x="2533745" y="1296839"/>
            <a:ext cx="422079" cy="843677"/>
          </a:xfrm>
          <a:prstGeom prst="downArrow">
            <a:avLst>
              <a:gd name="adj1" fmla="val 45795"/>
              <a:gd name="adj2" fmla="val 40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700000">
            <a:off x="7504549" y="2604924"/>
            <a:ext cx="421448" cy="790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571868" y="3000372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600000">
            <a:off x="3994715" y="3622921"/>
            <a:ext cx="367517" cy="902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700000">
            <a:off x="7379005" y="4823836"/>
            <a:ext cx="460757" cy="856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714356"/>
            <a:ext cx="7572428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pc="-1" dirty="0" smtClean="0">
                <a:solidFill>
                  <a:srgbClr val="C00000"/>
                </a:solidFill>
              </a:rPr>
              <a:t>1. Коммуникативная игра-приветствие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22" y="1571612"/>
            <a:ext cx="5143568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200" spc="-1" dirty="0" smtClean="0">
                <a:solidFill>
                  <a:srgbClr val="C00000"/>
                </a:solidFill>
              </a:rPr>
              <a:t>2.Артикуляционная гимнастика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714620"/>
            <a:ext cx="6929486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200" spc="-1" dirty="0" smtClean="0">
                <a:solidFill>
                  <a:srgbClr val="C00000"/>
                </a:solidFill>
              </a:rPr>
              <a:t>3. Интонационно-фонематические упражнения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3929066"/>
            <a:ext cx="4143404" cy="8572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ru-RU" sz="3200" spc="-1" dirty="0" smtClean="0">
                <a:solidFill>
                  <a:srgbClr val="C00000"/>
                </a:solidFill>
              </a:rPr>
              <a:t>4.Скороговорки-чистоговорки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5072074"/>
            <a:ext cx="6286544" cy="714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200" spc="-1" dirty="0" smtClean="0">
                <a:solidFill>
                  <a:srgbClr val="C00000"/>
                </a:solidFill>
              </a:rPr>
              <a:t>5. Упражнения для распевания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6072206"/>
            <a:ext cx="5715040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/>
            <a:r>
              <a:rPr lang="ru-RU" sz="3200" spc="-1" dirty="0" smtClean="0">
                <a:solidFill>
                  <a:srgbClr val="C00000"/>
                </a:solidFill>
              </a:rPr>
              <a:t>6. Разучивание новых песен </a:t>
            </a:r>
          </a:p>
        </p:txBody>
      </p:sp>
      <p:sp>
        <p:nvSpPr>
          <p:cNvPr id="21" name="Стрелка вниз 20"/>
          <p:cNvSpPr/>
          <p:nvPr/>
        </p:nvSpPr>
        <p:spPr>
          <a:xfrm rot="18600000">
            <a:off x="2208765" y="5766061"/>
            <a:ext cx="367517" cy="902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2681</TotalTime>
  <Words>455</Words>
  <Application>Microsoft Office PowerPoint</Application>
  <PresentationFormat>Экран (4:3)</PresentationFormat>
  <Paragraphs>148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1</dc:creator>
  <dc:description/>
  <cp:lastModifiedBy>Пользователь Windows</cp:lastModifiedBy>
  <cp:revision>252</cp:revision>
  <dcterms:created xsi:type="dcterms:W3CDTF">2015-01-15T12:03:38Z</dcterms:created>
  <dcterms:modified xsi:type="dcterms:W3CDTF">2020-05-12T09:06:34Z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