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6" r:id="rId13"/>
    <p:sldId id="288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1B2F-8260-4D40-AE2B-AF5FC4DD598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B012-9599-4EFE-91FB-D1CBF1A39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МБДОУ «</a:t>
            </a:r>
            <a:r>
              <a:rPr lang="ru-RU" sz="1800" dirty="0" err="1" smtClean="0"/>
              <a:t>Тимершикский</a:t>
            </a:r>
            <a:r>
              <a:rPr lang="ru-RU" sz="1800" dirty="0" smtClean="0"/>
              <a:t> детский сад «</a:t>
            </a:r>
            <a:r>
              <a:rPr lang="ru-RU" sz="1800" dirty="0" err="1" smtClean="0"/>
              <a:t>Кояшкай</a:t>
            </a:r>
            <a:r>
              <a:rPr lang="ru-RU" sz="1800" dirty="0" smtClean="0"/>
              <a:t>» Сабинского муниципального района Республики Татарстан»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872808" cy="352839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B0F0"/>
                </a:solidFill>
              </a:rPr>
              <a:t>Дидактические игры, направленные на формирование элементарных математических представлений у детей второй младшей и средней  группы.</a:t>
            </a:r>
          </a:p>
          <a:p>
            <a:r>
              <a:rPr lang="ru-RU" sz="4000" b="1" dirty="0" smtClean="0">
                <a:solidFill>
                  <a:srgbClr val="00B0F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Карандаши –кармашки</a:t>
            </a:r>
            <a:r>
              <a:rPr lang="ru-RU" sz="4000" b="1" dirty="0" smtClean="0">
                <a:solidFill>
                  <a:srgbClr val="00B0F0"/>
                </a:solidFill>
              </a:rPr>
              <a:t>»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Выполнила воспитатель: </a:t>
            </a:r>
            <a:r>
              <a:rPr lang="ru-RU" sz="1600" dirty="0" err="1" smtClean="0">
                <a:solidFill>
                  <a:schemeClr val="tx1"/>
                </a:solidFill>
              </a:rPr>
              <a:t>Хантимирова</a:t>
            </a:r>
            <a:r>
              <a:rPr lang="ru-RU" sz="1600" dirty="0" smtClean="0">
                <a:solidFill>
                  <a:schemeClr val="tx1"/>
                </a:solidFill>
              </a:rPr>
              <a:t> А.М.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0081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Виды </a:t>
            </a:r>
            <a:r>
              <a:rPr lang="ru-RU" sz="3200" b="1" u="sng" dirty="0" smtClean="0">
                <a:solidFill>
                  <a:srgbClr val="0070C0"/>
                </a:solidFill>
              </a:rPr>
              <a:t>дидактических  игр </a:t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r>
              <a:rPr lang="ru-RU" sz="3200" b="1" u="sng" dirty="0" smtClean="0">
                <a:solidFill>
                  <a:srgbClr val="0070C0"/>
                </a:solidFill>
              </a:rPr>
              <a:t>«Карандаши-кармашки»</a:t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r>
              <a:rPr lang="ru-RU" sz="3200" b="1" u="sng" dirty="0" smtClean="0">
                <a:solidFill>
                  <a:srgbClr val="0070C0"/>
                </a:solidFill>
              </a:rPr>
              <a:t>по формированию математических представлений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708920"/>
            <a:ext cx="4464496" cy="3384376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Составь группу из  фигур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  <a:p>
            <a:r>
              <a:rPr lang="ru-RU" b="1" dirty="0">
                <a:solidFill>
                  <a:srgbClr val="00B050"/>
                </a:solidFill>
              </a:rPr>
              <a:t>Цель: упражнять в группировке геометрических фигур по </a:t>
            </a:r>
            <a:r>
              <a:rPr lang="ru-RU" b="1" dirty="0" err="1">
                <a:solidFill>
                  <a:srgbClr val="00B050"/>
                </a:solidFill>
              </a:rPr>
              <a:t>цвету,по</a:t>
            </a:r>
            <a:r>
              <a:rPr lang="ru-RU" b="1" dirty="0">
                <a:solidFill>
                  <a:srgbClr val="00B050"/>
                </a:solidFill>
              </a:rPr>
              <a:t> форме.</a:t>
            </a:r>
          </a:p>
          <a:p>
            <a:r>
              <a:rPr lang="ru-RU" b="1" dirty="0">
                <a:solidFill>
                  <a:srgbClr val="00B050"/>
                </a:solidFill>
              </a:rPr>
              <a:t>Содержание. По просьбе  воспитателя  дети  раскладывают  фигурки  и отвечают на вопросы: «Какие у вас фигуры? Какого они цвета? Одинакового ли размера? Как можно сгруппировать фигуры, подобрать подходящие? (по цвету, форме,). Составьте группу  из красных, синих,  </a:t>
            </a:r>
            <a:r>
              <a:rPr lang="ru-RU" b="1" dirty="0" err="1">
                <a:solidFill>
                  <a:srgbClr val="00B050"/>
                </a:solidFill>
              </a:rPr>
              <a:t>желтых,зеленых</a:t>
            </a:r>
            <a:r>
              <a:rPr lang="ru-RU" b="1" dirty="0">
                <a:solidFill>
                  <a:srgbClr val="00B050"/>
                </a:solidFill>
              </a:rPr>
              <a:t>  фигур. После того, как дети выполнять задание, В. спрашивает: «Какие получились группы? Какого они цвета? Какой формы оказались фигуры в первой группе? Из каких фигур составлена вторая группа? Сколько их всего? Сколько фигур разной формы в третьей группе? Назовите их! Сколько всего фигур желтого цвета?»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IMG-20200429-WA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278241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6406480" cy="7920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Найди и назови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3200400" cy="37219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Цель: закрепить умение быстро находить геометрическую фигуру  и предмет </a:t>
            </a:r>
            <a:r>
              <a:rPr lang="ru-RU" b="1" dirty="0" err="1" smtClean="0">
                <a:solidFill>
                  <a:srgbClr val="00B050"/>
                </a:solidFill>
              </a:rPr>
              <a:t>одинакого</a:t>
            </a:r>
            <a:r>
              <a:rPr lang="ru-RU" b="1" dirty="0" smtClean="0">
                <a:solidFill>
                  <a:srgbClr val="00B050"/>
                </a:solidFill>
              </a:rPr>
              <a:t>  цвета.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Ход игры: На столе перед ребёнком раскладываются в беспорядке 4 геометрических фигур разного цвета. Ведущий просит показать различные  цвета геометрические фигуры, например: синий квадрат и подобрать к </a:t>
            </a:r>
            <a:r>
              <a:rPr lang="ru-RU" b="1" dirty="0" err="1" smtClean="0">
                <a:solidFill>
                  <a:srgbClr val="00B050"/>
                </a:solidFill>
              </a:rPr>
              <a:t>ниму</a:t>
            </a:r>
            <a:r>
              <a:rPr lang="ru-RU" b="1" dirty="0" smtClean="0">
                <a:solidFill>
                  <a:srgbClr val="00B050"/>
                </a:solidFill>
              </a:rPr>
              <a:t> синюю рубашку и </a:t>
            </a:r>
            <a:r>
              <a:rPr lang="ru-RU" b="1" dirty="0" err="1" smtClean="0">
                <a:solidFill>
                  <a:srgbClr val="00B050"/>
                </a:solidFill>
              </a:rPr>
              <a:t>подожить</a:t>
            </a:r>
            <a:r>
              <a:rPr lang="ru-RU" b="1" dirty="0" smtClean="0">
                <a:solidFill>
                  <a:srgbClr val="00B050"/>
                </a:solidFill>
              </a:rPr>
              <a:t> в кармашек синего карандаша.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-20200429-WA0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35848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58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6982544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Геометрическое лото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4104456" cy="43924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Цель</a:t>
            </a:r>
            <a:r>
              <a:rPr lang="ru-RU" sz="1400" b="1" dirty="0">
                <a:solidFill>
                  <a:srgbClr val="00B050"/>
                </a:solidFill>
              </a:rPr>
              <a:t>: учить детей сравнивать форму изображенного предмета с геометрической фигурой подбирать предметы по геометрическому образцу.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Материал. 5 карточек с изображением геометрических фигур: по 1 кругу, квадрату, треугольнику, прямоугольнику, овалу. По 5 карточек с изображением предметов разной формы: круглой (теннисный мяч, яблоко, шарик, футбольный мяч, воз душный шар), квадратный коврик, платок, кубик и т. д.; овальной (дыня, слива, лист, жук, яйцо); прямоугольной (конверт, портфель, книга, домино, картина).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Принимают участие 5 детей. Педагог рассматривает вместе с детьми материал. Дети называют фигуры и предметы. Затем по указанию воспитателя  подбирают к своим геометрическим образцам карточки с изображением предметов нужной формы. Педагог помогает детям правильно назвать форму предметов (круглая, овальная, квадратная, прямоугольная).</a:t>
            </a:r>
          </a:p>
          <a:p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MG-20200429-WA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032448" cy="32058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3"/>
            <a:ext cx="5472608" cy="7920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Огород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3168352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00B050"/>
                </a:solidFill>
              </a:rPr>
              <a:t>Цель: научить ребенка считать в пределах десяти .</a:t>
            </a:r>
          </a:p>
          <a:p>
            <a:r>
              <a:rPr lang="ru-RU" sz="6400" b="1" dirty="0" smtClean="0">
                <a:solidFill>
                  <a:srgbClr val="00B050"/>
                </a:solidFill>
              </a:rPr>
              <a:t>Процедура проведения.</a:t>
            </a:r>
          </a:p>
          <a:p>
            <a:r>
              <a:rPr lang="ru-RU" sz="6400" b="1" dirty="0" smtClean="0">
                <a:solidFill>
                  <a:srgbClr val="00B050"/>
                </a:solidFill>
              </a:rPr>
              <a:t>Первый вариант.  В кармашках разное количество овощей нескольких видов, ребенку предлагается сосчитать  и положить в первый кармашек ту </a:t>
            </a:r>
            <a:r>
              <a:rPr lang="ru-RU" sz="6400" b="1" dirty="0" err="1" smtClean="0">
                <a:solidFill>
                  <a:srgbClr val="00B050"/>
                </a:solidFill>
              </a:rPr>
              <a:t>цифру,который</a:t>
            </a:r>
            <a:r>
              <a:rPr lang="ru-RU" sz="6400" b="1" dirty="0" smtClean="0">
                <a:solidFill>
                  <a:srgbClr val="00B050"/>
                </a:solidFill>
              </a:rPr>
              <a:t> сосчитал  (</a:t>
            </a:r>
            <a:r>
              <a:rPr lang="ru-RU" sz="6400" b="1" dirty="0" err="1" smtClean="0">
                <a:solidFill>
                  <a:srgbClr val="00B050"/>
                </a:solidFill>
              </a:rPr>
              <a:t>овощей,фруктов</a:t>
            </a:r>
            <a:r>
              <a:rPr lang="ru-RU" sz="6400" b="1" dirty="0" smtClean="0">
                <a:solidFill>
                  <a:srgbClr val="00B050"/>
                </a:solidFill>
              </a:rPr>
              <a:t> ).</a:t>
            </a:r>
          </a:p>
          <a:p>
            <a:r>
              <a:rPr lang="ru-RU" sz="6400" b="1" dirty="0" smtClean="0">
                <a:solidFill>
                  <a:srgbClr val="00B050"/>
                </a:solidFill>
              </a:rPr>
              <a:t>Второй вариант. Воспитатель помогает ребенку закрепить понятия «один - много». В кармашках большое количество овощей одного вида. А где  одна тыква или одна репка. Воспитатель задает вопросы: сколько капусты?, сколько тыкв? (один - много)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MG-20200429-WA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2376264" cy="2348880"/>
          </a:xfrm>
          <a:prstGeom prst="rect">
            <a:avLst/>
          </a:prstGeom>
        </p:spPr>
      </p:pic>
      <p:pic>
        <p:nvPicPr>
          <p:cNvPr id="9" name="Рисунок 8" descr="IMG-20200429-WA0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52736"/>
            <a:ext cx="2638400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7"/>
            <a:ext cx="5112568" cy="7920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Подбери игрушку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564904"/>
            <a:ext cx="3056384" cy="3073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200429-WA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286472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484784"/>
            <a:ext cx="41044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400" b="1" dirty="0">
                <a:solidFill>
                  <a:srgbClr val="00B050"/>
                </a:solidFill>
              </a:rPr>
              <a:t>Цель: упражнять в счете предметов по названному числу и запоминании его учить находить равное количество игрушек.</a:t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1400" b="1" dirty="0" err="1" smtClean="0">
                <a:solidFill>
                  <a:srgbClr val="00B050"/>
                </a:solidFill>
              </a:rPr>
              <a:t>Содержание:Воспитатель</a:t>
            </a:r>
            <a:r>
              <a:rPr lang="ru-RU" sz="1400" b="1" dirty="0" smtClean="0">
                <a:solidFill>
                  <a:srgbClr val="00B050"/>
                </a:solidFill>
              </a:rPr>
              <a:t>  </a:t>
            </a:r>
            <a:r>
              <a:rPr lang="ru-RU" sz="1400" b="1" dirty="0">
                <a:solidFill>
                  <a:srgbClr val="00B050"/>
                </a:solidFill>
              </a:rPr>
              <a:t>объясняет детям, что они будут учиться отсчитывать столько игрушек, сколько он скажет. По очереди вызывает детей и дает им задание принести определенное число игрушек и </a:t>
            </a:r>
            <a:r>
              <a:rPr lang="ru-RU" sz="1400" b="1" dirty="0" smtClean="0">
                <a:solidFill>
                  <a:srgbClr val="00B050"/>
                </a:solidFill>
              </a:rPr>
              <a:t>положить в кармашек . </a:t>
            </a:r>
            <a:r>
              <a:rPr lang="ru-RU" sz="1400" b="1" dirty="0">
                <a:solidFill>
                  <a:srgbClr val="00B050"/>
                </a:solidFill>
              </a:rPr>
              <a:t>Другим детям поручает проверить, верно, ли выполнено задание, а для этого 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сосчитать игрушки, например: </a:t>
            </a:r>
            <a:r>
              <a:rPr lang="ru-RU" sz="1400" b="1" dirty="0" smtClean="0">
                <a:solidFill>
                  <a:srgbClr val="00B050"/>
                </a:solidFill>
              </a:rPr>
              <a:t>«Марьям , </a:t>
            </a:r>
            <a:r>
              <a:rPr lang="ru-RU" sz="1400" b="1" dirty="0">
                <a:solidFill>
                  <a:srgbClr val="00B050"/>
                </a:solidFill>
              </a:rPr>
              <a:t>принеси </a:t>
            </a:r>
            <a:r>
              <a:rPr lang="ru-RU" sz="1400" b="1" dirty="0" smtClean="0">
                <a:solidFill>
                  <a:srgbClr val="00B050"/>
                </a:solidFill>
              </a:rPr>
              <a:t>2 </a:t>
            </a:r>
            <a:r>
              <a:rPr lang="ru-RU" sz="1400" b="1" dirty="0">
                <a:solidFill>
                  <a:srgbClr val="00B050"/>
                </a:solidFill>
              </a:rPr>
              <a:t>пирамидки и </a:t>
            </a:r>
            <a:r>
              <a:rPr lang="ru-RU" sz="1400" b="1" dirty="0" smtClean="0">
                <a:solidFill>
                  <a:srgbClr val="00B050"/>
                </a:solidFill>
              </a:rPr>
              <a:t>положи в кармашек с цифрой 2 . </a:t>
            </a:r>
            <a:r>
              <a:rPr lang="ru-RU" sz="1400" b="1" dirty="0" err="1" smtClean="0">
                <a:solidFill>
                  <a:srgbClr val="00B050"/>
                </a:solidFill>
              </a:rPr>
              <a:t>Раяз</a:t>
            </a:r>
            <a:r>
              <a:rPr lang="ru-RU" sz="1400" b="1" dirty="0" smtClean="0">
                <a:solidFill>
                  <a:srgbClr val="00B050"/>
                </a:solidFill>
              </a:rPr>
              <a:t> , </a:t>
            </a:r>
            <a:r>
              <a:rPr lang="ru-RU" sz="1400" b="1" dirty="0">
                <a:solidFill>
                  <a:srgbClr val="00B050"/>
                </a:solidFill>
              </a:rPr>
              <a:t>проверь, сколько пирамидок </a:t>
            </a:r>
            <a:r>
              <a:rPr lang="ru-RU" sz="1400" b="1" dirty="0" smtClean="0">
                <a:solidFill>
                  <a:srgbClr val="00B050"/>
                </a:solidFill>
              </a:rPr>
              <a:t>принесла  Марьям». </a:t>
            </a:r>
            <a:r>
              <a:rPr lang="ru-RU" sz="1400" b="1" dirty="0">
                <a:solidFill>
                  <a:srgbClr val="00B050"/>
                </a:solidFill>
              </a:rPr>
              <a:t>В результате на </a:t>
            </a:r>
            <a:r>
              <a:rPr lang="ru-RU" sz="1400" b="1" dirty="0" smtClean="0">
                <a:solidFill>
                  <a:srgbClr val="00B050"/>
                </a:solidFill>
              </a:rPr>
              <a:t>одном  кармашке будет 2 </a:t>
            </a:r>
            <a:r>
              <a:rPr lang="ru-RU" sz="1400" b="1" dirty="0">
                <a:solidFill>
                  <a:srgbClr val="00B050"/>
                </a:solidFill>
              </a:rPr>
              <a:t>игрушки, на втором-3, на третьем-4, на четвертом-5.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Времена года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86200"/>
            <a:ext cx="255232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200429-WA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4680520" cy="4213944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405645"/>
            <a:ext cx="352839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Дидактические задачи: уточнить и углубить знания детей о временах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игры: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спрашивает детей, знают ли они, когда собирают овощи, фрукты, когда бывает много желтых листьев и т. д. Ответы детей показывают, в какой мере они соотносят те или иные явления и труд человека со временем года. «А сейчас мы поиграем. Я буду называть время года, а вы будете отвечать, что бывает в это время и что делают люди. Например, я скажу: «Весна» — и положу в  кармашек </a:t>
            </a:r>
            <a:r>
              <a:rPr lang="ru-RU" sz="1400" b="1" dirty="0" err="1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облоко</a:t>
            </a: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тучами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Сайда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быстро вспомнит и скажет, что бывает весной. Например, весной тает снег»,ставишь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карточку с явлениями природы весной и так заполняешь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Когда все дети усвоят правила, можно начинать игру.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кто-то не может ответить, воспитатель помогает ему вопросами.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224135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Профессии.Кому</a:t>
            </a:r>
            <a:r>
              <a:rPr lang="ru-RU" b="1" dirty="0" smtClean="0">
                <a:solidFill>
                  <a:srgbClr val="C00000"/>
                </a:solidFill>
              </a:rPr>
              <a:t> это нужно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988840"/>
            <a:ext cx="3024336" cy="32403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Цель: закреплять представления детей о предметах и их использовании в трудовых процессах. Знакомить с профессиями.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Ход игры: педагог показывает детям  карточки  с различными предметами, просит положить в кармашек  их и рассказать, когда они используются и с какой целью (это метла , она  нужна  дворнику , чтобы подметать двор).</a:t>
            </a:r>
          </a:p>
          <a:p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-20200429-WA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374441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Положи столько же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3272408" cy="35059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Дидактические </a:t>
            </a:r>
            <a:r>
              <a:rPr lang="ru-RU" b="1" dirty="0">
                <a:solidFill>
                  <a:srgbClr val="00B050"/>
                </a:solidFill>
              </a:rPr>
              <a:t>задачи: закреплять умение соотносить число и количество, различать геометрические фигуры, узнавать и называть цифры.</a:t>
            </a:r>
          </a:p>
          <a:p>
            <a:r>
              <a:rPr lang="ru-RU" b="1" dirty="0">
                <a:solidFill>
                  <a:srgbClr val="00B050"/>
                </a:solidFill>
              </a:rPr>
              <a:t>Ход игры:</a:t>
            </a:r>
          </a:p>
          <a:p>
            <a:r>
              <a:rPr lang="ru-RU" b="1" dirty="0">
                <a:solidFill>
                  <a:srgbClr val="00B050"/>
                </a:solidFill>
              </a:rPr>
              <a:t>Детям предлагается положить в </a:t>
            </a:r>
            <a:r>
              <a:rPr lang="ru-RU" b="1" dirty="0" smtClean="0">
                <a:solidFill>
                  <a:srgbClr val="00B050"/>
                </a:solidFill>
              </a:rPr>
              <a:t>кармашек  </a:t>
            </a:r>
            <a:r>
              <a:rPr lang="ru-RU" b="1" dirty="0">
                <a:solidFill>
                  <a:srgbClr val="00B050"/>
                </a:solidFill>
              </a:rPr>
              <a:t>столько геометрических фигур, столько показывает цифра </a:t>
            </a:r>
            <a:r>
              <a:rPr lang="ru-RU" b="1" dirty="0" smtClean="0">
                <a:solidFill>
                  <a:srgbClr val="00B050"/>
                </a:solidFill>
              </a:rPr>
              <a:t>в кармашке .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MG-20200429-WA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574504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58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4966320" cy="331236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В</a:t>
            </a:r>
            <a:r>
              <a:rPr lang="ru-RU" sz="2200" b="1" dirty="0" smtClean="0">
                <a:solidFill>
                  <a:srgbClr val="C00000"/>
                </a:solidFill>
              </a:rPr>
              <a:t>ажно правильно работать с дидактическим материалом. Важно понимать, что если ребенок терпит неудачу, то он быстро теряет интерес к занятию. Поэтому материал надо разбить </a:t>
            </a:r>
            <a:r>
              <a:rPr lang="ru-RU" sz="2000" b="1" dirty="0" smtClean="0">
                <a:solidFill>
                  <a:srgbClr val="C00000"/>
                </a:solidFill>
              </a:rPr>
              <a:t>на относительно </a:t>
            </a:r>
            <a:r>
              <a:rPr lang="ru-RU" sz="2200" b="1" dirty="0" smtClean="0">
                <a:solidFill>
                  <a:srgbClr val="C00000"/>
                </a:solidFill>
              </a:rPr>
              <a:t>небольшие части и давать ребенку простые и понятные объяснения каждого шага решения задачи.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4208512" cy="76964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5" name="Picture 1" descr="C:\Users\Администратор\Desktop\8856f1522835047015202c9425b621e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5580112" cy="56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5256584" cy="408200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rgbClr val="00B050"/>
                </a:solidFill>
              </a:rPr>
              <a:t>Развитие элементарных математических представлений - это исключительно важная часть интеллектуального и личностного развития дошкольника.  В соответствии с ФГОС дошкольное образовательное учреждение является первой образовательной ступенью и детский сад выполняет важную функцию подготовки детей к школе. И от того, насколько качественно и своевременно будет подготовлен ребенок к школе, во многом зависит успешность его дальнейшего обучения.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    Математика обладает уникальным развивающим эффектом.  « Математика - царица всех наук! Она приводит в порядок ум! ». Ее изучение способствует развитию памяти, речи, воображения, эмоций; формирует настойчивость, терпение, творческий потенциал личности.</a:t>
            </a:r>
          </a:p>
          <a:p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4283968" cy="4005064"/>
          </a:xfrm>
          <a:prstGeom prst="ellipse">
            <a:avLst/>
          </a:prstGeom>
          <a:scene3d>
            <a:camera prst="isometricLeftDown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Дидактические игры по формированию математических представлений можно разделить на следующие группы: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1</a:t>
            </a:r>
            <a:r>
              <a:rPr lang="ru-RU" dirty="0" smtClean="0">
                <a:solidFill>
                  <a:srgbClr val="C00000"/>
                </a:solidFill>
              </a:rPr>
              <a:t>. Игры с цифрами и числами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. Игры путешествия во времени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3</a:t>
            </a:r>
            <a:r>
              <a:rPr lang="ru-RU" dirty="0" smtClean="0">
                <a:solidFill>
                  <a:srgbClr val="C00000"/>
                </a:solidFill>
              </a:rPr>
              <a:t>. Игры на ориентировку в пространстве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. Игры с геометрическими фигурами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</a:rPr>
              <a:t>5.</a:t>
            </a:r>
            <a:r>
              <a:rPr lang="ru-RU" dirty="0" smtClean="0">
                <a:solidFill>
                  <a:srgbClr val="C00000"/>
                </a:solidFill>
              </a:rPr>
              <a:t> Игры на логическое мышление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270576" cy="792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Дидактическая игра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Карандаши –кармашки</a:t>
            </a:r>
            <a:r>
              <a:rPr lang="ru-RU" sz="3200" dirty="0" smtClean="0">
                <a:solidFill>
                  <a:srgbClr val="0070C0"/>
                </a:solidFill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3600400" cy="36499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редлагаю вашему вниманию  новую игру, которую  я сделала .Надеюсь она будет  интересна  детям и  будет имеют большую эффективность.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-20200429-WA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47964" y="2528900"/>
            <a:ext cx="410445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Для этого нам понадобиться: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3960440" cy="38659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Лист формата А4 -30 </a:t>
            </a:r>
            <a:r>
              <a:rPr lang="ru-RU" sz="1800" b="1" dirty="0" err="1" smtClean="0">
                <a:solidFill>
                  <a:srgbClr val="00B050"/>
                </a:solidFill>
              </a:rPr>
              <a:t>шт</a:t>
            </a:r>
            <a:r>
              <a:rPr lang="ru-RU" sz="1800" b="1" dirty="0" smtClean="0">
                <a:solidFill>
                  <a:srgbClr val="00B050"/>
                </a:solidFill>
              </a:rPr>
              <a:t>(распечатать разные геометрические </a:t>
            </a:r>
            <a:r>
              <a:rPr lang="ru-RU" sz="1800" b="1" dirty="0" err="1" smtClean="0">
                <a:solidFill>
                  <a:srgbClr val="00B050"/>
                </a:solidFill>
              </a:rPr>
              <a:t>фигуры,цифры,фрукты,овощи,професии,времена</a:t>
            </a:r>
            <a:r>
              <a:rPr lang="ru-RU" sz="1800" b="1" dirty="0" smtClean="0">
                <a:solidFill>
                  <a:srgbClr val="00B050"/>
                </a:solidFill>
              </a:rPr>
              <a:t> года)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Пленка для </a:t>
            </a:r>
            <a:r>
              <a:rPr lang="ru-RU" sz="1800" b="1" dirty="0" err="1" smtClean="0">
                <a:solidFill>
                  <a:srgbClr val="00B050"/>
                </a:solidFill>
              </a:rPr>
              <a:t>ламинирования</a:t>
            </a:r>
            <a:r>
              <a:rPr lang="ru-RU" sz="1800" b="1" dirty="0" smtClean="0">
                <a:solidFill>
                  <a:srgbClr val="00B050"/>
                </a:solidFill>
              </a:rPr>
              <a:t>  формата А4-30 шт.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Кармашки размером   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87*120мм -4 </a:t>
            </a:r>
            <a:r>
              <a:rPr lang="ru-RU" sz="1800" b="1" dirty="0" err="1" smtClean="0">
                <a:solidFill>
                  <a:srgbClr val="00B050"/>
                </a:solidFill>
              </a:rPr>
              <a:t>уп</a:t>
            </a:r>
            <a:r>
              <a:rPr lang="ru-RU" sz="1800" b="1" dirty="0" smtClean="0">
                <a:solidFill>
                  <a:srgbClr val="00B050"/>
                </a:solidFill>
              </a:rPr>
              <a:t>.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Кармашки </a:t>
            </a:r>
            <a:r>
              <a:rPr lang="ru-RU" sz="1800" b="1" dirty="0" smtClean="0">
                <a:solidFill>
                  <a:srgbClr val="00B050"/>
                </a:solidFill>
              </a:rPr>
              <a:t>размером 65*98мм -   </a:t>
            </a:r>
            <a:r>
              <a:rPr lang="ru-RU" sz="1800" b="1" dirty="0" smtClean="0">
                <a:solidFill>
                  <a:srgbClr val="00B050"/>
                </a:solidFill>
              </a:rPr>
              <a:t>2 </a:t>
            </a:r>
            <a:r>
              <a:rPr lang="ru-RU" sz="1800" b="1" dirty="0" err="1" smtClean="0">
                <a:solidFill>
                  <a:srgbClr val="00B050"/>
                </a:solidFill>
              </a:rPr>
              <a:t>уп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Скотч</a:t>
            </a:r>
          </a:p>
          <a:p>
            <a:pPr algn="l"/>
            <a:r>
              <a:rPr lang="ru-RU" sz="1800" b="1" dirty="0" err="1" smtClean="0">
                <a:solidFill>
                  <a:srgbClr val="00B050"/>
                </a:solidFill>
              </a:rPr>
              <a:t>Ножница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Конверты для </a:t>
            </a:r>
            <a:r>
              <a:rPr lang="ru-RU" sz="1800" b="1" dirty="0" smtClean="0">
                <a:solidFill>
                  <a:srgbClr val="00B050"/>
                </a:solidFill>
              </a:rPr>
              <a:t>игр,фигур-10шт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-20200429-WA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4194696" y="2582168"/>
            <a:ext cx="3744416" cy="2845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0"/>
            <a:ext cx="90719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этап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132856"/>
            <a:ext cx="3456384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Ламинируем </a:t>
            </a:r>
            <a:r>
              <a:rPr lang="ru-RU" sz="3600" b="1" dirty="0" err="1" smtClean="0">
                <a:solidFill>
                  <a:srgbClr val="00B050"/>
                </a:solidFill>
              </a:rPr>
              <a:t>распечатаннные</a:t>
            </a:r>
            <a:r>
              <a:rPr lang="ru-RU" sz="3600" b="1" dirty="0" smtClean="0">
                <a:solidFill>
                  <a:srgbClr val="00B050"/>
                </a:solidFill>
              </a:rPr>
              <a:t> листы бумаги  для прочности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-20200429-WA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345638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 </a:t>
            </a:r>
            <a:r>
              <a:rPr lang="ru-RU" b="1" dirty="0" smtClean="0">
                <a:solidFill>
                  <a:srgbClr val="00B050"/>
                </a:solidFill>
              </a:rPr>
              <a:t>этап работы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4176464" cy="3649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Вырезаем все листы с изображениями карандашей, </a:t>
            </a:r>
            <a:r>
              <a:rPr lang="ru-RU" b="1" dirty="0" err="1" smtClean="0">
                <a:solidFill>
                  <a:srgbClr val="00B050"/>
                </a:solidFill>
              </a:rPr>
              <a:t>фигур,чисел,фруктов</a:t>
            </a:r>
            <a:r>
              <a:rPr lang="ru-RU" b="1" dirty="0" smtClean="0">
                <a:solidFill>
                  <a:srgbClr val="00B050"/>
                </a:solidFill>
              </a:rPr>
              <a:t> ,овощей ,игрушек  и прочих в размере кармашек 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_20200429_212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456384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792087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III </a:t>
            </a:r>
            <a:r>
              <a:rPr lang="ru-RU" b="1" dirty="0" smtClean="0">
                <a:solidFill>
                  <a:srgbClr val="00B050"/>
                </a:solidFill>
              </a:rPr>
              <a:t>этап работы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700808"/>
            <a:ext cx="3312368" cy="24482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Начинаем клеить кармашки на изображения карандаша.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Для этого делим кармашек по полам .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С помощь скотча  </a:t>
            </a:r>
            <a:r>
              <a:rPr lang="ru-RU" sz="1800" b="1" dirty="0" err="1" smtClean="0">
                <a:solidFill>
                  <a:srgbClr val="00B050"/>
                </a:solidFill>
              </a:rPr>
              <a:t>приклееваем</a:t>
            </a:r>
            <a:r>
              <a:rPr lang="ru-RU" sz="1800" b="1" dirty="0" smtClean="0">
                <a:solidFill>
                  <a:srgbClr val="00B050"/>
                </a:solidFill>
              </a:rPr>
              <a:t> отрезок.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_20200429_212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1859632" cy="1724744"/>
          </a:xfrm>
          <a:prstGeom prst="rect">
            <a:avLst/>
          </a:prstGeom>
        </p:spPr>
      </p:pic>
      <p:pic>
        <p:nvPicPr>
          <p:cNvPr id="6" name="Рисунок 5" descr="IMG_20200429_213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1859632" cy="1724744"/>
          </a:xfrm>
          <a:prstGeom prst="rect">
            <a:avLst/>
          </a:prstGeom>
        </p:spPr>
      </p:pic>
      <p:pic>
        <p:nvPicPr>
          <p:cNvPr id="7" name="Рисунок 6" descr="IMG_20200429_213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988840"/>
            <a:ext cx="1859632" cy="1724744"/>
          </a:xfrm>
          <a:prstGeom prst="rect">
            <a:avLst/>
          </a:prstGeom>
        </p:spPr>
      </p:pic>
      <p:pic>
        <p:nvPicPr>
          <p:cNvPr id="8" name="Рисунок 7" descr="IMG_20200429_213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501008"/>
            <a:ext cx="3024336" cy="2444824"/>
          </a:xfrm>
          <a:prstGeom prst="rect">
            <a:avLst/>
          </a:prstGeom>
        </p:spPr>
      </p:pic>
      <p:pic>
        <p:nvPicPr>
          <p:cNvPr id="9" name="Рисунок 8" descr="IMG_20200429_213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221088"/>
            <a:ext cx="1859632" cy="17247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630103_6-p-uchebnie-foni-dlya-detei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IV </a:t>
            </a:r>
            <a:r>
              <a:rPr lang="ru-RU" b="1" dirty="0" smtClean="0">
                <a:solidFill>
                  <a:srgbClr val="00B050"/>
                </a:solidFill>
              </a:rPr>
              <a:t>этап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работы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412776"/>
            <a:ext cx="3312368" cy="237626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В готовые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Карандаши–кармашки</a:t>
            </a:r>
            <a:r>
              <a:rPr lang="ru-RU" sz="2400" dirty="0" smtClean="0"/>
              <a:t>»</a:t>
            </a:r>
          </a:p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раскладываем </a:t>
            </a:r>
            <a:r>
              <a:rPr lang="ru-RU" sz="2400" dirty="0" err="1" smtClean="0">
                <a:solidFill>
                  <a:srgbClr val="00B050"/>
                </a:solidFill>
              </a:rPr>
              <a:t>карточки-фигурки,цифры,овощи</a:t>
            </a:r>
            <a:r>
              <a:rPr lang="ru-RU" sz="2400" dirty="0" smtClean="0">
                <a:solidFill>
                  <a:srgbClr val="00B050"/>
                </a:solidFill>
              </a:rPr>
              <a:t>,</a:t>
            </a:r>
          </a:p>
          <a:p>
            <a:pPr algn="l"/>
            <a:r>
              <a:rPr lang="ru-RU" sz="2400" dirty="0" err="1" smtClean="0">
                <a:solidFill>
                  <a:srgbClr val="00B050"/>
                </a:solidFill>
              </a:rPr>
              <a:t>фрукты,предметы</a:t>
            </a:r>
            <a:r>
              <a:rPr lang="ru-RU" sz="2400" dirty="0" smtClean="0">
                <a:solidFill>
                  <a:srgbClr val="00B050"/>
                </a:solidFill>
              </a:rPr>
              <a:t> для игры.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IMG_20200429_213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2304256" cy="2333464"/>
          </a:xfrm>
          <a:prstGeom prst="rect">
            <a:avLst/>
          </a:prstGeom>
        </p:spPr>
      </p:pic>
      <p:pic>
        <p:nvPicPr>
          <p:cNvPr id="11" name="Рисунок 10" descr="IMG_20200429_213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17032"/>
            <a:ext cx="2664296" cy="2333464"/>
          </a:xfrm>
          <a:prstGeom prst="rect">
            <a:avLst/>
          </a:prstGeom>
        </p:spPr>
      </p:pic>
      <p:pic>
        <p:nvPicPr>
          <p:cNvPr id="13" name="Рисунок 12" descr="IMG_20200429_213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844824"/>
            <a:ext cx="2448272" cy="2232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345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«Тимершикский детский сад «Кояшкай» Сабинского муниципального района Республики Татарстан» </vt:lpstr>
      <vt:lpstr>Актуальность</vt:lpstr>
      <vt:lpstr>Дидактические игры по формированию математических представлений можно разделить на следующие группы: </vt:lpstr>
      <vt:lpstr>Дидактическая игра  «Карандаши –кармашки»</vt:lpstr>
      <vt:lpstr>Для этого нам понадобиться:</vt:lpstr>
      <vt:lpstr>I этап работы</vt:lpstr>
      <vt:lpstr>II этап работы </vt:lpstr>
      <vt:lpstr>III этап работы</vt:lpstr>
      <vt:lpstr>IV этап  работы</vt:lpstr>
      <vt:lpstr> Виды дидактических  игр  «Карандаши-кармашки» по формированию математических представлений </vt:lpstr>
      <vt:lpstr>«Найди и назови» </vt:lpstr>
      <vt:lpstr>«Геометрическое лото». </vt:lpstr>
      <vt:lpstr>«Огород» </vt:lpstr>
      <vt:lpstr>«Подбери игрушку»</vt:lpstr>
      <vt:lpstr>«Времена года»</vt:lpstr>
      <vt:lpstr>«Профессии.Кому это нужно»</vt:lpstr>
      <vt:lpstr>«Положи столько же» </vt:lpstr>
      <vt:lpstr>Важно правильно работать с дидактическим материалом. Важно понимать, что если ребенок терпит неудачу, то он быстро теряет интерес к занятию. Поэтому материал надо разбить на относительно небольшие части и давать ребенку простые и понятные объяснения каждого шага решения задачи.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30</cp:revision>
  <dcterms:created xsi:type="dcterms:W3CDTF">2020-04-29T20:03:53Z</dcterms:created>
  <dcterms:modified xsi:type="dcterms:W3CDTF">2020-04-30T04:45:22Z</dcterms:modified>
</cp:coreProperties>
</file>