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0" r:id="rId8"/>
    <p:sldId id="261" r:id="rId9"/>
    <p:sldId id="262" r:id="rId10"/>
    <p:sldId id="263" r:id="rId11"/>
    <p:sldId id="264"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74623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41051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84975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151903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213184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5197CAE-A218-49F2-98CC-0D92FD81E16D}" type="datetimeFigureOut">
              <a:rPr lang="ru-RU" smtClean="0"/>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37339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5197CAE-A218-49F2-98CC-0D92FD81E16D}" type="datetimeFigureOut">
              <a:rPr lang="ru-RU" smtClean="0"/>
              <a:t>22.02.2017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34073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5197CAE-A218-49F2-98CC-0D92FD81E16D}" type="datetimeFigureOut">
              <a:rPr lang="ru-RU" smtClean="0"/>
              <a:t>22.02.2017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105723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197CAE-A218-49F2-98CC-0D92FD81E16D}" type="datetimeFigureOut">
              <a:rPr lang="ru-RU" smtClean="0"/>
              <a:t>22.02.2017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28945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5197CAE-A218-49F2-98CC-0D92FD81E16D}" type="datetimeFigureOut">
              <a:rPr lang="ru-RU" smtClean="0"/>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151054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5197CAE-A218-49F2-98CC-0D92FD81E16D}" type="datetimeFigureOut">
              <a:rPr lang="ru-RU" smtClean="0"/>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BE3A39-77F6-424F-8D50-BF77D6B73F8C}" type="slidenum">
              <a:rPr lang="ru-RU" smtClean="0"/>
              <a:t>‹#›</a:t>
            </a:fld>
            <a:endParaRPr lang="ru-RU"/>
          </a:p>
        </p:txBody>
      </p:sp>
    </p:spTree>
    <p:extLst>
      <p:ext uri="{BB962C8B-B14F-4D97-AF65-F5344CB8AC3E}">
        <p14:creationId xmlns:p14="http://schemas.microsoft.com/office/powerpoint/2010/main" val="258062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97CAE-A218-49F2-98CC-0D92FD81E16D}" type="datetimeFigureOut">
              <a:rPr lang="ru-RU" smtClean="0"/>
              <a:t>22.02.2017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E3A39-77F6-424F-8D50-BF77D6B73F8C}" type="slidenum">
              <a:rPr lang="ru-RU" smtClean="0"/>
              <a:t>‹#›</a:t>
            </a:fld>
            <a:endParaRPr lang="ru-RU"/>
          </a:p>
        </p:txBody>
      </p:sp>
    </p:spTree>
    <p:extLst>
      <p:ext uri="{BB962C8B-B14F-4D97-AF65-F5344CB8AC3E}">
        <p14:creationId xmlns:p14="http://schemas.microsoft.com/office/powerpoint/2010/main" val="301009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872207"/>
          </a:xfrm>
          <a:solidFill>
            <a:schemeClr val="accent2">
              <a:lumMod val="60000"/>
              <a:lumOff val="40000"/>
            </a:schemeClr>
          </a:solidFill>
        </p:spPr>
        <p:txBody>
          <a:bodyPr>
            <a:normAutofit fontScale="90000"/>
          </a:bodyPr>
          <a:lstStyle/>
          <a:p>
            <a:r>
              <a:rPr lang="ru-RU" sz="7200" dirty="0" smtClean="0">
                <a:latin typeface="Times New Roman" panose="02020603050405020304" pitchFamily="18" charset="0"/>
                <a:cs typeface="Times New Roman" panose="02020603050405020304" pitchFamily="18" charset="0"/>
              </a:rPr>
              <a:t>ДЕНДРОТЕРАПИЯ</a:t>
            </a:r>
            <a:endParaRPr lang="ru-RU" sz="7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dirty="0"/>
          </a:p>
        </p:txBody>
      </p:sp>
      <p:pic>
        <p:nvPicPr>
          <p:cNvPr id="1026" name="Picture 2" descr="C:\Users\Natalia\Pictures\ПРЕЗЕНТАЦИИ\MP9003137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92896"/>
            <a:ext cx="7776864"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637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7920880" cy="55774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5467" y="908033"/>
            <a:ext cx="6480720" cy="4924425"/>
          </a:xfrm>
          <a:prstGeom prst="rect">
            <a:avLst/>
          </a:prstGeom>
          <a:noFill/>
        </p:spPr>
        <p:txBody>
          <a:bodyPr wrap="square" rtlCol="0">
            <a:spAutoFit/>
          </a:bodyPr>
          <a:lstStyle/>
          <a:p>
            <a:pPr algn="just"/>
            <a:r>
              <a:rPr lang="ru-RU" sz="3600" b="1" dirty="0">
                <a:solidFill>
                  <a:srgbClr val="FF0066"/>
                </a:solidFill>
                <a:latin typeface="Times New Roman" panose="02020603050405020304" pitchFamily="18" charset="0"/>
                <a:cs typeface="Times New Roman" panose="02020603050405020304" pitchFamily="18" charset="0"/>
              </a:rPr>
              <a:t>Д</a:t>
            </a:r>
            <a:r>
              <a:rPr lang="ru-RU" sz="3600" b="1" dirty="0" smtClean="0">
                <a:solidFill>
                  <a:srgbClr val="FF0066"/>
                </a:solidFill>
                <a:latin typeface="Times New Roman" panose="02020603050405020304" pitchFamily="18" charset="0"/>
                <a:cs typeface="Times New Roman" panose="02020603050405020304" pitchFamily="18" charset="0"/>
              </a:rPr>
              <a:t>еревья «забирающие» энергию:</a:t>
            </a:r>
          </a:p>
          <a:p>
            <a:pPr algn="just"/>
            <a:endParaRPr lang="ru-RU" dirty="0" smtClean="0">
              <a:solidFill>
                <a:srgbClr val="FF0066"/>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ель, </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осина</a:t>
            </a:r>
            <a:r>
              <a:rPr lang="ru-RU" sz="2800" dirty="0" smtClean="0">
                <a:solidFill>
                  <a:srgbClr val="FF0066"/>
                </a:solidFill>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тополь,</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каштан, </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ольха, </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ива,</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вяз,</a:t>
            </a:r>
          </a:p>
          <a:p>
            <a:pPr marL="457200" indent="-457200" algn="just">
              <a:buFont typeface="Wingdings" panose="05000000000000000000" pitchFamily="2" charset="2"/>
              <a:buChar char="Ø"/>
            </a:pPr>
            <a:r>
              <a:rPr lang="ru-RU" sz="2800" dirty="0" smtClean="0">
                <a:solidFill>
                  <a:srgbClr val="FF0066"/>
                </a:solidFill>
                <a:latin typeface="Times New Roman" panose="02020603050405020304" pitchFamily="18" charset="0"/>
                <a:cs typeface="Times New Roman" panose="02020603050405020304" pitchFamily="18" charset="0"/>
              </a:rPr>
              <a:t> черемуха. </a:t>
            </a:r>
            <a:endParaRPr lang="ru-RU" sz="28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97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7848872" cy="55054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95636" y="908720"/>
            <a:ext cx="6480720" cy="4524315"/>
          </a:xfrm>
          <a:prstGeom prst="rect">
            <a:avLst/>
          </a:prstGeom>
          <a:noFill/>
        </p:spPr>
        <p:txBody>
          <a:bodyPr wrap="square" rtlCol="0">
            <a:spAutoFit/>
          </a:bodyPr>
          <a:lstStyle/>
          <a:p>
            <a:pPr algn="just"/>
            <a:r>
              <a:rPr lang="ru-RU" sz="3600" dirty="0">
                <a:solidFill>
                  <a:srgbClr val="FF0066"/>
                </a:solidFill>
                <a:latin typeface="Times New Roman" panose="02020603050405020304" pitchFamily="18" charset="0"/>
                <a:cs typeface="Times New Roman" panose="02020603050405020304" pitchFamily="18" charset="0"/>
              </a:rPr>
              <a:t>Чтобы взять энергию от дерева, </a:t>
            </a:r>
            <a:r>
              <a:rPr lang="ru-RU" sz="3600" dirty="0" smtClean="0">
                <a:solidFill>
                  <a:srgbClr val="FF0066"/>
                </a:solidFill>
                <a:latin typeface="Times New Roman" panose="02020603050405020304" pitchFamily="18" charset="0"/>
                <a:cs typeface="Times New Roman" panose="02020603050405020304" pitchFamily="18" charset="0"/>
              </a:rPr>
              <a:t> подойдите </a:t>
            </a:r>
            <a:r>
              <a:rPr lang="ru-RU" sz="3600" dirty="0">
                <a:solidFill>
                  <a:srgbClr val="FF0066"/>
                </a:solidFill>
                <a:latin typeface="Times New Roman" panose="02020603050405020304" pitchFamily="18" charset="0"/>
                <a:cs typeface="Times New Roman" panose="02020603050405020304" pitchFamily="18" charset="0"/>
              </a:rPr>
              <a:t>к нему </a:t>
            </a:r>
            <a:r>
              <a:rPr lang="ru-RU" sz="3600" dirty="0" smtClean="0">
                <a:solidFill>
                  <a:srgbClr val="FF0066"/>
                </a:solidFill>
                <a:latin typeface="Times New Roman" panose="02020603050405020304" pitchFamily="18" charset="0"/>
                <a:cs typeface="Times New Roman" panose="02020603050405020304" pitchFamily="18" charset="0"/>
              </a:rPr>
              <a:t>на </a:t>
            </a:r>
            <a:r>
              <a:rPr lang="ru-RU" sz="3600" dirty="0">
                <a:solidFill>
                  <a:srgbClr val="FF0066"/>
                </a:solidFill>
                <a:latin typeface="Times New Roman" panose="02020603050405020304" pitchFamily="18" charset="0"/>
                <a:cs typeface="Times New Roman" panose="02020603050405020304" pitchFamily="18" charset="0"/>
              </a:rPr>
              <a:t>40-60 см, </a:t>
            </a:r>
            <a:r>
              <a:rPr lang="ru-RU" sz="3600" dirty="0" smtClean="0">
                <a:solidFill>
                  <a:srgbClr val="FF0066"/>
                </a:solidFill>
                <a:latin typeface="Times New Roman" panose="02020603050405020304" pitchFamily="18" charset="0"/>
                <a:cs typeface="Times New Roman" panose="02020603050405020304" pitchFamily="18" charset="0"/>
              </a:rPr>
              <a:t>встаньте </a:t>
            </a:r>
            <a:r>
              <a:rPr lang="ru-RU" sz="3600" dirty="0">
                <a:solidFill>
                  <a:srgbClr val="FF0066"/>
                </a:solidFill>
                <a:latin typeface="Times New Roman" panose="02020603050405020304" pitchFamily="18" charset="0"/>
                <a:cs typeface="Times New Roman" panose="02020603050405020304" pitchFamily="18" charset="0"/>
              </a:rPr>
              <a:t>к дереву спиной и мысленно </a:t>
            </a:r>
            <a:r>
              <a:rPr lang="ru-RU" sz="3600" dirty="0" smtClean="0">
                <a:solidFill>
                  <a:srgbClr val="FF0066"/>
                </a:solidFill>
                <a:latin typeface="Times New Roman" panose="02020603050405020304" pitchFamily="18" charset="0"/>
                <a:cs typeface="Times New Roman" panose="02020603050405020304" pitchFamily="18" charset="0"/>
              </a:rPr>
              <a:t>обратитесь </a:t>
            </a:r>
            <a:r>
              <a:rPr lang="ru-RU" sz="3600" dirty="0">
                <a:solidFill>
                  <a:srgbClr val="FF0066"/>
                </a:solidFill>
                <a:latin typeface="Times New Roman" panose="02020603050405020304" pitchFamily="18" charset="0"/>
                <a:cs typeface="Times New Roman" panose="02020603050405020304" pitchFamily="18" charset="0"/>
              </a:rPr>
              <a:t>за помощью. Затем, </a:t>
            </a:r>
            <a:r>
              <a:rPr lang="ru-RU" sz="3600" dirty="0" smtClean="0">
                <a:solidFill>
                  <a:srgbClr val="FF0066"/>
                </a:solidFill>
                <a:latin typeface="Times New Roman" panose="02020603050405020304" pitchFamily="18" charset="0"/>
                <a:cs typeface="Times New Roman" panose="02020603050405020304" pitchFamily="18" charset="0"/>
              </a:rPr>
              <a:t> дышите </a:t>
            </a:r>
            <a:r>
              <a:rPr lang="ru-RU" sz="3600" dirty="0">
                <a:solidFill>
                  <a:srgbClr val="FF0066"/>
                </a:solidFill>
                <a:latin typeface="Times New Roman" panose="02020603050405020304" pitchFamily="18" charset="0"/>
                <a:cs typeface="Times New Roman" panose="02020603050405020304" pitchFamily="18" charset="0"/>
              </a:rPr>
              <a:t>ритмично, по схеме: вдох (4-8 секунд) – задержка дыхания (4 секунды) – выдох (4-8 секунд).</a:t>
            </a:r>
          </a:p>
        </p:txBody>
      </p:sp>
    </p:spTree>
    <p:extLst>
      <p:ext uri="{BB962C8B-B14F-4D97-AF65-F5344CB8AC3E}">
        <p14:creationId xmlns:p14="http://schemas.microsoft.com/office/powerpoint/2010/main" val="72636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7920880" cy="543346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9632" y="908720"/>
            <a:ext cx="6552728" cy="5078313"/>
          </a:xfrm>
          <a:prstGeom prst="rect">
            <a:avLst/>
          </a:prstGeom>
          <a:noFill/>
        </p:spPr>
        <p:txBody>
          <a:bodyPr wrap="square" rtlCol="0">
            <a:spAutoFit/>
          </a:bodyPr>
          <a:lstStyle/>
          <a:p>
            <a:pPr algn="just"/>
            <a:r>
              <a:rPr lang="ru-RU" sz="3600" dirty="0">
                <a:solidFill>
                  <a:srgbClr val="FF0066"/>
                </a:solidFill>
                <a:latin typeface="Times New Roman" panose="02020603050405020304" pitchFamily="18" charset="0"/>
                <a:cs typeface="Times New Roman" panose="02020603050405020304" pitchFamily="18" charset="0"/>
              </a:rPr>
              <a:t>Чтобы отдать отрицательную энергию, надо приблизиться к дереву на расстояние 20 см, встать к нему лицом и мысленно обратиться за помощью. </a:t>
            </a:r>
            <a:r>
              <a:rPr lang="ru-RU" sz="3600" dirty="0" smtClean="0">
                <a:solidFill>
                  <a:srgbClr val="FF0066"/>
                </a:solidFill>
                <a:latin typeface="Times New Roman" panose="02020603050405020304" pitchFamily="18" charset="0"/>
                <a:cs typeface="Times New Roman" panose="02020603050405020304" pitchFamily="18" charset="0"/>
              </a:rPr>
              <a:t>Так же </a:t>
            </a:r>
            <a:r>
              <a:rPr lang="ru-RU" sz="3600" dirty="0">
                <a:solidFill>
                  <a:srgbClr val="FF0066"/>
                </a:solidFill>
                <a:latin typeface="Times New Roman" panose="02020603050405020304" pitchFamily="18" charset="0"/>
                <a:cs typeface="Times New Roman" panose="02020603050405020304" pitchFamily="18" charset="0"/>
              </a:rPr>
              <a:t>дышать ритмично, по схеме: вдох (4-8 секунд) – задержка дыхания (4 секунды) – выдох (4-8 секунд).</a:t>
            </a:r>
          </a:p>
        </p:txBody>
      </p:sp>
    </p:spTree>
    <p:extLst>
      <p:ext uri="{BB962C8B-B14F-4D97-AF65-F5344CB8AC3E}">
        <p14:creationId xmlns:p14="http://schemas.microsoft.com/office/powerpoint/2010/main" val="422621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Natalia\Pictures\ПРЕЗЕНТАЦИИ\MP9004069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7992888" cy="54726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03648" y="980728"/>
            <a:ext cx="6840760" cy="4524315"/>
          </a:xfrm>
          <a:prstGeom prst="rect">
            <a:avLst/>
          </a:prstGeom>
          <a:noFill/>
        </p:spPr>
        <p:txBody>
          <a:bodyPr wrap="square" rtlCol="0">
            <a:spAutoFit/>
          </a:bodyPr>
          <a:lstStyle/>
          <a:p>
            <a:pPr algn="ctr"/>
            <a:r>
              <a:rPr lang="ru-RU" sz="7200" b="1" dirty="0" smtClean="0">
                <a:solidFill>
                  <a:srgbClr val="0000FF"/>
                </a:solidFill>
                <a:latin typeface="Times New Roman" panose="02020603050405020304" pitchFamily="18" charset="0"/>
                <a:cs typeface="Times New Roman" panose="02020603050405020304" pitchFamily="18" charset="0"/>
              </a:rPr>
              <a:t>Да, </a:t>
            </a:r>
            <a:r>
              <a:rPr lang="ru-RU" sz="7200" b="1" dirty="0">
                <a:solidFill>
                  <a:srgbClr val="0000FF"/>
                </a:solidFill>
                <a:latin typeface="Times New Roman" panose="02020603050405020304" pitchFamily="18" charset="0"/>
                <a:cs typeface="Times New Roman" panose="02020603050405020304" pitchFamily="18" charset="0"/>
              </a:rPr>
              <a:t>пребудет с нами природная сила деревьев!</a:t>
            </a:r>
          </a:p>
        </p:txBody>
      </p:sp>
    </p:spTree>
    <p:extLst>
      <p:ext uri="{BB962C8B-B14F-4D97-AF65-F5344CB8AC3E}">
        <p14:creationId xmlns:p14="http://schemas.microsoft.com/office/powerpoint/2010/main" val="285089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2051" name="Picture 3"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496944" cy="58655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flipH="1">
            <a:off x="899592" y="1177468"/>
            <a:ext cx="7848872" cy="4031873"/>
          </a:xfrm>
          <a:prstGeom prst="rect">
            <a:avLst/>
          </a:prstGeom>
          <a:noFill/>
        </p:spPr>
        <p:txBody>
          <a:bodyPr wrap="square" rtlCol="0">
            <a:spAutoFit/>
          </a:bodyPr>
          <a:lstStyle/>
          <a:p>
            <a:pPr algn="just"/>
            <a:r>
              <a:rPr lang="ru-RU" sz="3200" b="1" dirty="0" err="1">
                <a:solidFill>
                  <a:srgbClr val="FF0066"/>
                </a:solidFill>
                <a:latin typeface="Times New Roman" panose="02020603050405020304" pitchFamily="18" charset="0"/>
                <a:cs typeface="Times New Roman" panose="02020603050405020304" pitchFamily="18" charset="0"/>
              </a:rPr>
              <a:t>Дендротерапия</a:t>
            </a:r>
            <a:r>
              <a:rPr lang="ru-RU" sz="3200" b="1" dirty="0">
                <a:solidFill>
                  <a:srgbClr val="FF0066"/>
                </a:solidFill>
                <a:latin typeface="Times New Roman" panose="02020603050405020304" pitchFamily="18" charset="0"/>
                <a:cs typeface="Times New Roman" panose="02020603050405020304" pitchFamily="18" charset="0"/>
              </a:rPr>
              <a:t> </a:t>
            </a:r>
            <a:r>
              <a:rPr lang="ru-RU" sz="3200" dirty="0">
                <a:solidFill>
                  <a:srgbClr val="FF0066"/>
                </a:solidFill>
                <a:latin typeface="Times New Roman" panose="02020603050405020304" pitchFamily="18" charset="0"/>
                <a:cs typeface="Times New Roman" panose="02020603050405020304" pitchFamily="18" charset="0"/>
              </a:rPr>
              <a:t>– это метод лечения и профилактики, использующий целебные свойства деревьев. Большинство людей даже не подозревают, что практически все деревья (за исключением тополя, ольхи и дикой сирени) оказывают прямое лечебное воздействие – для чего достаточно лишь прислониться к их стволу!</a:t>
            </a:r>
          </a:p>
        </p:txBody>
      </p:sp>
    </p:spTree>
    <p:extLst>
      <p:ext uri="{BB962C8B-B14F-4D97-AF65-F5344CB8AC3E}">
        <p14:creationId xmlns:p14="http://schemas.microsoft.com/office/powerpoint/2010/main" val="78630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80920" cy="58655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71600" y="404664"/>
            <a:ext cx="7272808" cy="5078313"/>
          </a:xfrm>
          <a:prstGeom prst="rect">
            <a:avLst/>
          </a:prstGeom>
          <a:noFill/>
        </p:spPr>
        <p:txBody>
          <a:bodyPr wrap="square" rtlCol="0">
            <a:spAutoFit/>
          </a:bodyPr>
          <a:lstStyle/>
          <a:p>
            <a:pPr algn="just"/>
            <a:r>
              <a:rPr lang="ru-RU" sz="3600" b="1" dirty="0" smtClean="0">
                <a:solidFill>
                  <a:srgbClr val="FF0066"/>
                </a:solidFill>
                <a:latin typeface="Times New Roman" panose="02020603050405020304" pitchFamily="18" charset="0"/>
                <a:cs typeface="Times New Roman" panose="02020603050405020304" pitchFamily="18" charset="0"/>
              </a:rPr>
              <a:t>Цель </a:t>
            </a:r>
            <a:r>
              <a:rPr lang="ru-RU" sz="3600" dirty="0" smtClean="0">
                <a:solidFill>
                  <a:srgbClr val="FF0066"/>
                </a:solidFill>
                <a:latin typeface="Times New Roman" panose="02020603050405020304" pitchFamily="18" charset="0"/>
                <a:cs typeface="Times New Roman" panose="02020603050405020304" pitchFamily="18" charset="0"/>
              </a:rPr>
              <a:t>– дать детям заряд бодрости, снять внутреннее напряжение, освободиться от болевых ощущений, помочь почувствовать единение с природой посредством слова, мысли, чувства. </a:t>
            </a:r>
          </a:p>
          <a:p>
            <a:pPr algn="just"/>
            <a:r>
              <a:rPr lang="ru-RU" sz="3600" dirty="0" smtClean="0">
                <a:solidFill>
                  <a:srgbClr val="FF0066"/>
                </a:solidFill>
                <a:latin typeface="Times New Roman" panose="02020603050405020304" pitchFamily="18" charset="0"/>
                <a:cs typeface="Times New Roman" panose="02020603050405020304" pitchFamily="18" charset="0"/>
              </a:rPr>
              <a:t>Укрепить духовные и физические силы ребенка, помочь восстановить энергию.</a:t>
            </a:r>
            <a:endParaRPr lang="ru-RU" sz="36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89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8352928" cy="56494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7584" y="900760"/>
            <a:ext cx="7704856" cy="5262979"/>
          </a:xfrm>
          <a:prstGeom prst="rect">
            <a:avLst/>
          </a:prstGeom>
          <a:noFill/>
        </p:spPr>
        <p:txBody>
          <a:bodyPr wrap="square" rtlCol="0">
            <a:spAutoFit/>
          </a:bodyPr>
          <a:lstStyle/>
          <a:p>
            <a:pPr algn="ctr"/>
            <a:r>
              <a:rPr lang="ru-RU" sz="2400" b="1" dirty="0">
                <a:solidFill>
                  <a:srgbClr val="FF0066"/>
                </a:solidFill>
                <a:latin typeface="Times New Roman" panose="02020603050405020304" pitchFamily="18" charset="0"/>
                <a:cs typeface="Times New Roman" panose="02020603050405020304" pitchFamily="18" charset="0"/>
              </a:rPr>
              <a:t>Как относятся к </a:t>
            </a:r>
            <a:r>
              <a:rPr lang="ru-RU" sz="2400" b="1" dirty="0" err="1">
                <a:solidFill>
                  <a:srgbClr val="FF0066"/>
                </a:solidFill>
                <a:latin typeface="Times New Roman" panose="02020603050405020304" pitchFamily="18" charset="0"/>
                <a:cs typeface="Times New Roman" panose="02020603050405020304" pitchFamily="18" charset="0"/>
              </a:rPr>
              <a:t>дендротерапии</a:t>
            </a:r>
            <a:r>
              <a:rPr lang="ru-RU" sz="2400" b="1" dirty="0">
                <a:solidFill>
                  <a:srgbClr val="FF0066"/>
                </a:solidFill>
                <a:latin typeface="Times New Roman" panose="02020603050405020304" pitchFamily="18" charset="0"/>
                <a:cs typeface="Times New Roman" panose="02020603050405020304" pitchFamily="18" charset="0"/>
              </a:rPr>
              <a:t> </a:t>
            </a:r>
            <a:r>
              <a:rPr lang="ru-RU" sz="2400" b="1" dirty="0" smtClean="0">
                <a:solidFill>
                  <a:srgbClr val="FF0066"/>
                </a:solidFill>
                <a:latin typeface="Times New Roman" panose="02020603050405020304" pitchFamily="18" charset="0"/>
                <a:cs typeface="Times New Roman" panose="02020603050405020304" pitchFamily="18" charset="0"/>
              </a:rPr>
              <a:t>ученые</a:t>
            </a:r>
          </a:p>
          <a:p>
            <a:pPr algn="ctr"/>
            <a:endParaRPr lang="ru-RU" sz="2400" b="1" dirty="0">
              <a:solidFill>
                <a:srgbClr val="FF0066"/>
              </a:solidFill>
              <a:latin typeface="Times New Roman" panose="02020603050405020304" pitchFamily="18" charset="0"/>
              <a:cs typeface="Times New Roman" panose="02020603050405020304" pitchFamily="18" charset="0"/>
            </a:endParaRPr>
          </a:p>
          <a:p>
            <a:pPr algn="just"/>
            <a:r>
              <a:rPr lang="ru-RU" dirty="0">
                <a:solidFill>
                  <a:srgbClr val="FF0066"/>
                </a:solidFill>
                <a:latin typeface="Times New Roman" panose="02020603050405020304" pitchFamily="18" charset="0"/>
                <a:cs typeface="Times New Roman" panose="02020603050405020304" pitchFamily="18" charset="0"/>
              </a:rPr>
              <a:t>Специалисты по биолокации из Института здравоохранения Великобритании утверждают, что каждое дерево имеет биополе (аккумулируя энергию космоса). Воздействием этого биополя на биополе человека и объясняется оздоровительный эффект. Деревья обладают такой мощной энергетической силой, что способны лечить многие заболевания не хуже традиционных лекарств. Ассоциацией инженерной биолокации были проведены многочисленные опыты, позволившие определить три типа взаимодействия человека и дерева: одни породы деревьев подпитывают наш организм живительной силой, другие забирают отрицательную энергию, третьи являются нейтральными. Каждое дерево имеет свою биоэнергетику, свой «психологический код».</a:t>
            </a:r>
          </a:p>
          <a:p>
            <a:pPr algn="just"/>
            <a:r>
              <a:rPr lang="ru-RU" dirty="0">
                <a:solidFill>
                  <a:srgbClr val="FF0066"/>
                </a:solidFill>
                <a:latin typeface="Times New Roman" panose="02020603050405020304" pitchFamily="18" charset="0"/>
                <a:cs typeface="Times New Roman" panose="02020603050405020304" pitchFamily="18" charset="0"/>
              </a:rPr>
              <a:t>Человеческий организм чутко откликается на него: с одним деревом он мгновенно становится дружен, с другим – испытывает тревогу и раздражительность, третье оставляет его равнодушным. И у каждого из нас есть свое дерево, наиболее близкое по своим биоэнергетическим характеристикам.</a:t>
            </a:r>
          </a:p>
        </p:txBody>
      </p:sp>
    </p:spTree>
    <p:extLst>
      <p:ext uri="{BB962C8B-B14F-4D97-AF65-F5344CB8AC3E}">
        <p14:creationId xmlns:p14="http://schemas.microsoft.com/office/powerpoint/2010/main" val="351099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8352928" cy="56494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9572" y="1100814"/>
            <a:ext cx="7704856" cy="4216539"/>
          </a:xfrm>
          <a:prstGeom prst="rect">
            <a:avLst/>
          </a:prstGeom>
          <a:noFill/>
        </p:spPr>
        <p:txBody>
          <a:bodyPr wrap="square" rtlCol="0">
            <a:spAutoFit/>
          </a:bodyPr>
          <a:lstStyle/>
          <a:p>
            <a:pPr algn="ctr"/>
            <a:r>
              <a:rPr lang="ru-RU" sz="2800" b="1" dirty="0">
                <a:solidFill>
                  <a:srgbClr val="FF0066"/>
                </a:solidFill>
                <a:latin typeface="Times New Roman" panose="02020603050405020304" pitchFamily="18" charset="0"/>
                <a:cs typeface="Times New Roman" panose="02020603050405020304" pitchFamily="18" charset="0"/>
              </a:rPr>
              <a:t>Как найти «своё» дерево</a:t>
            </a:r>
            <a:r>
              <a:rPr lang="ru-RU" sz="2800" b="1" dirty="0" smtClean="0">
                <a:solidFill>
                  <a:srgbClr val="FF0066"/>
                </a:solidFill>
                <a:latin typeface="Times New Roman" panose="02020603050405020304" pitchFamily="18" charset="0"/>
                <a:cs typeface="Times New Roman" panose="02020603050405020304" pitchFamily="18" charset="0"/>
              </a:rPr>
              <a:t>.</a:t>
            </a:r>
          </a:p>
          <a:p>
            <a:pPr algn="ctr"/>
            <a:r>
              <a:rPr lang="ru-RU" sz="2400" dirty="0" smtClean="0">
                <a:solidFill>
                  <a:srgbClr val="FF0066"/>
                </a:solidFill>
                <a:latin typeface="Times New Roman" panose="02020603050405020304" pitchFamily="18" charset="0"/>
                <a:cs typeface="Times New Roman" panose="02020603050405020304" pitchFamily="18" charset="0"/>
              </a:rPr>
              <a:t>Это можно сделать руководствуясь медицинским заключением врача, либо его рекомендациями или исходя из личных бесед с родителями о состоянии их ребенка. </a:t>
            </a:r>
          </a:p>
          <a:p>
            <a:pPr algn="ctr"/>
            <a:r>
              <a:rPr lang="ru-RU" sz="2400" dirty="0" smtClean="0">
                <a:solidFill>
                  <a:srgbClr val="FF0066"/>
                </a:solidFill>
                <a:latin typeface="Times New Roman" panose="02020603050405020304" pitchFamily="18" charset="0"/>
                <a:cs typeface="Times New Roman" panose="02020603050405020304" pitchFamily="18" charset="0"/>
              </a:rPr>
              <a:t>А также -</a:t>
            </a:r>
            <a:r>
              <a:rPr lang="ru-RU" sz="2400" dirty="0">
                <a:solidFill>
                  <a:srgbClr val="FF0066"/>
                </a:solidFill>
                <a:latin typeface="Times New Roman" panose="02020603050405020304" pitchFamily="18" charset="0"/>
                <a:cs typeface="Times New Roman" panose="02020603050405020304" pitchFamily="18" charset="0"/>
              </a:rPr>
              <a:t> </a:t>
            </a:r>
            <a:r>
              <a:rPr lang="ru-RU" sz="2400" dirty="0" smtClean="0">
                <a:solidFill>
                  <a:srgbClr val="FF0066"/>
                </a:solidFill>
                <a:latin typeface="Times New Roman" panose="02020603050405020304" pitchFamily="18" charset="0"/>
                <a:cs typeface="Times New Roman" panose="02020603050405020304" pitchFamily="18" charset="0"/>
              </a:rPr>
              <a:t>возьмите </a:t>
            </a:r>
            <a:r>
              <a:rPr lang="ru-RU" sz="2400" dirty="0">
                <a:solidFill>
                  <a:srgbClr val="FF0066"/>
                </a:solidFill>
                <a:latin typeface="Times New Roman" panose="02020603050405020304" pitchFamily="18" charset="0"/>
                <a:cs typeface="Times New Roman" panose="02020603050405020304" pitchFamily="18" charset="0"/>
              </a:rPr>
              <a:t>полоску фольги от шоколадки длиной 10–15 см и шириной – 2–5 мм, потрите ее пальцами, потом возьмитесь за один конец большим и указательным пальцами и медленно подойдите к дереву.</a:t>
            </a:r>
          </a:p>
          <a:p>
            <a:r>
              <a:rPr lang="ru-RU" sz="2400" dirty="0">
                <a:solidFill>
                  <a:srgbClr val="FF0066"/>
                </a:solidFill>
                <a:latin typeface="Times New Roman" panose="02020603050405020304" pitchFamily="18" charset="0"/>
                <a:cs typeface="Times New Roman" panose="02020603050405020304" pitchFamily="18" charset="0"/>
              </a:rPr>
              <a:t> Если другой конец фольги начнет отклоняться от дерева, значит, оно готово отдать вам свою энергию, если «прислоняться» к дереву – перед вами лесной вампир.</a:t>
            </a:r>
          </a:p>
        </p:txBody>
      </p:sp>
    </p:spTree>
    <p:extLst>
      <p:ext uri="{BB962C8B-B14F-4D97-AF65-F5344CB8AC3E}">
        <p14:creationId xmlns:p14="http://schemas.microsoft.com/office/powerpoint/2010/main" val="137346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8352928" cy="56494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71600" y="2204864"/>
            <a:ext cx="7704856" cy="1754326"/>
          </a:xfrm>
          <a:prstGeom prst="rect">
            <a:avLst/>
          </a:prstGeom>
          <a:noFill/>
        </p:spPr>
        <p:txBody>
          <a:bodyPr wrap="square" rtlCol="0">
            <a:spAutoFit/>
          </a:bodyPr>
          <a:lstStyle/>
          <a:p>
            <a:pPr algn="just"/>
            <a:r>
              <a:rPr lang="ru-RU" dirty="0" smtClean="0"/>
              <a:t> </a:t>
            </a:r>
            <a:r>
              <a:rPr lang="ru-RU" sz="3600" b="1" dirty="0" smtClean="0">
                <a:solidFill>
                  <a:srgbClr val="FF0066"/>
                </a:solidFill>
                <a:latin typeface="Times New Roman" panose="02020603050405020304" pitchFamily="18" charset="0"/>
                <a:cs typeface="Times New Roman" panose="02020603050405020304" pitchFamily="18" charset="0"/>
              </a:rPr>
              <a:t>Все деревья условно делятся на «подпитывающие» и «откачивающие» энергию. </a:t>
            </a:r>
            <a:endParaRPr lang="ru-RU" sz="3600" b="1"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97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280920" cy="57500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7624" y="764704"/>
            <a:ext cx="6912768" cy="3970318"/>
          </a:xfrm>
          <a:prstGeom prst="rect">
            <a:avLst/>
          </a:prstGeom>
          <a:noFill/>
        </p:spPr>
        <p:txBody>
          <a:bodyPr wrap="square" rtlCol="0">
            <a:spAutoFit/>
          </a:bodyPr>
          <a:lstStyle/>
          <a:p>
            <a:pPr algn="just"/>
            <a:r>
              <a:rPr lang="ru-RU" dirty="0">
                <a:solidFill>
                  <a:srgbClr val="FF0066"/>
                </a:solidFill>
              </a:rPr>
              <a:t> </a:t>
            </a:r>
            <a:r>
              <a:rPr lang="ru-RU" sz="3600" b="1" dirty="0">
                <a:solidFill>
                  <a:srgbClr val="FF0066"/>
                </a:solidFill>
                <a:latin typeface="Times New Roman" panose="02020603050405020304" pitchFamily="18" charset="0"/>
                <a:cs typeface="Times New Roman" panose="02020603050405020304" pitchFamily="18" charset="0"/>
              </a:rPr>
              <a:t>«Отдавать» энергию надо </a:t>
            </a:r>
            <a:r>
              <a:rPr lang="ru-RU" sz="3600" b="1" dirty="0" smtClean="0">
                <a:solidFill>
                  <a:srgbClr val="FF0066"/>
                </a:solidFill>
                <a:latin typeface="Times New Roman" panose="02020603050405020304" pitchFamily="18" charset="0"/>
                <a:cs typeface="Times New Roman" panose="02020603050405020304" pitchFamily="18" charset="0"/>
              </a:rPr>
              <a:t>при:</a:t>
            </a:r>
          </a:p>
          <a:p>
            <a:pPr algn="just"/>
            <a:endParaRPr lang="ru-RU" dirty="0">
              <a:solidFill>
                <a:srgbClr val="FF0066"/>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sz="3600" dirty="0" smtClean="0">
                <a:solidFill>
                  <a:srgbClr val="FF0066"/>
                </a:solidFill>
                <a:latin typeface="Times New Roman" panose="02020603050405020304" pitchFamily="18" charset="0"/>
                <a:cs typeface="Times New Roman" panose="02020603050405020304" pitchFamily="18" charset="0"/>
              </a:rPr>
              <a:t>частых </a:t>
            </a:r>
            <a:r>
              <a:rPr lang="ru-RU" sz="3600" dirty="0">
                <a:solidFill>
                  <a:srgbClr val="FF0066"/>
                </a:solidFill>
                <a:latin typeface="Times New Roman" panose="02020603050405020304" pitchFamily="18" charset="0"/>
                <a:cs typeface="Times New Roman" panose="02020603050405020304" pitchFamily="18" charset="0"/>
              </a:rPr>
              <a:t>головных болях</a:t>
            </a:r>
            <a:r>
              <a:rPr lang="ru-RU" sz="3600" dirty="0" smtClean="0">
                <a:solidFill>
                  <a:srgbClr val="FF0066"/>
                </a:solidFill>
                <a:latin typeface="Times New Roman" panose="02020603050405020304" pitchFamily="18" charset="0"/>
                <a:cs typeface="Times New Roman" panose="02020603050405020304" pitchFamily="18" charset="0"/>
              </a:rPr>
              <a:t>,</a:t>
            </a:r>
          </a:p>
          <a:p>
            <a:pPr marL="571500" indent="-571500" algn="just">
              <a:buFont typeface="Wingdings" panose="05000000000000000000" pitchFamily="2" charset="2"/>
              <a:buChar char="Ø"/>
            </a:pPr>
            <a:r>
              <a:rPr lang="ru-RU" sz="3600" dirty="0" err="1">
                <a:solidFill>
                  <a:srgbClr val="FF0066"/>
                </a:solidFill>
                <a:latin typeface="Times New Roman" panose="02020603050405020304" pitchFamily="18" charset="0"/>
                <a:cs typeface="Times New Roman" panose="02020603050405020304" pitchFamily="18" charset="0"/>
              </a:rPr>
              <a:t>г</a:t>
            </a:r>
            <a:r>
              <a:rPr lang="ru-RU" sz="3600" dirty="0" err="1" smtClean="0">
                <a:solidFill>
                  <a:srgbClr val="FF0066"/>
                </a:solidFill>
                <a:latin typeface="Times New Roman" panose="02020603050405020304" pitchFamily="18" charset="0"/>
                <a:cs typeface="Times New Roman" panose="02020603050405020304" pitchFamily="18" charset="0"/>
              </a:rPr>
              <a:t>иперактивности</a:t>
            </a:r>
            <a:r>
              <a:rPr lang="ru-RU" sz="3600" dirty="0" smtClean="0">
                <a:solidFill>
                  <a:srgbClr val="FF0066"/>
                </a:solidFill>
                <a:latin typeface="Times New Roman" panose="02020603050405020304" pitchFamily="18" charset="0"/>
                <a:cs typeface="Times New Roman" panose="02020603050405020304" pitchFamily="18" charset="0"/>
              </a:rPr>
              <a:t>,</a:t>
            </a:r>
            <a:endParaRPr lang="ru-RU" sz="3600" dirty="0" smtClean="0">
              <a:solidFill>
                <a:srgbClr val="FF0066"/>
              </a:solidFill>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ru-RU" sz="3600" dirty="0" smtClean="0">
                <a:solidFill>
                  <a:srgbClr val="FF0066"/>
                </a:solidFill>
                <a:latin typeface="Times New Roman" panose="02020603050405020304" pitchFamily="18" charset="0"/>
                <a:cs typeface="Times New Roman" panose="02020603050405020304" pitchFamily="18" charset="0"/>
              </a:rPr>
              <a:t>неврозе </a:t>
            </a:r>
            <a:r>
              <a:rPr lang="ru-RU" sz="3600" dirty="0">
                <a:solidFill>
                  <a:srgbClr val="FF0066"/>
                </a:solidFill>
                <a:latin typeface="Times New Roman" panose="02020603050405020304" pitchFamily="18" charset="0"/>
                <a:cs typeface="Times New Roman" panose="02020603050405020304" pitchFamily="18" charset="0"/>
              </a:rPr>
              <a:t>сердца, </a:t>
            </a:r>
            <a:endParaRPr lang="ru-RU" sz="3600" dirty="0">
              <a:solidFill>
                <a:srgbClr val="FF0066"/>
              </a:solidFill>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ru-RU" sz="3600" dirty="0" smtClean="0">
                <a:solidFill>
                  <a:srgbClr val="FF0066"/>
                </a:solidFill>
                <a:latin typeface="Times New Roman" panose="02020603050405020304" pitchFamily="18" charset="0"/>
                <a:cs typeface="Times New Roman" panose="02020603050405020304" pitchFamily="18" charset="0"/>
              </a:rPr>
              <a:t>воспалениях</a:t>
            </a:r>
            <a:r>
              <a:rPr lang="ru-RU" sz="3600" dirty="0" smtClean="0">
                <a:solidFill>
                  <a:srgbClr val="FF0066"/>
                </a:solidFill>
                <a:latin typeface="Times New Roman" panose="02020603050405020304" pitchFamily="18" charset="0"/>
                <a:cs typeface="Times New Roman" panose="02020603050405020304" pitchFamily="18" charset="0"/>
              </a:rPr>
              <a:t>, </a:t>
            </a:r>
          </a:p>
          <a:p>
            <a:pPr marL="571500" indent="-571500" algn="just">
              <a:buFont typeface="Wingdings" panose="05000000000000000000" pitchFamily="2" charset="2"/>
              <a:buChar char="Ø"/>
            </a:pPr>
            <a:r>
              <a:rPr lang="ru-RU" sz="3600" dirty="0" smtClean="0">
                <a:solidFill>
                  <a:srgbClr val="FF0066"/>
                </a:solidFill>
                <a:latin typeface="Times New Roman" panose="02020603050405020304" pitchFamily="18" charset="0"/>
                <a:cs typeface="Times New Roman" panose="02020603050405020304" pitchFamily="18" charset="0"/>
              </a:rPr>
              <a:t>травмах</a:t>
            </a:r>
            <a:r>
              <a:rPr lang="ru-RU" sz="3600" dirty="0">
                <a:solidFill>
                  <a:srgbClr val="FF0066"/>
                </a:solidFill>
                <a:latin typeface="Times New Roman" panose="02020603050405020304" pitchFamily="18" charset="0"/>
                <a:cs typeface="Times New Roman" panose="02020603050405020304" pitchFamily="18" charset="0"/>
              </a:rPr>
              <a:t>.</a:t>
            </a:r>
          </a:p>
          <a:p>
            <a:pPr marL="285750" indent="-285750">
              <a:buFont typeface="Arial" pitchFamily="34" charset="0"/>
              <a:buChar char="•"/>
            </a:pPr>
            <a:endParaRPr lang="ru-RU" dirty="0"/>
          </a:p>
        </p:txBody>
      </p:sp>
    </p:spTree>
    <p:extLst>
      <p:ext uri="{BB962C8B-B14F-4D97-AF65-F5344CB8AC3E}">
        <p14:creationId xmlns:p14="http://schemas.microsoft.com/office/powerpoint/2010/main" val="61489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7920880" cy="56494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7624" y="1484784"/>
            <a:ext cx="7200800" cy="3970318"/>
          </a:xfrm>
          <a:prstGeom prst="rect">
            <a:avLst/>
          </a:prstGeom>
          <a:noFill/>
        </p:spPr>
        <p:txBody>
          <a:bodyPr wrap="square" rtlCol="0">
            <a:spAutoFit/>
          </a:bodyPr>
          <a:lstStyle/>
          <a:p>
            <a:pPr algn="ctr"/>
            <a:r>
              <a:rPr lang="ru-RU" dirty="0" smtClean="0">
                <a:solidFill>
                  <a:srgbClr val="FF0066"/>
                </a:solidFill>
              </a:rPr>
              <a:t> </a:t>
            </a:r>
            <a:r>
              <a:rPr lang="ru-RU" sz="3600" b="1" dirty="0" smtClean="0">
                <a:solidFill>
                  <a:srgbClr val="FF0066"/>
                </a:solidFill>
                <a:latin typeface="Times New Roman" panose="02020603050405020304" pitchFamily="18" charset="0"/>
                <a:cs typeface="Times New Roman" panose="02020603050405020304" pitchFamily="18" charset="0"/>
              </a:rPr>
              <a:t>«Подпитка»</a:t>
            </a:r>
          </a:p>
          <a:p>
            <a:pPr algn="ctr"/>
            <a:r>
              <a:rPr lang="ru-RU" sz="3600" b="1" dirty="0" smtClean="0">
                <a:solidFill>
                  <a:srgbClr val="FF0066"/>
                </a:solidFill>
                <a:latin typeface="Times New Roman" panose="02020603050405020304" pitchFamily="18" charset="0"/>
                <a:cs typeface="Times New Roman" panose="02020603050405020304" pitchFamily="18" charset="0"/>
              </a:rPr>
              <a:t> </a:t>
            </a:r>
            <a:r>
              <a:rPr lang="ru-RU" sz="3600" dirty="0" smtClean="0">
                <a:solidFill>
                  <a:srgbClr val="FF0066"/>
                </a:solidFill>
                <a:latin typeface="Times New Roman" panose="02020603050405020304" pitchFamily="18" charset="0"/>
                <a:cs typeface="Times New Roman" panose="02020603050405020304" pitchFamily="18" charset="0"/>
              </a:rPr>
              <a:t>необходима  человеку при</a:t>
            </a:r>
            <a:r>
              <a:rPr lang="ru-RU" sz="3600" dirty="0" smtClean="0">
                <a:solidFill>
                  <a:srgbClr val="FF0066"/>
                </a:solidFill>
                <a:latin typeface="Times New Roman" panose="02020603050405020304" pitchFamily="18" charset="0"/>
                <a:cs typeface="Times New Roman" panose="02020603050405020304" pitchFamily="18" charset="0"/>
              </a:rPr>
              <a:t>:</a:t>
            </a:r>
          </a:p>
          <a:p>
            <a:pPr algn="ctr"/>
            <a:endParaRPr lang="ru-RU" sz="3600" dirty="0" smtClean="0">
              <a:solidFill>
                <a:srgbClr val="FF0066"/>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ru-RU" sz="3600" dirty="0" smtClean="0">
                <a:solidFill>
                  <a:srgbClr val="FF0066"/>
                </a:solidFill>
                <a:latin typeface="Times New Roman" panose="02020603050405020304" pitchFamily="18" charset="0"/>
                <a:cs typeface="Times New Roman" panose="02020603050405020304" pitchFamily="18" charset="0"/>
              </a:rPr>
              <a:t> частых ангинах и </a:t>
            </a:r>
            <a:r>
              <a:rPr lang="ru-RU" sz="3600" dirty="0" smtClean="0">
                <a:solidFill>
                  <a:srgbClr val="FF0066"/>
                </a:solidFill>
                <a:latin typeface="Times New Roman" panose="02020603050405020304" pitchFamily="18" charset="0"/>
                <a:cs typeface="Times New Roman" panose="02020603050405020304" pitchFamily="18" charset="0"/>
              </a:rPr>
              <a:t>простудах</a:t>
            </a:r>
            <a:r>
              <a:rPr lang="ru-RU" sz="3600" dirty="0" smtClean="0">
                <a:solidFill>
                  <a:srgbClr val="FF0066"/>
                </a:solidFill>
                <a:latin typeface="Times New Roman" panose="02020603050405020304" pitchFamily="18" charset="0"/>
                <a:cs typeface="Times New Roman" panose="02020603050405020304" pitchFamily="18" charset="0"/>
              </a:rPr>
              <a:t>, ОРВИ</a:t>
            </a:r>
            <a:r>
              <a:rPr lang="ru-RU" sz="3600" dirty="0" smtClean="0">
                <a:solidFill>
                  <a:srgbClr val="FF0066"/>
                </a:solidFill>
                <a:latin typeface="Times New Roman" panose="02020603050405020304" pitchFamily="18" charset="0"/>
                <a:cs typeface="Times New Roman" panose="02020603050405020304" pitchFamily="18" charset="0"/>
              </a:rPr>
              <a:t> </a:t>
            </a:r>
            <a:endParaRPr lang="ru-RU" sz="3600" dirty="0" smtClean="0">
              <a:solidFill>
                <a:srgbClr val="FF0066"/>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ru-RU" sz="3600" dirty="0" err="1" smtClean="0">
                <a:solidFill>
                  <a:srgbClr val="FF0066"/>
                </a:solidFill>
                <a:latin typeface="Times New Roman" panose="02020603050405020304" pitchFamily="18" charset="0"/>
                <a:cs typeface="Times New Roman" panose="02020603050405020304" pitchFamily="18" charset="0"/>
              </a:rPr>
              <a:t>желудочно</a:t>
            </a:r>
            <a:r>
              <a:rPr lang="ru-RU" sz="3600" dirty="0" smtClean="0">
                <a:solidFill>
                  <a:srgbClr val="FF0066"/>
                </a:solidFill>
                <a:latin typeface="Times New Roman" panose="02020603050405020304" pitchFamily="18" charset="0"/>
                <a:cs typeface="Times New Roman" panose="02020603050405020304" pitchFamily="18" charset="0"/>
              </a:rPr>
              <a:t> - кишечных расстройствах.</a:t>
            </a:r>
            <a:endParaRPr lang="ru-RU" sz="3600"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03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Natalia\Pictures\ПРЕЗЕНТАЦИИ\MP90043918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7992888" cy="55774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88625" y="980728"/>
            <a:ext cx="7056784" cy="5170646"/>
          </a:xfrm>
          <a:prstGeom prst="rect">
            <a:avLst/>
          </a:prstGeom>
          <a:noFill/>
        </p:spPr>
        <p:txBody>
          <a:bodyPr wrap="square" rtlCol="0">
            <a:spAutoFit/>
          </a:bodyPr>
          <a:lstStyle/>
          <a:p>
            <a:pPr algn="just"/>
            <a:r>
              <a:rPr lang="ru-RU" sz="3600" b="1" dirty="0" smtClean="0">
                <a:solidFill>
                  <a:srgbClr val="FF0066"/>
                </a:solidFill>
                <a:latin typeface="Times New Roman" panose="02020603050405020304" pitchFamily="18" charset="0"/>
                <a:cs typeface="Times New Roman" panose="02020603050405020304" pitchFamily="18" charset="0"/>
              </a:rPr>
              <a:t>«Подпитывают» </a:t>
            </a:r>
            <a:r>
              <a:rPr lang="ru-RU" sz="3600" dirty="0" smtClean="0">
                <a:solidFill>
                  <a:srgbClr val="FF0066"/>
                </a:solidFill>
                <a:latin typeface="Times New Roman" panose="02020603050405020304" pitchFamily="18" charset="0"/>
                <a:cs typeface="Times New Roman" panose="02020603050405020304" pitchFamily="18" charset="0"/>
              </a:rPr>
              <a:t>энергию человека деревья:</a:t>
            </a:r>
          </a:p>
          <a:p>
            <a:pPr marL="342900" indent="-342900" algn="just">
              <a:buFont typeface="Wingdings" panose="05000000000000000000" pitchFamily="2" charset="2"/>
              <a:buChar char="Ø"/>
            </a:pPr>
            <a:r>
              <a:rPr lang="ru-RU" sz="2400" dirty="0">
                <a:solidFill>
                  <a:srgbClr val="FF0066"/>
                </a:solidFill>
                <a:latin typeface="Times New Roman" panose="02020603050405020304" pitchFamily="18" charset="0"/>
                <a:cs typeface="Times New Roman" panose="02020603050405020304" pitchFamily="18" charset="0"/>
              </a:rPr>
              <a:t>с</a:t>
            </a:r>
            <a:r>
              <a:rPr lang="ru-RU" sz="2400" dirty="0" smtClean="0">
                <a:solidFill>
                  <a:srgbClr val="FF0066"/>
                </a:solidFill>
                <a:latin typeface="Times New Roman" panose="02020603050405020304" pitchFamily="18" charset="0"/>
                <a:cs typeface="Times New Roman" panose="02020603050405020304" pitchFamily="18" charset="0"/>
              </a:rPr>
              <a:t>осна, </a:t>
            </a:r>
          </a:p>
          <a:p>
            <a:pPr marL="342900" indent="-342900" algn="just">
              <a:buFont typeface="Wingdings" panose="05000000000000000000" pitchFamily="2" charset="2"/>
              <a:buChar char="Ø"/>
            </a:pPr>
            <a:r>
              <a:rPr lang="ru-RU" sz="2400" dirty="0">
                <a:solidFill>
                  <a:srgbClr val="FF0066"/>
                </a:solidFill>
                <a:latin typeface="Times New Roman" panose="02020603050405020304" pitchFamily="18" charset="0"/>
                <a:cs typeface="Times New Roman" panose="02020603050405020304" pitchFamily="18" charset="0"/>
              </a:rPr>
              <a:t>б</a:t>
            </a:r>
            <a:r>
              <a:rPr lang="ru-RU" sz="2400" dirty="0" smtClean="0">
                <a:solidFill>
                  <a:srgbClr val="FF0066"/>
                </a:solidFill>
                <a:latin typeface="Times New Roman" panose="02020603050405020304" pitchFamily="18" charset="0"/>
                <a:cs typeface="Times New Roman" panose="02020603050405020304" pitchFamily="18" charset="0"/>
              </a:rPr>
              <a:t>ереза, </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дуб, </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акация, </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рябина,</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 клен, </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ясень,</a:t>
            </a:r>
          </a:p>
          <a:p>
            <a:pPr marL="342900" indent="-342900" algn="just">
              <a:buFont typeface="Wingdings" panose="05000000000000000000" pitchFamily="2" charset="2"/>
              <a:buChar char="Ø"/>
            </a:pPr>
            <a:r>
              <a:rPr lang="ru-RU" sz="2400" dirty="0" smtClean="0">
                <a:solidFill>
                  <a:srgbClr val="FF0066"/>
                </a:solidFill>
                <a:latin typeface="Times New Roman" panose="02020603050405020304" pitchFamily="18" charset="0"/>
                <a:cs typeface="Times New Roman" panose="02020603050405020304" pitchFamily="18" charset="0"/>
              </a:rPr>
              <a:t> липа. </a:t>
            </a:r>
          </a:p>
          <a:p>
            <a:pPr algn="just"/>
            <a:r>
              <a:rPr lang="ru-RU" sz="2400" dirty="0" smtClean="0">
                <a:solidFill>
                  <a:srgbClr val="FF0066"/>
                </a:solidFill>
                <a:latin typeface="Times New Roman" panose="02020603050405020304" pitchFamily="18" charset="0"/>
                <a:cs typeface="Times New Roman" panose="02020603050405020304" pitchFamily="18" charset="0"/>
              </a:rPr>
              <a:t>Мощным энергетическим потоком обладают плодовые деревья в период цветения</a:t>
            </a:r>
            <a:r>
              <a:rPr lang="ru-RU" dirty="0" smtClean="0">
                <a:solidFill>
                  <a:srgbClr val="FF0066"/>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951481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555</Words>
  <Application>Microsoft Office PowerPoint</Application>
  <PresentationFormat>Экран (4:3)</PresentationFormat>
  <Paragraphs>48</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Times New Roman</vt:lpstr>
      <vt:lpstr>Wingdings</vt:lpstr>
      <vt:lpstr>Тема Office</vt:lpstr>
      <vt:lpstr>ДЕНДРОТЕРАПИЯ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ДЕНДЕРОТЕРАПИЯ</dc:title>
  <dc:creator>Natalia</dc:creator>
  <cp:lastModifiedBy>User</cp:lastModifiedBy>
  <cp:revision>13</cp:revision>
  <dcterms:created xsi:type="dcterms:W3CDTF">2012-01-17T08:59:39Z</dcterms:created>
  <dcterms:modified xsi:type="dcterms:W3CDTF">2017-02-22T04:36:38Z</dcterms:modified>
</cp:coreProperties>
</file>