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9"/>
  </p:notesMasterIdLst>
  <p:sldIdLst>
    <p:sldId id="256" r:id="rId2"/>
    <p:sldId id="259" r:id="rId3"/>
    <p:sldId id="262" r:id="rId4"/>
    <p:sldId id="263" r:id="rId5"/>
    <p:sldId id="269" r:id="rId6"/>
    <p:sldId id="270" r:id="rId7"/>
    <p:sldId id="274" r:id="rId8"/>
    <p:sldId id="275" r:id="rId9"/>
    <p:sldId id="276" r:id="rId10"/>
    <p:sldId id="277" r:id="rId11"/>
    <p:sldId id="278" r:id="rId12"/>
    <p:sldId id="281" r:id="rId13"/>
    <p:sldId id="264" r:id="rId14"/>
    <p:sldId id="265" r:id="rId15"/>
    <p:sldId id="267" r:id="rId16"/>
    <p:sldId id="266" r:id="rId17"/>
    <p:sldId id="28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2D2ED"/>
    <a:srgbClr val="D0F4D0"/>
    <a:srgbClr val="800000"/>
    <a:srgbClr val="FFFF99"/>
    <a:srgbClr val="300AEE"/>
    <a:srgbClr val="FF0066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 varScale="1">
        <p:scale>
          <a:sx n="64" d="100"/>
          <a:sy n="64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2D358-5DE1-4B7D-88E8-939742640B6C}" type="datetimeFigureOut">
              <a:rPr lang="ru-RU" smtClean="0"/>
              <a:pPr/>
              <a:t>13.06.2020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37BB4-33DA-45A4-85C3-CA2C66253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37BB4-33DA-45A4-85C3-CA2C6625362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74D01-EAF9-4C7C-A5B0-E29E54BC0D4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6FDB3-14F8-48E0-852B-E9DCD625330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83EE3-4ECF-4517-82B2-7010533048D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45F16-7D5F-4886-A550-02616C06395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2719E-DE7B-42CF-8499-E5C6F378078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61A01-D20D-4707-928D-94FAE6A4A9C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6B2B1-4FAF-47A9-BBA6-F45055FFCEE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082DB-4FD4-4ED4-9B74-B233929ACFF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9DA83-97A9-40F9-BE99-A865B90F61F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981F0-7827-4F29-823F-9280A0D9ED1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AE11C-BE9A-459B-B9C2-1DE2813BA93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616E9-EEB2-4210-80CA-9FC91F22BE1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2CC5220-47D3-446B-801E-7D46E146B21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8090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3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3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3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3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3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3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ru.wikipedia.org/wiki/%D0%98%D0%B7%D0%BE%D0%B1%D1%80%D0%B0%D0%B6%D0%B5%D0%BD%D0%B8%D0%B5:Regular_hexagon_1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ru.wikipedia.org/wiki/%D0%98%D0%B7%D0%BE%D0%B1%D1%80%D0%B0%D0%B6%D0%B5%D0%BD%D0%B8%D0%B5:Regular_pentagon_1.sv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0F4D0"/>
            </a:gs>
            <a:gs pos="50000">
              <a:srgbClr val="FFFFCC"/>
            </a:gs>
            <a:gs pos="100000">
              <a:srgbClr val="D0F4D0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ru-RU" i="1" smtClean="0">
                <a:latin typeface="Georgia" pitchFamily="18" charset="0"/>
              </a:rPr>
              <a:t>Правильный  многоугольник.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b="1" i="1" smtClean="0">
              <a:solidFill>
                <a:srgbClr val="996600"/>
              </a:solidFill>
              <a:latin typeface="Georgia" pitchFamily="18" charset="0"/>
            </a:endParaRPr>
          </a:p>
          <a:p>
            <a:pPr algn="ctr" eaLnBrk="1" hangingPunct="1"/>
            <a:r>
              <a:rPr lang="ru-RU" sz="2400" b="1" i="1" smtClean="0">
                <a:solidFill>
                  <a:srgbClr val="006666"/>
                </a:solidFill>
                <a:latin typeface="Georgia" pitchFamily="18" charset="0"/>
              </a:rPr>
              <a:t>9 класс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6227763" y="260350"/>
            <a:ext cx="1223962" cy="1008063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7740650" y="981075"/>
            <a:ext cx="1079500" cy="1079500"/>
          </a:xfrm>
          <a:prstGeom prst="octagon">
            <a:avLst>
              <a:gd name="adj" fmla="val 29287"/>
            </a:avLst>
          </a:prstGeom>
          <a:solidFill>
            <a:srgbClr val="FF0066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659563" y="1773238"/>
            <a:ext cx="914400" cy="914400"/>
          </a:xfrm>
          <a:prstGeom prst="rect">
            <a:avLst/>
          </a:prstGeom>
          <a:solidFill>
            <a:srgbClr val="300AEE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300"/>
                            </p:stCondLst>
                            <p:childTnLst>
                              <p:par>
                                <p:cTn id="1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animBg="1"/>
      <p:bldP spid="2053" grpId="0" animBg="1"/>
      <p:bldP spid="20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313" y="765175"/>
            <a:ext cx="8229601" cy="1143000"/>
          </a:xfrm>
        </p:spPr>
        <p:txBody>
          <a:bodyPr/>
          <a:lstStyle/>
          <a:p>
            <a:pPr eaLnBrk="1" hangingPunct="1"/>
            <a:r>
              <a:rPr lang="ru-RU" smtClean="0">
                <a:hlinkClick r:id="" action="ppaction://noaction"/>
              </a:rPr>
              <a:t>Окружность, вписанная в правильный многоугольник.</a:t>
            </a:r>
            <a:br>
              <a:rPr lang="ru-RU" smtClean="0">
                <a:hlinkClick r:id="" action="ppaction://noaction"/>
              </a:rPr>
            </a:br>
            <a:endParaRPr lang="ru-RU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252413" y="1844675"/>
            <a:ext cx="8496301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Окружность называется вписанной в многоугольник,</a:t>
            </a:r>
          </a:p>
          <a:p>
            <a:pPr algn="ctr"/>
            <a:r>
              <a:rPr lang="ru-RU" sz="2400"/>
              <a:t>если все стороны многоугольника касаются этой окружности.</a:t>
            </a:r>
          </a:p>
        </p:txBody>
      </p:sp>
      <p:sp>
        <p:nvSpPr>
          <p:cNvPr id="7" name="Шестиугольник 6"/>
          <p:cNvSpPr/>
          <p:nvPr/>
        </p:nvSpPr>
        <p:spPr>
          <a:xfrm>
            <a:off x="1187624" y="2780928"/>
            <a:ext cx="1837644" cy="1584176"/>
          </a:xfrm>
          <a:prstGeom prst="hex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259632" y="2780928"/>
            <a:ext cx="1656184" cy="158417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916238" y="3068638"/>
            <a:ext cx="51847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Теорема: В любой  правильный  многоугольник  можно  вписать  окружность, и  притом  только  одну.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250825" y="188913"/>
            <a:ext cx="4752975" cy="46815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250825" y="188913"/>
            <a:ext cx="4752975" cy="4679950"/>
          </a:xfrm>
          <a:prstGeom prst="ellips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214813" y="4857750"/>
            <a:ext cx="4140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Monotype Corsiva" pitchFamily="66" charset="0"/>
              </a:rPr>
              <a:t>Центр – точка пересечения серединных </a:t>
            </a:r>
            <a:r>
              <a:rPr lang="en-US" sz="2800" b="1">
                <a:latin typeface="Monotype Corsiva" pitchFamily="66" charset="0"/>
              </a:rPr>
              <a:t>  </a:t>
            </a:r>
            <a:r>
              <a:rPr lang="ru-RU" sz="2800" b="1" i="1">
                <a:latin typeface="Monotype Corsiva" pitchFamily="66" charset="0"/>
              </a:rPr>
              <a:t>перпендикуляров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250825" y="2565400"/>
            <a:ext cx="3311525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 flipV="1">
            <a:off x="969963" y="908050"/>
            <a:ext cx="2233612" cy="2233613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484438" y="2276475"/>
            <a:ext cx="339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/>
              <a:t>•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484438" y="2060575"/>
            <a:ext cx="428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990000"/>
                </a:solidFill>
                <a:latin typeface="Monotype Corsiva" pitchFamily="66" charset="0"/>
              </a:rPr>
              <a:t>О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 rot="-2419270">
            <a:off x="754063" y="836613"/>
            <a:ext cx="407987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∟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 rot="-5400000">
            <a:off x="170657" y="2499518"/>
            <a:ext cx="3810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3" grpId="0" animBg="1"/>
      <p:bldP spid="7174" grpId="0" animBg="1"/>
      <p:bldP spid="7175" grpId="0"/>
      <p:bldP spid="7176" grpId="0"/>
      <p:bldP spid="7177" grpId="0"/>
      <p:bldP spid="71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14678" y="214290"/>
            <a:ext cx="3357586" cy="83824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Следствия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6227762" cy="540067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/>
              <a:t>Следствие №1</a:t>
            </a:r>
            <a:endParaRPr lang="ru-RU" b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/>
              <a:t>Окружность, вписанная в правильный многоугольник, касается сторон многоугольника в их серединах.</a:t>
            </a:r>
            <a:endParaRPr lang="ru-RU" b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/>
              <a:t>Следствие №2</a:t>
            </a:r>
            <a:endParaRPr lang="ru-RU" b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/>
              <a:t>Центр окружности, описанной около правильного многоугольника, совпадает с центром окружности, вписанной в тот же многоугольник.</a:t>
            </a:r>
          </a:p>
        </p:txBody>
      </p:sp>
      <p:pic>
        <p:nvPicPr>
          <p:cNvPr id="8" name="Рисунок 7" descr="Правильный шестиугольник">
            <a:hlinkClick r:id="rId2" tooltip="&quot;Правильный шестиугольник&quot; 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lum bright="-20000"/>
          </a:blip>
          <a:srcRect/>
          <a:stretch>
            <a:fillRect/>
          </a:stretch>
        </p:blipFill>
        <p:spPr bwMode="auto">
          <a:xfrm>
            <a:off x="6660232" y="3717032"/>
            <a:ext cx="2211548" cy="2211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</p:pic>
      <p:pic>
        <p:nvPicPr>
          <p:cNvPr id="5" name="Содержимое 9" descr="Правильный пятиугольник">
            <a:hlinkClick r:id="rId4" tooltip="&quot;Правильный пятиугольник&quot; "/>
          </p:cNvPr>
          <p:cNvPicPr>
            <a:picLocks/>
          </p:cNvPicPr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  <a:lum bright="-10000"/>
          </a:blip>
          <a:srcRect/>
          <a:stretch>
            <a:fillRect/>
          </a:stretch>
        </p:blipFill>
        <p:spPr bwMode="auto">
          <a:xfrm>
            <a:off x="6660232" y="1268760"/>
            <a:ext cx="2217652" cy="2143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58837"/>
          </a:xfrm>
        </p:spPr>
        <p:txBody>
          <a:bodyPr/>
          <a:lstStyle/>
          <a:p>
            <a:pPr algn="ctr" eaLnBrk="1" hangingPunct="1"/>
            <a:r>
              <a:rPr lang="ru-RU" i="1" smtClean="0">
                <a:solidFill>
                  <a:srgbClr val="DD031D"/>
                </a:solidFill>
                <a:latin typeface="Georgia" pitchFamily="18" charset="0"/>
              </a:rPr>
              <a:t>Тест.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/>
            <a:r>
              <a:rPr lang="ru-RU" sz="2400" b="1" i="1" u="sng" dirty="0" smtClean="0">
                <a:latin typeface="Georgia" pitchFamily="18" charset="0"/>
              </a:rPr>
              <a:t>1)Выберите  правильное  утверждение.</a:t>
            </a:r>
          </a:p>
          <a:p>
            <a:pPr eaLnBrk="1" hangingPunct="1"/>
            <a:endParaRPr lang="ru-RU" sz="2400" b="1" i="1" u="sng" dirty="0" smtClean="0">
              <a:latin typeface="Georgia" pitchFamily="18" charset="0"/>
            </a:endParaRPr>
          </a:p>
          <a:p>
            <a:pPr eaLnBrk="1" hangingPunct="1"/>
            <a:r>
              <a:rPr lang="ru-RU" sz="2400" b="1" i="1" dirty="0" smtClean="0">
                <a:solidFill>
                  <a:srgbClr val="0000FF"/>
                </a:solidFill>
                <a:latin typeface="Georgia" pitchFamily="18" charset="0"/>
              </a:rPr>
              <a:t>1.  </a:t>
            </a:r>
            <a:r>
              <a:rPr lang="ru-RU" sz="2400" b="1" i="1" dirty="0" smtClean="0">
                <a:solidFill>
                  <a:schemeClr val="tx2"/>
                </a:solidFill>
                <a:latin typeface="Georgia" pitchFamily="18" charset="0"/>
              </a:rPr>
              <a:t>Многоугольник  является   правильным,  если  он  выпуклый  и  все  его  стороны  равны.</a:t>
            </a:r>
          </a:p>
          <a:p>
            <a:pPr eaLnBrk="1" hangingPunct="1"/>
            <a:endParaRPr lang="ru-RU" sz="2400" b="1" i="1" dirty="0" smtClean="0">
              <a:solidFill>
                <a:schemeClr val="tx2"/>
              </a:solidFill>
              <a:latin typeface="Georgia" pitchFamily="18" charset="0"/>
            </a:endParaRPr>
          </a:p>
          <a:p>
            <a:pPr eaLnBrk="1" hangingPunct="1"/>
            <a:r>
              <a:rPr lang="ru-RU" sz="2400" b="1" i="1" dirty="0" smtClean="0">
                <a:solidFill>
                  <a:srgbClr val="DD031D"/>
                </a:solidFill>
                <a:latin typeface="Georgia" pitchFamily="18" charset="0"/>
              </a:rPr>
              <a:t>2.  </a:t>
            </a:r>
            <a:r>
              <a:rPr lang="ru-RU" sz="2400" b="1" i="1" dirty="0" smtClean="0">
                <a:solidFill>
                  <a:srgbClr val="663526"/>
                </a:solidFill>
                <a:latin typeface="Georgia" pitchFamily="18" charset="0"/>
              </a:rPr>
              <a:t>Любой  равносторонний  треугольник  является  правильным.</a:t>
            </a:r>
          </a:p>
          <a:p>
            <a:pPr eaLnBrk="1" hangingPunct="1"/>
            <a:endParaRPr lang="ru-RU" sz="2400" b="1" i="1" dirty="0" smtClean="0">
              <a:solidFill>
                <a:srgbClr val="663526"/>
              </a:solidFill>
              <a:latin typeface="Georgia" pitchFamily="18" charset="0"/>
            </a:endParaRPr>
          </a:p>
          <a:p>
            <a:pPr eaLnBrk="1" hangingPunct="1"/>
            <a:r>
              <a:rPr lang="ru-RU" sz="2400" b="1" i="1" dirty="0" smtClean="0">
                <a:solidFill>
                  <a:srgbClr val="0DC10D"/>
                </a:solidFill>
                <a:latin typeface="Georgia" pitchFamily="18" charset="0"/>
              </a:rPr>
              <a:t>3.  </a:t>
            </a:r>
            <a:r>
              <a:rPr lang="ru-RU" sz="2400" b="1" i="1" dirty="0" smtClean="0">
                <a:solidFill>
                  <a:srgbClr val="36632D"/>
                </a:solidFill>
                <a:latin typeface="Georgia" pitchFamily="18" charset="0"/>
              </a:rPr>
              <a:t>Любой  четырехугольник  с  равными  сторонами  является  правильным.</a:t>
            </a:r>
            <a:endParaRPr lang="ru-RU" sz="2400" b="1" i="1" dirty="0" smtClean="0">
              <a:solidFill>
                <a:srgbClr val="0DC10D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6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8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8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6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6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96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8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62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62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62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decel="100000"/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962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962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decel="100000"/>
                                        <p:tgtEl>
                                          <p:spTgt spid="962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96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74737"/>
          </a:xfrm>
        </p:spPr>
        <p:txBody>
          <a:bodyPr/>
          <a:lstStyle/>
          <a:p>
            <a:pPr algn="ctr" eaLnBrk="1" hangingPunct="1"/>
            <a:r>
              <a:rPr lang="ru-RU" i="1" smtClean="0">
                <a:solidFill>
                  <a:srgbClr val="FF0000"/>
                </a:solidFill>
                <a:latin typeface="Georgia" pitchFamily="18" charset="0"/>
              </a:rPr>
              <a:t>Тест.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268413"/>
            <a:ext cx="8713787" cy="1204912"/>
          </a:xfrm>
        </p:spPr>
        <p:txBody>
          <a:bodyPr/>
          <a:lstStyle/>
          <a:p>
            <a:pPr eaLnBrk="1" hangingPunct="1"/>
            <a:r>
              <a:rPr lang="ru-RU" sz="2400" b="1" i="1" dirty="0" smtClean="0">
                <a:latin typeface="Georgia" pitchFamily="18" charset="0"/>
              </a:rPr>
              <a:t>2)Как вы думаете,  какие  геометрические  фигуры, показанные  на  рисунке, являются  правильными многоугольниками.</a:t>
            </a:r>
          </a:p>
        </p:txBody>
      </p:sp>
      <p:sp>
        <p:nvSpPr>
          <p:cNvPr id="101382" name="AutoShape 6"/>
          <p:cNvSpPr>
            <a:spLocks noChangeArrowheads="1"/>
          </p:cNvSpPr>
          <p:nvPr/>
        </p:nvSpPr>
        <p:spPr bwMode="auto">
          <a:xfrm>
            <a:off x="755650" y="3141663"/>
            <a:ext cx="1800225" cy="792162"/>
          </a:xfrm>
          <a:custGeom>
            <a:avLst/>
            <a:gdLst>
              <a:gd name="T0" fmla="*/ 131282819 w 21600"/>
              <a:gd name="T1" fmla="*/ 14525940 h 21600"/>
              <a:gd name="T2" fmla="*/ 75018787 w 21600"/>
              <a:gd name="T3" fmla="*/ 29051880 h 21600"/>
              <a:gd name="T4" fmla="*/ 18754676 w 21600"/>
              <a:gd name="T5" fmla="*/ 14525940 h 21600"/>
              <a:gd name="T6" fmla="*/ 7501878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1383" name="AutoShape 7"/>
          <p:cNvSpPr>
            <a:spLocks noChangeArrowheads="1"/>
          </p:cNvSpPr>
          <p:nvPr/>
        </p:nvSpPr>
        <p:spPr bwMode="auto">
          <a:xfrm>
            <a:off x="5076825" y="3357563"/>
            <a:ext cx="2952750" cy="647700"/>
          </a:xfrm>
          <a:prstGeom prst="parallelogram">
            <a:avLst>
              <a:gd name="adj" fmla="val 113971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1384" name="AutoShape 8"/>
          <p:cNvSpPr>
            <a:spLocks noChangeArrowheads="1"/>
          </p:cNvSpPr>
          <p:nvPr/>
        </p:nvSpPr>
        <p:spPr bwMode="auto">
          <a:xfrm>
            <a:off x="7308850" y="5013325"/>
            <a:ext cx="1657350" cy="1223963"/>
          </a:xfrm>
          <a:prstGeom prst="plus">
            <a:avLst>
              <a:gd name="adj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1388" name="Rectangle 12"/>
          <p:cNvSpPr>
            <a:spLocks noChangeArrowheads="1"/>
          </p:cNvSpPr>
          <p:nvPr/>
        </p:nvSpPr>
        <p:spPr bwMode="auto">
          <a:xfrm>
            <a:off x="5292725" y="5661025"/>
            <a:ext cx="1081088" cy="1008063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1389" name="AutoShape 13"/>
          <p:cNvSpPr>
            <a:spLocks noChangeArrowheads="1"/>
          </p:cNvSpPr>
          <p:nvPr/>
        </p:nvSpPr>
        <p:spPr bwMode="auto">
          <a:xfrm>
            <a:off x="4859338" y="4437063"/>
            <a:ext cx="1944687" cy="720725"/>
          </a:xfrm>
          <a:prstGeom prst="pentagon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1390" name="AutoShape 14"/>
          <p:cNvSpPr>
            <a:spLocks noChangeArrowheads="1"/>
          </p:cNvSpPr>
          <p:nvPr/>
        </p:nvSpPr>
        <p:spPr bwMode="auto">
          <a:xfrm>
            <a:off x="1692275" y="4221163"/>
            <a:ext cx="1439863" cy="1296987"/>
          </a:xfrm>
          <a:prstGeom prst="star5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1391" name="AutoShape 15"/>
          <p:cNvSpPr>
            <a:spLocks noChangeArrowheads="1"/>
          </p:cNvSpPr>
          <p:nvPr/>
        </p:nvSpPr>
        <p:spPr bwMode="auto">
          <a:xfrm>
            <a:off x="2987675" y="5157788"/>
            <a:ext cx="1439863" cy="1368425"/>
          </a:xfrm>
          <a:prstGeom prst="diamond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1392" name="AutoShape 16"/>
          <p:cNvSpPr>
            <a:spLocks noChangeArrowheads="1"/>
          </p:cNvSpPr>
          <p:nvPr/>
        </p:nvSpPr>
        <p:spPr bwMode="auto">
          <a:xfrm>
            <a:off x="2843213" y="2997200"/>
            <a:ext cx="1438275" cy="1223963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1393" name="AutoShape 17"/>
          <p:cNvSpPr>
            <a:spLocks noChangeArrowheads="1"/>
          </p:cNvSpPr>
          <p:nvPr/>
        </p:nvSpPr>
        <p:spPr bwMode="auto">
          <a:xfrm>
            <a:off x="179388" y="5157788"/>
            <a:ext cx="1439862" cy="1439862"/>
          </a:xfrm>
          <a:prstGeom prst="octagon">
            <a:avLst>
              <a:gd name="adj" fmla="val 2928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611188" y="3573463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1.</a:t>
            </a:r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6372225" y="5734050"/>
            <a:ext cx="47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2.</a:t>
            </a: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1547813" y="4868863"/>
            <a:ext cx="474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3.</a:t>
            </a:r>
          </a:p>
        </p:txBody>
      </p:sp>
      <p:sp>
        <p:nvSpPr>
          <p:cNvPr id="101397" name="Text Box 21"/>
          <p:cNvSpPr txBox="1">
            <a:spLocks noChangeArrowheads="1"/>
          </p:cNvSpPr>
          <p:nvPr/>
        </p:nvSpPr>
        <p:spPr bwMode="auto">
          <a:xfrm>
            <a:off x="7596188" y="2852738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4.</a:t>
            </a:r>
          </a:p>
        </p:txBody>
      </p:sp>
      <p:sp>
        <p:nvSpPr>
          <p:cNvPr id="101398" name="Text Box 22"/>
          <p:cNvSpPr txBox="1">
            <a:spLocks noChangeArrowheads="1"/>
          </p:cNvSpPr>
          <p:nvPr/>
        </p:nvSpPr>
        <p:spPr bwMode="auto">
          <a:xfrm>
            <a:off x="4643438" y="4221163"/>
            <a:ext cx="46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5.</a:t>
            </a:r>
          </a:p>
        </p:txBody>
      </p:sp>
      <p:sp>
        <p:nvSpPr>
          <p:cNvPr id="101399" name="Text Box 23"/>
          <p:cNvSpPr txBox="1">
            <a:spLocks noChangeArrowheads="1"/>
          </p:cNvSpPr>
          <p:nvPr/>
        </p:nvSpPr>
        <p:spPr bwMode="auto">
          <a:xfrm>
            <a:off x="1455738" y="6256338"/>
            <a:ext cx="481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6.</a:t>
            </a:r>
          </a:p>
        </p:txBody>
      </p:sp>
      <p:sp>
        <p:nvSpPr>
          <p:cNvPr id="101400" name="Text Box 24"/>
          <p:cNvSpPr txBox="1">
            <a:spLocks noChangeArrowheads="1"/>
          </p:cNvSpPr>
          <p:nvPr/>
        </p:nvSpPr>
        <p:spPr bwMode="auto">
          <a:xfrm>
            <a:off x="8388350" y="443706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7.</a:t>
            </a:r>
          </a:p>
        </p:txBody>
      </p:sp>
      <p:sp>
        <p:nvSpPr>
          <p:cNvPr id="101401" name="Text Box 25"/>
          <p:cNvSpPr txBox="1">
            <a:spLocks noChangeArrowheads="1"/>
          </p:cNvSpPr>
          <p:nvPr/>
        </p:nvSpPr>
        <p:spPr bwMode="auto">
          <a:xfrm>
            <a:off x="3779838" y="2997200"/>
            <a:ext cx="49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8.</a:t>
            </a:r>
          </a:p>
        </p:txBody>
      </p:sp>
      <p:sp>
        <p:nvSpPr>
          <p:cNvPr id="101402" name="Text Box 26"/>
          <p:cNvSpPr txBox="1">
            <a:spLocks noChangeArrowheads="1"/>
          </p:cNvSpPr>
          <p:nvPr/>
        </p:nvSpPr>
        <p:spPr bwMode="auto">
          <a:xfrm>
            <a:off x="3995738" y="6092825"/>
            <a:ext cx="481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9.</a:t>
            </a:r>
          </a:p>
        </p:txBody>
      </p:sp>
      <p:sp>
        <p:nvSpPr>
          <p:cNvPr id="101403" name="Text Box 27"/>
          <p:cNvSpPr txBox="1">
            <a:spLocks noChangeArrowheads="1"/>
          </p:cNvSpPr>
          <p:nvPr/>
        </p:nvSpPr>
        <p:spPr bwMode="auto">
          <a:xfrm>
            <a:off x="5219700" y="3429000"/>
            <a:ext cx="35687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00FF"/>
                </a:solidFill>
                <a:latin typeface="Georgia" pitchFamily="18" charset="0"/>
              </a:rPr>
              <a:t>Почему указанные  </a:t>
            </a:r>
          </a:p>
          <a:p>
            <a:r>
              <a:rPr lang="ru-RU" sz="2400" b="1" i="1">
                <a:solidFill>
                  <a:srgbClr val="0000FF"/>
                </a:solidFill>
                <a:latin typeface="Georgia" pitchFamily="18" charset="0"/>
              </a:rPr>
              <a:t>многоугольники </a:t>
            </a:r>
          </a:p>
          <a:p>
            <a:r>
              <a:rPr lang="ru-RU" sz="2400" b="1" i="1">
                <a:solidFill>
                  <a:srgbClr val="0000FF"/>
                </a:solidFill>
                <a:latin typeface="Georgia" pitchFamily="18" charset="0"/>
              </a:rPr>
              <a:t>правильные?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92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12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1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32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1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2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1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720"/>
                            </p:stCondLst>
                            <p:childTnLst>
                              <p:par>
                                <p:cTn id="5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1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920"/>
                            </p:stCondLst>
                            <p:childTnLst>
                              <p:par>
                                <p:cTn id="6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1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120"/>
                            </p:stCondLst>
                            <p:childTnLst>
                              <p:par>
                                <p:cTn id="7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1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9320"/>
                            </p:stCondLst>
                            <p:childTnLst>
                              <p:par>
                                <p:cTn id="8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01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520"/>
                            </p:stCondLst>
                            <p:childTnLst>
                              <p:par>
                                <p:cTn id="8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01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2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2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20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2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101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101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101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101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8" dur="80"/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9" dur="80"/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80"/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80" grpId="0" build="p"/>
      <p:bldP spid="101382" grpId="0" animBg="1"/>
      <p:bldP spid="101382" grpId="1" animBg="1"/>
      <p:bldP spid="101383" grpId="0" animBg="1"/>
      <p:bldP spid="101383" grpId="1" animBg="1"/>
      <p:bldP spid="101384" grpId="0" animBg="1"/>
      <p:bldP spid="101384" grpId="1" animBg="1"/>
      <p:bldP spid="101388" grpId="0" animBg="1"/>
      <p:bldP spid="101389" grpId="0" animBg="1"/>
      <p:bldP spid="101389" grpId="1" animBg="1"/>
      <p:bldP spid="101390" grpId="0" animBg="1"/>
      <p:bldP spid="101390" grpId="1" animBg="1"/>
      <p:bldP spid="101391" grpId="0" animBg="1"/>
      <p:bldP spid="101392" grpId="0" animBg="1"/>
      <p:bldP spid="101393" grpId="0" animBg="1"/>
      <p:bldP spid="101394" grpId="0"/>
      <p:bldP spid="101394" grpId="1"/>
      <p:bldP spid="101395" grpId="0"/>
      <p:bldP spid="101396" grpId="0"/>
      <p:bldP spid="101396" grpId="1"/>
      <p:bldP spid="101397" grpId="0"/>
      <p:bldP spid="101397" grpId="1"/>
      <p:bldP spid="101398" grpId="0"/>
      <p:bldP spid="101398" grpId="1"/>
      <p:bldP spid="101399" grpId="0"/>
      <p:bldP spid="101400" grpId="0"/>
      <p:bldP spid="101400" grpId="1"/>
      <p:bldP spid="101401" grpId="0"/>
      <p:bldP spid="101402" grpId="0"/>
      <p:bldP spid="10140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4375"/>
          </a:xfrm>
        </p:spPr>
        <p:txBody>
          <a:bodyPr/>
          <a:lstStyle/>
          <a:p>
            <a:pPr algn="ctr" eaLnBrk="1" hangingPunct="1"/>
            <a:r>
              <a:rPr lang="ru-RU" i="1" smtClean="0">
                <a:solidFill>
                  <a:srgbClr val="FF0000"/>
                </a:solidFill>
                <a:latin typeface="Georgia" pitchFamily="18" charset="0"/>
              </a:rPr>
              <a:t>Тест.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7437438" cy="1008062"/>
          </a:xfrm>
        </p:spPr>
        <p:txBody>
          <a:bodyPr/>
          <a:lstStyle/>
          <a:p>
            <a:pPr algn="ctr" eaLnBrk="1" hangingPunct="1"/>
            <a:r>
              <a:rPr lang="ru-RU" sz="2400" b="1" i="1" dirty="0" smtClean="0">
                <a:latin typeface="Georgia" pitchFamily="18" charset="0"/>
              </a:rPr>
              <a:t>3)Сопоставьте  углы  правильного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b="1" i="1" dirty="0" smtClean="0">
                <a:latin typeface="Georgia" pitchFamily="18" charset="0"/>
              </a:rPr>
              <a:t> </a:t>
            </a:r>
            <a:r>
              <a:rPr lang="ru-RU" sz="2400" b="1" i="1" dirty="0" err="1" smtClean="0">
                <a:latin typeface="Georgia" pitchFamily="18" charset="0"/>
              </a:rPr>
              <a:t>п-угольника</a:t>
            </a:r>
            <a:r>
              <a:rPr lang="ru-RU" sz="2400" b="1" i="1" dirty="0" smtClean="0">
                <a:latin typeface="Georgia" pitchFamily="18" charset="0"/>
              </a:rPr>
              <a:t>  при  каждом  значении  п:</a:t>
            </a:r>
          </a:p>
        </p:txBody>
      </p:sp>
      <p:sp>
        <p:nvSpPr>
          <p:cNvPr id="104452" name="AutoShape 4"/>
          <p:cNvSpPr>
            <a:spLocks noChangeArrowheads="1"/>
          </p:cNvSpPr>
          <p:nvPr/>
        </p:nvSpPr>
        <p:spPr bwMode="auto">
          <a:xfrm>
            <a:off x="1908175" y="2492375"/>
            <a:ext cx="1800225" cy="8636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п = 6</a:t>
            </a:r>
          </a:p>
        </p:txBody>
      </p:sp>
      <p:sp>
        <p:nvSpPr>
          <p:cNvPr id="104454" name="AutoShape 6"/>
          <p:cNvSpPr>
            <a:spLocks noChangeArrowheads="1"/>
          </p:cNvSpPr>
          <p:nvPr/>
        </p:nvSpPr>
        <p:spPr bwMode="auto">
          <a:xfrm>
            <a:off x="1908175" y="3716338"/>
            <a:ext cx="1800225" cy="8636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п = 5</a:t>
            </a:r>
          </a:p>
        </p:txBody>
      </p:sp>
      <p:sp>
        <p:nvSpPr>
          <p:cNvPr id="104455" name="AutoShape 7"/>
          <p:cNvSpPr>
            <a:spLocks noChangeArrowheads="1"/>
          </p:cNvSpPr>
          <p:nvPr/>
        </p:nvSpPr>
        <p:spPr bwMode="auto">
          <a:xfrm>
            <a:off x="1908175" y="4941888"/>
            <a:ext cx="1800225" cy="8636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п = 8</a:t>
            </a:r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>
            <a:off x="4284663" y="5084763"/>
            <a:ext cx="1728787" cy="792162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120</a:t>
            </a:r>
            <a:r>
              <a:rPr lang="ru-RU" sz="2800" b="1" i="1" baseline="30000">
                <a:latin typeface="Georgia" pitchFamily="18" charset="0"/>
              </a:rPr>
              <a:t>0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04463" name="AutoShape 15"/>
          <p:cNvSpPr>
            <a:spLocks noChangeArrowheads="1"/>
          </p:cNvSpPr>
          <p:nvPr/>
        </p:nvSpPr>
        <p:spPr bwMode="auto">
          <a:xfrm>
            <a:off x="6588125" y="2276475"/>
            <a:ext cx="1728788" cy="792163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108</a:t>
            </a:r>
            <a:r>
              <a:rPr lang="ru-RU" sz="2800" b="1" i="1" baseline="30000">
                <a:latin typeface="Georgia" pitchFamily="18" charset="0"/>
              </a:rPr>
              <a:t>0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04464" name="AutoShape 16"/>
          <p:cNvSpPr>
            <a:spLocks noChangeArrowheads="1"/>
          </p:cNvSpPr>
          <p:nvPr/>
        </p:nvSpPr>
        <p:spPr bwMode="auto">
          <a:xfrm>
            <a:off x="6084888" y="3933825"/>
            <a:ext cx="1728787" cy="792163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150</a:t>
            </a:r>
            <a:r>
              <a:rPr lang="ru-RU" sz="2800" b="1" i="1" baseline="30000">
                <a:latin typeface="Georgia" pitchFamily="18" charset="0"/>
              </a:rPr>
              <a:t>0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04465" name="AutoShape 17"/>
          <p:cNvSpPr>
            <a:spLocks noChangeArrowheads="1"/>
          </p:cNvSpPr>
          <p:nvPr/>
        </p:nvSpPr>
        <p:spPr bwMode="auto">
          <a:xfrm>
            <a:off x="4284663" y="2924175"/>
            <a:ext cx="1728787" cy="792163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90</a:t>
            </a:r>
            <a:r>
              <a:rPr lang="ru-RU" sz="2800" b="1" i="1" baseline="30000">
                <a:latin typeface="Georgia" pitchFamily="18" charset="0"/>
              </a:rPr>
              <a:t>0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04466" name="AutoShape 18"/>
          <p:cNvSpPr>
            <a:spLocks noChangeArrowheads="1"/>
          </p:cNvSpPr>
          <p:nvPr/>
        </p:nvSpPr>
        <p:spPr bwMode="auto">
          <a:xfrm>
            <a:off x="6877050" y="5373688"/>
            <a:ext cx="1728788" cy="792162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135</a:t>
            </a:r>
            <a:r>
              <a:rPr lang="ru-RU" sz="2800" b="1" i="1" baseline="30000">
                <a:latin typeface="Georgia" pitchFamily="18" charset="0"/>
              </a:rPr>
              <a:t>0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04472" name="Line 24"/>
          <p:cNvSpPr>
            <a:spLocks noChangeShapeType="1"/>
          </p:cNvSpPr>
          <p:nvPr/>
        </p:nvSpPr>
        <p:spPr bwMode="auto">
          <a:xfrm>
            <a:off x="3492500" y="2924175"/>
            <a:ext cx="1511300" cy="2376488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4473" name="Line 25"/>
          <p:cNvSpPr>
            <a:spLocks noChangeShapeType="1"/>
          </p:cNvSpPr>
          <p:nvPr/>
        </p:nvSpPr>
        <p:spPr bwMode="auto">
          <a:xfrm flipV="1">
            <a:off x="3492500" y="2781300"/>
            <a:ext cx="3311525" cy="13684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4474" name="Line 26"/>
          <p:cNvSpPr>
            <a:spLocks noChangeShapeType="1"/>
          </p:cNvSpPr>
          <p:nvPr/>
        </p:nvSpPr>
        <p:spPr bwMode="auto">
          <a:xfrm>
            <a:off x="3492500" y="5445125"/>
            <a:ext cx="3527425" cy="431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800"/>
                            </p:stCondLst>
                            <p:childTnLst>
                              <p:par>
                                <p:cTn id="2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0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0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build="p"/>
      <p:bldP spid="104452" grpId="0" animBg="1"/>
      <p:bldP spid="104454" grpId="0" animBg="1"/>
      <p:bldP spid="104455" grpId="0" animBg="1"/>
      <p:bldP spid="104461" grpId="0" animBg="1"/>
      <p:bldP spid="104463" grpId="0" animBg="1"/>
      <p:bldP spid="104464" grpId="0" animBg="1"/>
      <p:bldP spid="104465" grpId="0" animBg="1"/>
      <p:bldP spid="104466" grpId="0" animBg="1"/>
      <p:bldP spid="104472" grpId="0" animBg="1"/>
      <p:bldP spid="104473" grpId="0" animBg="1"/>
      <p:bldP spid="10447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30275"/>
          </a:xfrm>
        </p:spPr>
        <p:txBody>
          <a:bodyPr/>
          <a:lstStyle/>
          <a:p>
            <a:pPr algn="ctr" eaLnBrk="1" hangingPunct="1"/>
            <a:r>
              <a:rPr lang="ru-RU" i="1" smtClean="0">
                <a:solidFill>
                  <a:srgbClr val="FF0000"/>
                </a:solidFill>
                <a:latin typeface="Georgia" pitchFamily="18" charset="0"/>
              </a:rPr>
              <a:t>Тест.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1295400"/>
          </a:xfrm>
        </p:spPr>
        <p:txBody>
          <a:bodyPr/>
          <a:lstStyle/>
          <a:p>
            <a:pPr eaLnBrk="1" hangingPunct="1"/>
            <a:r>
              <a:rPr lang="ru-RU" sz="2400" b="1" i="1" dirty="0" smtClean="0">
                <a:latin typeface="Georgia" pitchFamily="18" charset="0"/>
              </a:rPr>
              <a:t>4)Известны  углы  правильных  многоугольников.  Сколько  сторон  имеет  каждый  из  этих  многоугольников.</a:t>
            </a:r>
          </a:p>
        </p:txBody>
      </p:sp>
      <p:sp>
        <p:nvSpPr>
          <p:cNvPr id="102404" name="AutoShape 4"/>
          <p:cNvSpPr>
            <a:spLocks noChangeArrowheads="1"/>
          </p:cNvSpPr>
          <p:nvPr/>
        </p:nvSpPr>
        <p:spPr bwMode="auto">
          <a:xfrm>
            <a:off x="4643438" y="2781300"/>
            <a:ext cx="2016125" cy="936625"/>
          </a:xfrm>
          <a:prstGeom prst="star16">
            <a:avLst>
              <a:gd name="adj" fmla="val 3750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а</a:t>
            </a:r>
            <a:r>
              <a:rPr lang="ru-RU" sz="2800" b="1" i="1" baseline="-25000">
                <a:latin typeface="Georgia" pitchFamily="18" charset="0"/>
              </a:rPr>
              <a:t>п</a:t>
            </a:r>
            <a:r>
              <a:rPr lang="ru-RU" sz="2800" b="1" i="1">
                <a:latin typeface="Georgia" pitchFamily="18" charset="0"/>
              </a:rPr>
              <a:t>=135</a:t>
            </a:r>
            <a:r>
              <a:rPr lang="ru-RU" sz="2800" b="1" i="1" baseline="30000">
                <a:latin typeface="Georgia" pitchFamily="18" charset="0"/>
              </a:rPr>
              <a:t>0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02405" name="AutoShape 5"/>
          <p:cNvSpPr>
            <a:spLocks noChangeArrowheads="1"/>
          </p:cNvSpPr>
          <p:nvPr/>
        </p:nvSpPr>
        <p:spPr bwMode="auto">
          <a:xfrm>
            <a:off x="2484438" y="2781300"/>
            <a:ext cx="2016125" cy="936625"/>
          </a:xfrm>
          <a:prstGeom prst="star16">
            <a:avLst>
              <a:gd name="adj" fmla="val 3750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а</a:t>
            </a:r>
            <a:r>
              <a:rPr lang="ru-RU" sz="2800" b="1" i="1" baseline="-25000">
                <a:latin typeface="Georgia" pitchFamily="18" charset="0"/>
              </a:rPr>
              <a:t>п</a:t>
            </a:r>
            <a:r>
              <a:rPr lang="ru-RU" sz="2800" b="1" i="1">
                <a:latin typeface="Georgia" pitchFamily="18" charset="0"/>
              </a:rPr>
              <a:t>=150</a:t>
            </a:r>
            <a:r>
              <a:rPr lang="ru-RU" sz="2800" b="1" i="1" baseline="30000">
                <a:latin typeface="Georgia" pitchFamily="18" charset="0"/>
              </a:rPr>
              <a:t>0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02406" name="AutoShape 6"/>
          <p:cNvSpPr>
            <a:spLocks noChangeArrowheads="1"/>
          </p:cNvSpPr>
          <p:nvPr/>
        </p:nvSpPr>
        <p:spPr bwMode="auto">
          <a:xfrm>
            <a:off x="250825" y="2781300"/>
            <a:ext cx="2016125" cy="936625"/>
          </a:xfrm>
          <a:prstGeom prst="star16">
            <a:avLst>
              <a:gd name="adj" fmla="val 3750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а</a:t>
            </a:r>
            <a:r>
              <a:rPr lang="ru-RU" sz="2800" b="1" i="1" baseline="-25000">
                <a:latin typeface="Georgia" pitchFamily="18" charset="0"/>
              </a:rPr>
              <a:t>п</a:t>
            </a:r>
            <a:r>
              <a:rPr lang="ru-RU" sz="2800" b="1" i="1">
                <a:latin typeface="Georgia" pitchFamily="18" charset="0"/>
              </a:rPr>
              <a:t>=90</a:t>
            </a:r>
            <a:r>
              <a:rPr lang="ru-RU" sz="2800" b="1" i="1" baseline="30000">
                <a:latin typeface="Georgia" pitchFamily="18" charset="0"/>
              </a:rPr>
              <a:t>0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02407" name="AutoShape 7"/>
          <p:cNvSpPr>
            <a:spLocks noChangeArrowheads="1"/>
          </p:cNvSpPr>
          <p:nvPr/>
        </p:nvSpPr>
        <p:spPr bwMode="auto">
          <a:xfrm>
            <a:off x="6877050" y="2781300"/>
            <a:ext cx="2016125" cy="936625"/>
          </a:xfrm>
          <a:prstGeom prst="star16">
            <a:avLst>
              <a:gd name="adj" fmla="val 3750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Georgia" pitchFamily="18" charset="0"/>
              </a:rPr>
              <a:t>а</a:t>
            </a:r>
            <a:r>
              <a:rPr lang="ru-RU" sz="2800" b="1" i="1" baseline="-25000">
                <a:latin typeface="Georgia" pitchFamily="18" charset="0"/>
              </a:rPr>
              <a:t>п</a:t>
            </a:r>
            <a:r>
              <a:rPr lang="ru-RU" sz="2800" b="1" i="1">
                <a:latin typeface="Georgia" pitchFamily="18" charset="0"/>
              </a:rPr>
              <a:t>=60</a:t>
            </a:r>
            <a:r>
              <a:rPr lang="ru-RU" sz="2800" b="1" i="1" baseline="30000">
                <a:latin typeface="Georgia" pitchFamily="18" charset="0"/>
              </a:rPr>
              <a:t>0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102408" name="AutoShape 8"/>
          <p:cNvSpPr>
            <a:spLocks noChangeArrowheads="1"/>
          </p:cNvSpPr>
          <p:nvPr/>
        </p:nvSpPr>
        <p:spPr bwMode="auto">
          <a:xfrm>
            <a:off x="1187450" y="5229225"/>
            <a:ext cx="1944688" cy="647700"/>
          </a:xfrm>
          <a:prstGeom prst="smileyFace">
            <a:avLst>
              <a:gd name="adj" fmla="val 4653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latin typeface="Georgia" pitchFamily="18" charset="0"/>
              </a:rPr>
              <a:t>4</a:t>
            </a:r>
          </a:p>
        </p:txBody>
      </p:sp>
      <p:sp>
        <p:nvSpPr>
          <p:cNvPr id="102409" name="AutoShape 9"/>
          <p:cNvSpPr>
            <a:spLocks noChangeArrowheads="1"/>
          </p:cNvSpPr>
          <p:nvPr/>
        </p:nvSpPr>
        <p:spPr bwMode="auto">
          <a:xfrm>
            <a:off x="3779838" y="5876925"/>
            <a:ext cx="1944687" cy="647700"/>
          </a:xfrm>
          <a:prstGeom prst="smileyFace">
            <a:avLst>
              <a:gd name="adj" fmla="val 4653"/>
            </a:avLst>
          </a:prstGeom>
          <a:solidFill>
            <a:srgbClr val="F4F9C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latin typeface="Georgia" pitchFamily="18" charset="0"/>
              </a:rPr>
              <a:t>12</a:t>
            </a:r>
          </a:p>
        </p:txBody>
      </p:sp>
      <p:sp>
        <p:nvSpPr>
          <p:cNvPr id="102410" name="AutoShape 10"/>
          <p:cNvSpPr>
            <a:spLocks noChangeArrowheads="1"/>
          </p:cNvSpPr>
          <p:nvPr/>
        </p:nvSpPr>
        <p:spPr bwMode="auto">
          <a:xfrm>
            <a:off x="6156325" y="5229225"/>
            <a:ext cx="1944688" cy="647700"/>
          </a:xfrm>
          <a:prstGeom prst="smileyFace">
            <a:avLst>
              <a:gd name="adj" fmla="val 4653"/>
            </a:avLst>
          </a:prstGeom>
          <a:solidFill>
            <a:srgbClr val="C9FBC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latin typeface="Georgia" pitchFamily="18" charset="0"/>
              </a:rPr>
              <a:t>3</a:t>
            </a:r>
          </a:p>
        </p:txBody>
      </p:sp>
      <p:sp>
        <p:nvSpPr>
          <p:cNvPr id="102411" name="AutoShape 11"/>
          <p:cNvSpPr>
            <a:spLocks noChangeArrowheads="1"/>
          </p:cNvSpPr>
          <p:nvPr/>
        </p:nvSpPr>
        <p:spPr bwMode="auto">
          <a:xfrm>
            <a:off x="3635375" y="4868863"/>
            <a:ext cx="1944688" cy="647700"/>
          </a:xfrm>
          <a:prstGeom prst="smileyFace">
            <a:avLst>
              <a:gd name="adj" fmla="val 4653"/>
            </a:avLst>
          </a:prstGeom>
          <a:solidFill>
            <a:srgbClr val="FACBC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latin typeface="Georgia" pitchFamily="18" charset="0"/>
              </a:rPr>
              <a:t>8</a:t>
            </a:r>
          </a:p>
        </p:txBody>
      </p:sp>
      <p:sp>
        <p:nvSpPr>
          <p:cNvPr id="102412" name="AutoShape 12"/>
          <p:cNvSpPr>
            <a:spLocks noChangeArrowheads="1"/>
          </p:cNvSpPr>
          <p:nvPr/>
        </p:nvSpPr>
        <p:spPr bwMode="auto">
          <a:xfrm>
            <a:off x="5148263" y="3933825"/>
            <a:ext cx="1944687" cy="647700"/>
          </a:xfrm>
          <a:prstGeom prst="smileyFace">
            <a:avLst>
              <a:gd name="adj" fmla="val 4653"/>
            </a:avLst>
          </a:prstGeom>
          <a:solidFill>
            <a:srgbClr val="D8EAE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latin typeface="Georgia" pitchFamily="18" charset="0"/>
              </a:rPr>
              <a:t>5</a:t>
            </a:r>
          </a:p>
        </p:txBody>
      </p:sp>
      <p:sp>
        <p:nvSpPr>
          <p:cNvPr id="102413" name="AutoShape 13"/>
          <p:cNvSpPr>
            <a:spLocks noChangeArrowheads="1"/>
          </p:cNvSpPr>
          <p:nvPr/>
        </p:nvSpPr>
        <p:spPr bwMode="auto">
          <a:xfrm>
            <a:off x="2339975" y="4005263"/>
            <a:ext cx="1944688" cy="647700"/>
          </a:xfrm>
          <a:prstGeom prst="smileyFace">
            <a:avLst>
              <a:gd name="adj" fmla="val 4653"/>
            </a:avLst>
          </a:prstGeom>
          <a:solidFill>
            <a:srgbClr val="F2D2E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latin typeface="Georgia" pitchFamily="18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480"/>
                            </p:stCondLst>
                            <p:childTnLst>
                              <p:par>
                                <p:cTn id="1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480"/>
                            </p:stCondLst>
                            <p:childTnLst>
                              <p:par>
                                <p:cTn id="4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2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87283E-6 L -0.09045 -0.2464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9688 0.20994 " pathEditMode="relative" ptsTypes="AA">
                                      <p:cBhvr>
                                        <p:cTn id="84" dur="20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2613 L -0.13768 -0.3408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-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5.78035E-7 L 0.11424 -0.19399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97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8108 0.06289 " pathEditMode="relative" ptsTypes="AA">
                                      <p:cBhvr>
                                        <p:cTn id="92" dur="2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87283E-6 L 0.08282 -0.24648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-123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108 0.06289 L 0.11424 0.27791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4" grpId="0" animBg="1"/>
      <p:bldP spid="102405" grpId="0" animBg="1"/>
      <p:bldP spid="102406" grpId="0" animBg="1"/>
      <p:bldP spid="102407" grpId="0" animBg="1"/>
      <p:bldP spid="102408" grpId="0" animBg="1"/>
      <p:bldP spid="102408" grpId="1" animBg="1"/>
      <p:bldP spid="102409" grpId="0" animBg="1"/>
      <p:bldP spid="102409" grpId="1" animBg="1"/>
      <p:bldP spid="102410" grpId="0" animBg="1"/>
      <p:bldP spid="102410" grpId="1" animBg="1"/>
      <p:bldP spid="102411" grpId="0" animBg="1"/>
      <p:bldP spid="102411" grpId="1" animBg="1"/>
      <p:bldP spid="102412" grpId="0" animBg="1"/>
      <p:bldP spid="102412" grpId="1" animBg="1"/>
      <p:bldP spid="102412" grpId="2" animBg="1"/>
      <p:bldP spid="102413" grpId="0" animBg="1"/>
      <p:bldP spid="10241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3"/>
          <p:cNvSpPr>
            <a:spLocks noChangeArrowheads="1"/>
          </p:cNvSpPr>
          <p:nvPr/>
        </p:nvSpPr>
        <p:spPr bwMode="auto">
          <a:xfrm>
            <a:off x="323850" y="476250"/>
            <a:ext cx="532765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    1.Любой правильный многоугольник является выпуклым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 2.Любой выпуклый многоугольник является правильным 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 3.Многоугольник является правильным, 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    если он выпуклый и все его стороны равны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 4.Треугольник является правильным, если 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    все его углы равны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 5.Любой равносторонний треугольник является правильным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 6.Любой четырехугольник с равными сторонами является правильным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 7.Любой правильный четырехугольник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     является квадратом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i="1" smtClean="0">
                <a:latin typeface="Georgia" pitchFamily="18" charset="0"/>
              </a:rPr>
              <a:t>Повторение.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16113"/>
            <a:ext cx="5364163" cy="2520950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latin typeface="Georgia" pitchFamily="18" charset="0"/>
              </a:rPr>
              <a:t>ВЕ – биссектриса  угла АВС,  точка  Е  удалена  от  стороны  ВС  на  расстояние,  равное  5 см.  Найдите расстояние  от  точки  Е  до  стороны  АВ</a:t>
            </a:r>
            <a:r>
              <a:rPr lang="ru-RU" sz="2600" b="1" i="1" smtClean="0">
                <a:latin typeface="Georgia" pitchFamily="18" charset="0"/>
              </a:rPr>
              <a:t>.</a:t>
            </a:r>
            <a:endParaRPr lang="en-US" sz="2600" b="1" i="1" smtClean="0">
              <a:latin typeface="Georgi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600" b="1" i="1" smtClean="0">
              <a:latin typeface="Georgia" pitchFamily="18" charset="0"/>
            </a:endParaRPr>
          </a:p>
          <a:p>
            <a:pPr eaLnBrk="1" hangingPunct="1"/>
            <a:endParaRPr lang="en-US" sz="2600" b="1" i="1" smtClean="0">
              <a:latin typeface="Georgia" pitchFamily="18" charset="0"/>
            </a:endParaRPr>
          </a:p>
          <a:p>
            <a:pPr eaLnBrk="1" hangingPunct="1"/>
            <a:endParaRPr lang="ru-RU" sz="2600" b="1" i="1" smtClean="0">
              <a:latin typeface="Georgia" pitchFamily="18" charset="0"/>
            </a:endParaRPr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 flipV="1">
            <a:off x="5364163" y="1989138"/>
            <a:ext cx="2736850" cy="1152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43" name="Freeform 7"/>
          <p:cNvSpPr>
            <a:spLocks/>
          </p:cNvSpPr>
          <p:nvPr/>
        </p:nvSpPr>
        <p:spPr bwMode="auto">
          <a:xfrm>
            <a:off x="5427663" y="3135313"/>
            <a:ext cx="3176587" cy="654050"/>
          </a:xfrm>
          <a:custGeom>
            <a:avLst/>
            <a:gdLst>
              <a:gd name="T0" fmla="*/ 7937 w 2001"/>
              <a:gd name="T1" fmla="*/ 6350 h 412"/>
              <a:gd name="T2" fmla="*/ 0 w 2001"/>
              <a:gd name="T3" fmla="*/ 0 h 412"/>
              <a:gd name="T4" fmla="*/ 3176587 w 2001"/>
              <a:gd name="T5" fmla="*/ 654050 h 412"/>
              <a:gd name="T6" fmla="*/ 0 60000 65536"/>
              <a:gd name="T7" fmla="*/ 0 60000 65536"/>
              <a:gd name="T8" fmla="*/ 0 60000 65536"/>
              <a:gd name="T9" fmla="*/ 0 w 2001"/>
              <a:gd name="T10" fmla="*/ 0 h 412"/>
              <a:gd name="T11" fmla="*/ 2001 w 2001"/>
              <a:gd name="T12" fmla="*/ 412 h 4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01" h="412">
                <a:moveTo>
                  <a:pt x="5" y="4"/>
                </a:moveTo>
                <a:lnTo>
                  <a:pt x="0" y="0"/>
                </a:lnTo>
                <a:lnTo>
                  <a:pt x="2001" y="412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 flipV="1">
            <a:off x="5435600" y="2852738"/>
            <a:ext cx="3168650" cy="288925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7720013" y="15748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А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5416550" y="2511425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В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8459788" y="3429000"/>
            <a:ext cx="40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С</a:t>
            </a:r>
          </a:p>
        </p:txBody>
      </p:sp>
      <p:sp>
        <p:nvSpPr>
          <p:cNvPr id="91148" name="Oval 12"/>
          <p:cNvSpPr>
            <a:spLocks noChangeArrowheads="1"/>
          </p:cNvSpPr>
          <p:nvPr/>
        </p:nvSpPr>
        <p:spPr bwMode="auto">
          <a:xfrm>
            <a:off x="7740650" y="28527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7864475" y="2439988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00FF"/>
                </a:solidFill>
                <a:latin typeface="Georgia" pitchFamily="18" charset="0"/>
              </a:rPr>
              <a:t>Е</a:t>
            </a:r>
          </a:p>
        </p:txBody>
      </p:sp>
      <p:sp>
        <p:nvSpPr>
          <p:cNvPr id="91150" name="Line 14"/>
          <p:cNvSpPr>
            <a:spLocks noChangeShapeType="1"/>
          </p:cNvSpPr>
          <p:nvPr/>
        </p:nvSpPr>
        <p:spPr bwMode="auto">
          <a:xfrm flipH="1">
            <a:off x="7667625" y="2924175"/>
            <a:ext cx="144463" cy="649288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51" name="Freeform 15"/>
          <p:cNvSpPr>
            <a:spLocks/>
          </p:cNvSpPr>
          <p:nvPr/>
        </p:nvSpPr>
        <p:spPr bwMode="auto">
          <a:xfrm>
            <a:off x="7740650" y="3357563"/>
            <a:ext cx="314325" cy="53975"/>
          </a:xfrm>
          <a:custGeom>
            <a:avLst/>
            <a:gdLst>
              <a:gd name="T0" fmla="*/ 0 w 198"/>
              <a:gd name="T1" fmla="*/ 0 h 34"/>
              <a:gd name="T2" fmla="*/ 314325 w 198"/>
              <a:gd name="T3" fmla="*/ 53975 h 34"/>
              <a:gd name="T4" fmla="*/ 0 60000 65536"/>
              <a:gd name="T5" fmla="*/ 0 60000 65536"/>
              <a:gd name="T6" fmla="*/ 0 w 198"/>
              <a:gd name="T7" fmla="*/ 0 h 34"/>
              <a:gd name="T8" fmla="*/ 198 w 198"/>
              <a:gd name="T9" fmla="*/ 34 h 3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8" h="34">
                <a:moveTo>
                  <a:pt x="0" y="0"/>
                </a:moveTo>
                <a:lnTo>
                  <a:pt x="198" y="3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52" name="Freeform 16"/>
          <p:cNvSpPr>
            <a:spLocks/>
          </p:cNvSpPr>
          <p:nvPr/>
        </p:nvSpPr>
        <p:spPr bwMode="auto">
          <a:xfrm>
            <a:off x="7983538" y="3429000"/>
            <a:ext cx="46037" cy="228600"/>
          </a:xfrm>
          <a:custGeom>
            <a:avLst/>
            <a:gdLst>
              <a:gd name="T0" fmla="*/ 46037 w 29"/>
              <a:gd name="T1" fmla="*/ 0 h 144"/>
              <a:gd name="T2" fmla="*/ 0 w 29"/>
              <a:gd name="T3" fmla="*/ 228600 h 144"/>
              <a:gd name="T4" fmla="*/ 0 60000 65536"/>
              <a:gd name="T5" fmla="*/ 0 60000 65536"/>
              <a:gd name="T6" fmla="*/ 0 w 29"/>
              <a:gd name="T7" fmla="*/ 0 h 144"/>
              <a:gd name="T8" fmla="*/ 29 w 29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" h="144">
                <a:moveTo>
                  <a:pt x="29" y="0"/>
                </a:moveTo>
                <a:lnTo>
                  <a:pt x="0" y="1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53" name="Line 17"/>
          <p:cNvSpPr>
            <a:spLocks noChangeShapeType="1"/>
          </p:cNvSpPr>
          <p:nvPr/>
        </p:nvSpPr>
        <p:spPr bwMode="auto">
          <a:xfrm flipH="1" flipV="1">
            <a:off x="7524750" y="2276475"/>
            <a:ext cx="287338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54" name="Freeform 18"/>
          <p:cNvSpPr>
            <a:spLocks/>
          </p:cNvSpPr>
          <p:nvPr/>
        </p:nvSpPr>
        <p:spPr bwMode="auto">
          <a:xfrm>
            <a:off x="7812088" y="2133600"/>
            <a:ext cx="98425" cy="231775"/>
          </a:xfrm>
          <a:custGeom>
            <a:avLst/>
            <a:gdLst>
              <a:gd name="T0" fmla="*/ 0 w 62"/>
              <a:gd name="T1" fmla="*/ 0 h 146"/>
              <a:gd name="T2" fmla="*/ 98425 w 62"/>
              <a:gd name="T3" fmla="*/ 231775 h 146"/>
              <a:gd name="T4" fmla="*/ 0 60000 65536"/>
              <a:gd name="T5" fmla="*/ 0 60000 65536"/>
              <a:gd name="T6" fmla="*/ 0 w 62"/>
              <a:gd name="T7" fmla="*/ 0 h 146"/>
              <a:gd name="T8" fmla="*/ 62 w 62"/>
              <a:gd name="T9" fmla="*/ 146 h 1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" h="146">
                <a:moveTo>
                  <a:pt x="0" y="0"/>
                </a:moveTo>
                <a:lnTo>
                  <a:pt x="62" y="14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55" name="Freeform 19"/>
          <p:cNvSpPr>
            <a:spLocks/>
          </p:cNvSpPr>
          <p:nvPr/>
        </p:nvSpPr>
        <p:spPr bwMode="auto">
          <a:xfrm>
            <a:off x="7596188" y="2351088"/>
            <a:ext cx="314325" cy="141287"/>
          </a:xfrm>
          <a:custGeom>
            <a:avLst/>
            <a:gdLst>
              <a:gd name="T0" fmla="*/ 314325 w 198"/>
              <a:gd name="T1" fmla="*/ 0 h 89"/>
              <a:gd name="T2" fmla="*/ 0 w 198"/>
              <a:gd name="T3" fmla="*/ 141287 h 89"/>
              <a:gd name="T4" fmla="*/ 0 60000 65536"/>
              <a:gd name="T5" fmla="*/ 0 60000 65536"/>
              <a:gd name="T6" fmla="*/ 0 w 198"/>
              <a:gd name="T7" fmla="*/ 0 h 89"/>
              <a:gd name="T8" fmla="*/ 198 w 198"/>
              <a:gd name="T9" fmla="*/ 89 h 8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8" h="89">
                <a:moveTo>
                  <a:pt x="198" y="0"/>
                </a:moveTo>
                <a:lnTo>
                  <a:pt x="0" y="89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56" name="Text Box 20"/>
          <p:cNvSpPr txBox="1">
            <a:spLocks noChangeArrowheads="1"/>
          </p:cNvSpPr>
          <p:nvPr/>
        </p:nvSpPr>
        <p:spPr bwMode="auto">
          <a:xfrm>
            <a:off x="7288213" y="3519488"/>
            <a:ext cx="427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6666"/>
                </a:solidFill>
                <a:latin typeface="Georgia" pitchFamily="18" charset="0"/>
              </a:rPr>
              <a:t>К</a:t>
            </a:r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7072313" y="1792288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FF0000"/>
                </a:solidFill>
                <a:latin typeface="Georgia" pitchFamily="18" charset="0"/>
              </a:rPr>
              <a:t>L</a:t>
            </a:r>
            <a:endParaRPr lang="ru-RU" sz="2400" b="1" i="1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91163" name="Rectangle 27"/>
          <p:cNvSpPr>
            <a:spLocks noChangeArrowheads="1"/>
          </p:cNvSpPr>
          <p:nvPr/>
        </p:nvSpPr>
        <p:spPr bwMode="auto">
          <a:xfrm>
            <a:off x="468313" y="5157788"/>
            <a:ext cx="8207375" cy="11525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91165" name="Text Box 29"/>
          <p:cNvSpPr txBox="1">
            <a:spLocks noChangeArrowheads="1"/>
          </p:cNvSpPr>
          <p:nvPr/>
        </p:nvSpPr>
        <p:spPr bwMode="auto">
          <a:xfrm>
            <a:off x="468313" y="5300663"/>
            <a:ext cx="82121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Каждая  точка  биссектрисы  неразвернутого </a:t>
            </a:r>
          </a:p>
          <a:p>
            <a:pPr algn="ctr"/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 угла  равноудалена  от  его  сторон.</a:t>
            </a:r>
          </a:p>
        </p:txBody>
      </p:sp>
      <p:sp>
        <p:nvSpPr>
          <p:cNvPr id="91166" name="Text Box 30"/>
          <p:cNvSpPr txBox="1">
            <a:spLocks noChangeArrowheads="1"/>
          </p:cNvSpPr>
          <p:nvPr/>
        </p:nvSpPr>
        <p:spPr bwMode="auto">
          <a:xfrm>
            <a:off x="5508625" y="4292600"/>
            <a:ext cx="245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00FF"/>
                </a:solidFill>
                <a:latin typeface="Georgia" pitchFamily="18" charset="0"/>
              </a:rPr>
              <a:t>Ответ:  </a:t>
            </a:r>
            <a:r>
              <a:rPr lang="ru-RU" sz="2400" b="1" i="1">
                <a:solidFill>
                  <a:srgbClr val="006666"/>
                </a:solidFill>
                <a:latin typeface="Georgia" pitchFamily="18" charset="0"/>
              </a:rPr>
              <a:t>5 см.</a:t>
            </a:r>
            <a:endParaRPr lang="ru-RU" sz="2400" b="1" i="1"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28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280"/>
                            </p:stCondLst>
                            <p:childTnLst>
                              <p:par>
                                <p:cTn id="27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28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28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780"/>
                            </p:stCondLst>
                            <p:childTnLst>
                              <p:par>
                                <p:cTn id="56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9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9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9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1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1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1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91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91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9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42" grpId="0" animBg="1"/>
      <p:bldP spid="91143" grpId="0" animBg="1"/>
      <p:bldP spid="91144" grpId="0" animBg="1"/>
      <p:bldP spid="91145" grpId="0"/>
      <p:bldP spid="91146" grpId="0"/>
      <p:bldP spid="91147" grpId="0"/>
      <p:bldP spid="91148" grpId="0" animBg="1"/>
      <p:bldP spid="91149" grpId="0"/>
      <p:bldP spid="91150" grpId="0" animBg="1"/>
      <p:bldP spid="91151" grpId="0" animBg="1"/>
      <p:bldP spid="91152" grpId="0" animBg="1"/>
      <p:bldP spid="91153" grpId="0" animBg="1"/>
      <p:bldP spid="91154" grpId="0" animBg="1"/>
      <p:bldP spid="91155" grpId="0" animBg="1"/>
      <p:bldP spid="91156" grpId="0"/>
      <p:bldP spid="91157" grpId="0"/>
      <p:bldP spid="91163" grpId="0" animBg="1"/>
      <p:bldP spid="91165" grpId="0"/>
      <p:bldP spid="911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i="1" smtClean="0">
                <a:latin typeface="Georgia" pitchFamily="18" charset="0"/>
              </a:rPr>
              <a:t>Повторение.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5795963" cy="2376487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latin typeface="Georgia" pitchFamily="18" charset="0"/>
              </a:rPr>
              <a:t>Серединный  перпендикуляр  к  стороне  ВС  треугольника АВС  пересекает  сторону  АС  в  точке  </a:t>
            </a:r>
            <a:r>
              <a:rPr lang="en-US" sz="2400" b="1" i="1" smtClean="0">
                <a:latin typeface="Georgia" pitchFamily="18" charset="0"/>
              </a:rPr>
              <a:t>D</a:t>
            </a:r>
            <a:r>
              <a:rPr lang="ru-RU" sz="2400" b="1" i="1" smtClean="0">
                <a:latin typeface="Georgia" pitchFamily="18" charset="0"/>
              </a:rPr>
              <a:t>. Найдите  А</a:t>
            </a:r>
            <a:r>
              <a:rPr lang="en-US" sz="2400" b="1" i="1" smtClean="0">
                <a:latin typeface="Georgia" pitchFamily="18" charset="0"/>
              </a:rPr>
              <a:t>D</a:t>
            </a:r>
            <a:r>
              <a:rPr lang="ru-RU" sz="2400" b="1" i="1" smtClean="0">
                <a:latin typeface="Georgia" pitchFamily="18" charset="0"/>
              </a:rPr>
              <a:t>  и С</a:t>
            </a:r>
            <a:r>
              <a:rPr lang="en-US" sz="2400" b="1" i="1" smtClean="0">
                <a:latin typeface="Georgia" pitchFamily="18" charset="0"/>
              </a:rPr>
              <a:t>D</a:t>
            </a:r>
            <a:r>
              <a:rPr lang="ru-RU" sz="2400" b="1" i="1" smtClean="0">
                <a:latin typeface="Georgia" pitchFamily="18" charset="0"/>
              </a:rPr>
              <a:t>,  если  </a:t>
            </a:r>
            <a:r>
              <a:rPr lang="en-US" sz="2400" b="1" i="1" smtClean="0">
                <a:latin typeface="Georgia" pitchFamily="18" charset="0"/>
              </a:rPr>
              <a:t>BD</a:t>
            </a:r>
            <a:r>
              <a:rPr lang="ru-RU" sz="2400" b="1" i="1" smtClean="0">
                <a:latin typeface="Georgia" pitchFamily="18" charset="0"/>
              </a:rPr>
              <a:t> = 5 см,  АС – 8,5 см.</a:t>
            </a:r>
          </a:p>
        </p:txBody>
      </p:sp>
      <p:sp>
        <p:nvSpPr>
          <p:cNvPr id="94212" name="Freeform 4"/>
          <p:cNvSpPr>
            <a:spLocks/>
          </p:cNvSpPr>
          <p:nvPr/>
        </p:nvSpPr>
        <p:spPr bwMode="auto">
          <a:xfrm>
            <a:off x="5076825" y="2781300"/>
            <a:ext cx="1119188" cy="2386013"/>
          </a:xfrm>
          <a:custGeom>
            <a:avLst/>
            <a:gdLst>
              <a:gd name="T0" fmla="*/ 1119188 w 705"/>
              <a:gd name="T1" fmla="*/ 0 h 1503"/>
              <a:gd name="T2" fmla="*/ 0 w 705"/>
              <a:gd name="T3" fmla="*/ 2386013 h 1503"/>
              <a:gd name="T4" fmla="*/ 0 60000 65536"/>
              <a:gd name="T5" fmla="*/ 0 60000 65536"/>
              <a:gd name="T6" fmla="*/ 0 w 705"/>
              <a:gd name="T7" fmla="*/ 0 h 1503"/>
              <a:gd name="T8" fmla="*/ 705 w 705"/>
              <a:gd name="T9" fmla="*/ 1503 h 150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05" h="1503">
                <a:moveTo>
                  <a:pt x="705" y="0"/>
                </a:moveTo>
                <a:lnTo>
                  <a:pt x="0" y="1503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4213" name="Freeform 5"/>
          <p:cNvSpPr>
            <a:spLocks/>
          </p:cNvSpPr>
          <p:nvPr/>
        </p:nvSpPr>
        <p:spPr bwMode="auto">
          <a:xfrm>
            <a:off x="5076825" y="5153025"/>
            <a:ext cx="3429000" cy="4763"/>
          </a:xfrm>
          <a:custGeom>
            <a:avLst/>
            <a:gdLst>
              <a:gd name="T0" fmla="*/ 0 w 2160"/>
              <a:gd name="T1" fmla="*/ 4763 h 3"/>
              <a:gd name="T2" fmla="*/ 3429000 w 2160"/>
              <a:gd name="T3" fmla="*/ 0 h 3"/>
              <a:gd name="T4" fmla="*/ 0 60000 65536"/>
              <a:gd name="T5" fmla="*/ 0 60000 65536"/>
              <a:gd name="T6" fmla="*/ 0 w 2160"/>
              <a:gd name="T7" fmla="*/ 0 h 3"/>
              <a:gd name="T8" fmla="*/ 2160 w 2160"/>
              <a:gd name="T9" fmla="*/ 3 h 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" h="3">
                <a:moveTo>
                  <a:pt x="0" y="3"/>
                </a:moveTo>
                <a:lnTo>
                  <a:pt x="216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4214" name="Freeform 6"/>
          <p:cNvSpPr>
            <a:spLocks/>
          </p:cNvSpPr>
          <p:nvPr/>
        </p:nvSpPr>
        <p:spPr bwMode="auto">
          <a:xfrm>
            <a:off x="6183313" y="2786063"/>
            <a:ext cx="2322512" cy="2352675"/>
          </a:xfrm>
          <a:custGeom>
            <a:avLst/>
            <a:gdLst>
              <a:gd name="T0" fmla="*/ 0 w 1463"/>
              <a:gd name="T1" fmla="*/ 0 h 1482"/>
              <a:gd name="T2" fmla="*/ 2322512 w 1463"/>
              <a:gd name="T3" fmla="*/ 2352675 h 1482"/>
              <a:gd name="T4" fmla="*/ 0 60000 65536"/>
              <a:gd name="T5" fmla="*/ 0 60000 65536"/>
              <a:gd name="T6" fmla="*/ 0 w 1463"/>
              <a:gd name="T7" fmla="*/ 0 h 1482"/>
              <a:gd name="T8" fmla="*/ 1463 w 1463"/>
              <a:gd name="T9" fmla="*/ 1482 h 148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63" h="1482">
                <a:moveTo>
                  <a:pt x="0" y="0"/>
                </a:moveTo>
                <a:lnTo>
                  <a:pt x="1463" y="148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5940425" y="2276475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А</a:t>
            </a:r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4767263" y="5103813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В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8316913" y="5084763"/>
            <a:ext cx="40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С</a:t>
            </a:r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 flipV="1">
            <a:off x="6804025" y="3429000"/>
            <a:ext cx="0" cy="17287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6711950" y="294322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FF0000"/>
                </a:solidFill>
                <a:latin typeface="Georgia" pitchFamily="18" charset="0"/>
              </a:rPr>
              <a:t>D</a:t>
            </a:r>
            <a:endParaRPr lang="ru-RU" sz="2400" b="1" i="1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94220" name="Line 12"/>
          <p:cNvSpPr>
            <a:spLocks noChangeShapeType="1"/>
          </p:cNvSpPr>
          <p:nvPr/>
        </p:nvSpPr>
        <p:spPr bwMode="auto">
          <a:xfrm>
            <a:off x="6804025" y="48688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4222" name="Line 14"/>
          <p:cNvSpPr>
            <a:spLocks noChangeShapeType="1"/>
          </p:cNvSpPr>
          <p:nvPr/>
        </p:nvSpPr>
        <p:spPr bwMode="auto">
          <a:xfrm>
            <a:off x="7164388" y="48688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6711950" y="5103813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FF0000"/>
                </a:solidFill>
                <a:latin typeface="Georgia" pitchFamily="18" charset="0"/>
              </a:rPr>
              <a:t>H</a:t>
            </a:r>
            <a:endParaRPr lang="ru-RU" sz="2400" b="1" i="1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94224" name="AutoShape 16"/>
          <p:cNvSpPr>
            <a:spLocks noChangeArrowheads="1"/>
          </p:cNvSpPr>
          <p:nvPr/>
        </p:nvSpPr>
        <p:spPr bwMode="auto">
          <a:xfrm>
            <a:off x="5795963" y="5013325"/>
            <a:ext cx="215900" cy="287338"/>
          </a:xfrm>
          <a:prstGeom prst="moon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4225" name="AutoShape 17"/>
          <p:cNvSpPr>
            <a:spLocks noChangeArrowheads="1"/>
          </p:cNvSpPr>
          <p:nvPr/>
        </p:nvSpPr>
        <p:spPr bwMode="auto">
          <a:xfrm>
            <a:off x="7451725" y="5013325"/>
            <a:ext cx="215900" cy="287338"/>
          </a:xfrm>
          <a:prstGeom prst="moon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4226" name="Text Box 18"/>
          <p:cNvSpPr txBox="1">
            <a:spLocks noChangeArrowheads="1"/>
          </p:cNvSpPr>
          <p:nvPr/>
        </p:nvSpPr>
        <p:spPr bwMode="auto">
          <a:xfrm>
            <a:off x="6424613" y="2582863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6666"/>
                </a:solidFill>
                <a:latin typeface="Georgia" pitchFamily="18" charset="0"/>
              </a:rPr>
              <a:t>?</a:t>
            </a:r>
          </a:p>
        </p:txBody>
      </p:sp>
      <p:sp>
        <p:nvSpPr>
          <p:cNvPr id="94228" name="Text Box 20"/>
          <p:cNvSpPr txBox="1">
            <a:spLocks noChangeArrowheads="1"/>
          </p:cNvSpPr>
          <p:nvPr/>
        </p:nvSpPr>
        <p:spPr bwMode="auto">
          <a:xfrm>
            <a:off x="7524750" y="3789363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6666"/>
                </a:solidFill>
                <a:latin typeface="Georgia" pitchFamily="18" charset="0"/>
              </a:rPr>
              <a:t>?</a:t>
            </a:r>
          </a:p>
        </p:txBody>
      </p:sp>
      <p:sp>
        <p:nvSpPr>
          <p:cNvPr id="94230" name="Line 22"/>
          <p:cNvSpPr>
            <a:spLocks noChangeShapeType="1"/>
          </p:cNvSpPr>
          <p:nvPr/>
        </p:nvSpPr>
        <p:spPr bwMode="auto">
          <a:xfrm flipH="1">
            <a:off x="5076825" y="3429000"/>
            <a:ext cx="1727200" cy="17287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4231" name="Text Box 23"/>
          <p:cNvSpPr txBox="1">
            <a:spLocks noChangeArrowheads="1"/>
          </p:cNvSpPr>
          <p:nvPr/>
        </p:nvSpPr>
        <p:spPr bwMode="auto">
          <a:xfrm>
            <a:off x="5795963" y="3644900"/>
            <a:ext cx="36036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00FF"/>
                </a:solidFill>
                <a:latin typeface="Georgia" pitchFamily="18" charset="0"/>
              </a:rPr>
              <a:t>5</a:t>
            </a:r>
          </a:p>
        </p:txBody>
      </p:sp>
      <p:sp>
        <p:nvSpPr>
          <p:cNvPr id="94232" name="AutoShape 24"/>
          <p:cNvSpPr>
            <a:spLocks/>
          </p:cNvSpPr>
          <p:nvPr/>
        </p:nvSpPr>
        <p:spPr bwMode="auto">
          <a:xfrm rot="8238343">
            <a:off x="7481888" y="1879600"/>
            <a:ext cx="431800" cy="3536950"/>
          </a:xfrm>
          <a:prstGeom prst="leftBrace">
            <a:avLst>
              <a:gd name="adj1" fmla="val 68260"/>
              <a:gd name="adj2" fmla="val 4891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4234" name="Text Box 26"/>
          <p:cNvSpPr txBox="1">
            <a:spLocks noChangeArrowheads="1"/>
          </p:cNvSpPr>
          <p:nvPr/>
        </p:nvSpPr>
        <p:spPr bwMode="auto">
          <a:xfrm>
            <a:off x="7667625" y="30686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00FF"/>
                </a:solidFill>
                <a:latin typeface="Georgia" pitchFamily="18" charset="0"/>
              </a:rPr>
              <a:t>8,5</a:t>
            </a:r>
          </a:p>
        </p:txBody>
      </p:sp>
      <p:sp>
        <p:nvSpPr>
          <p:cNvPr id="94235" name="Rectangle 27"/>
          <p:cNvSpPr>
            <a:spLocks noChangeArrowheads="1"/>
          </p:cNvSpPr>
          <p:nvPr/>
        </p:nvSpPr>
        <p:spPr bwMode="auto">
          <a:xfrm>
            <a:off x="250825" y="3789363"/>
            <a:ext cx="4321175" cy="251936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94237" name="Text Box 29"/>
          <p:cNvSpPr txBox="1">
            <a:spLocks noChangeArrowheads="1"/>
          </p:cNvSpPr>
          <p:nvPr/>
        </p:nvSpPr>
        <p:spPr bwMode="auto">
          <a:xfrm>
            <a:off x="395288" y="3860800"/>
            <a:ext cx="421163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Каждая  точка</a:t>
            </a:r>
          </a:p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серединного  перпендикуляра  к  отрезку  равноудалена  от  концов  этого  отрезка.</a:t>
            </a:r>
          </a:p>
        </p:txBody>
      </p:sp>
      <p:sp>
        <p:nvSpPr>
          <p:cNvPr id="94238" name="Text Box 30"/>
          <p:cNvSpPr txBox="1">
            <a:spLocks noChangeArrowheads="1"/>
          </p:cNvSpPr>
          <p:nvPr/>
        </p:nvSpPr>
        <p:spPr bwMode="auto">
          <a:xfrm>
            <a:off x="5056188" y="5535613"/>
            <a:ext cx="3498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Ответ:  </a:t>
            </a:r>
            <a:r>
              <a:rPr lang="ru-RU" sz="2400" b="1" i="1">
                <a:solidFill>
                  <a:srgbClr val="006666"/>
                </a:solidFill>
                <a:latin typeface="Georgia" pitchFamily="18" charset="0"/>
              </a:rPr>
              <a:t>С</a:t>
            </a:r>
            <a:r>
              <a:rPr lang="en-US" sz="2400" b="1" i="1">
                <a:solidFill>
                  <a:srgbClr val="006666"/>
                </a:solidFill>
                <a:latin typeface="Georgia" pitchFamily="18" charset="0"/>
              </a:rPr>
              <a:t>D</a:t>
            </a:r>
            <a:r>
              <a:rPr lang="ru-RU" sz="2400" b="1" i="1">
                <a:solidFill>
                  <a:srgbClr val="006666"/>
                </a:solidFill>
                <a:latin typeface="Georgia" pitchFamily="18" charset="0"/>
              </a:rPr>
              <a:t> = 5 см,</a:t>
            </a:r>
          </a:p>
          <a:p>
            <a:r>
              <a:rPr lang="ru-RU" sz="2400" b="1" i="1">
                <a:solidFill>
                  <a:srgbClr val="006666"/>
                </a:solidFill>
                <a:latin typeface="Georgia" pitchFamily="18" charset="0"/>
              </a:rPr>
              <a:t>                   А</a:t>
            </a:r>
            <a:r>
              <a:rPr lang="en-US" sz="2400" b="1" i="1">
                <a:solidFill>
                  <a:srgbClr val="006666"/>
                </a:solidFill>
                <a:latin typeface="Georgia" pitchFamily="18" charset="0"/>
              </a:rPr>
              <a:t>D</a:t>
            </a:r>
            <a:r>
              <a:rPr lang="ru-RU" sz="2400" b="1" i="1">
                <a:solidFill>
                  <a:srgbClr val="006666"/>
                </a:solidFill>
                <a:latin typeface="Georgia" pitchFamily="18" charset="0"/>
              </a:rPr>
              <a:t> = 3,5 см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36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860"/>
                            </p:stCondLst>
                            <p:childTnLst>
                              <p:par>
                                <p:cTn id="26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4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4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4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4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94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4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94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94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94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94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9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94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94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94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9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94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94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94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4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4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9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9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94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2" grpId="0" animBg="1"/>
      <p:bldP spid="94213" grpId="0" animBg="1"/>
      <p:bldP spid="94214" grpId="0" animBg="1"/>
      <p:bldP spid="94215" grpId="0"/>
      <p:bldP spid="94216" grpId="0"/>
      <p:bldP spid="94217" grpId="0"/>
      <p:bldP spid="94218" grpId="0" animBg="1"/>
      <p:bldP spid="94219" grpId="0"/>
      <p:bldP spid="94220" grpId="0" animBg="1"/>
      <p:bldP spid="94222" grpId="0" animBg="1"/>
      <p:bldP spid="94223" grpId="0"/>
      <p:bldP spid="94224" grpId="0" animBg="1"/>
      <p:bldP spid="94225" grpId="0" animBg="1"/>
      <p:bldP spid="94226" grpId="0"/>
      <p:bldP spid="94228" grpId="0"/>
      <p:bldP spid="94230" grpId="0" animBg="1"/>
      <p:bldP spid="94231" grpId="0" animBg="1"/>
      <p:bldP spid="94232" grpId="0" animBg="1"/>
      <p:bldP spid="94235" grpId="0" animBg="1"/>
      <p:bldP spid="94237" grpId="0"/>
      <p:bldP spid="942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58837"/>
          </a:xfrm>
        </p:spPr>
        <p:txBody>
          <a:bodyPr/>
          <a:lstStyle/>
          <a:p>
            <a:pPr algn="ctr" eaLnBrk="1" hangingPunct="1"/>
            <a:r>
              <a:rPr lang="ru-RU" i="1" smtClean="0">
                <a:latin typeface="Georgia" pitchFamily="18" charset="0"/>
              </a:rPr>
              <a:t>Повторение.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5761038" cy="2736850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latin typeface="Georgia" pitchFamily="18" charset="0"/>
              </a:rPr>
              <a:t>Точка  касания  окружности  вписанной  в  равнобедренный  треугольник,  делит  одну  из  боковых  сторон  на  отрезки,  равные  3 см  и  4 см,  считая  от  основания.  Найдите  периметр  треугольника.</a:t>
            </a:r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auto">
          <a:xfrm>
            <a:off x="5867400" y="2133600"/>
            <a:ext cx="2808288" cy="3167063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5580063" y="5300663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А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7092950" y="1628775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В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8742363" y="5157788"/>
            <a:ext cx="40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С</a:t>
            </a:r>
          </a:p>
        </p:txBody>
      </p:sp>
      <p:sp>
        <p:nvSpPr>
          <p:cNvPr id="95240" name="Oval 8"/>
          <p:cNvSpPr>
            <a:spLocks noChangeArrowheads="1"/>
          </p:cNvSpPr>
          <p:nvPr/>
        </p:nvSpPr>
        <p:spPr bwMode="auto">
          <a:xfrm>
            <a:off x="6300788" y="4076700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5241" name="Oval 9"/>
          <p:cNvSpPr>
            <a:spLocks noChangeArrowheads="1"/>
          </p:cNvSpPr>
          <p:nvPr/>
        </p:nvSpPr>
        <p:spPr bwMode="auto">
          <a:xfrm>
            <a:off x="6372225" y="3573463"/>
            <a:ext cx="1800225" cy="1701800"/>
          </a:xfrm>
          <a:prstGeom prst="ellipse">
            <a:avLst/>
          </a:prstGeom>
          <a:solidFill>
            <a:srgbClr val="FFFFCC"/>
          </a:solidFill>
          <a:ln w="3175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5775325" y="4240213"/>
            <a:ext cx="37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800080"/>
                </a:solidFill>
                <a:latin typeface="Georgia" pitchFamily="18" charset="0"/>
              </a:rPr>
              <a:t>3</a:t>
            </a: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6372225" y="2852738"/>
            <a:ext cx="382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800080"/>
                </a:solidFill>
                <a:latin typeface="Georgia" pitchFamily="18" charset="0"/>
              </a:rPr>
              <a:t>4</a:t>
            </a:r>
          </a:p>
        </p:txBody>
      </p:sp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6064250" y="3592513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К</a:t>
            </a:r>
          </a:p>
        </p:txBody>
      </p:sp>
      <p:sp>
        <p:nvSpPr>
          <p:cNvPr id="95245" name="Oval 13"/>
          <p:cNvSpPr>
            <a:spLocks noChangeArrowheads="1"/>
          </p:cNvSpPr>
          <p:nvPr/>
        </p:nvSpPr>
        <p:spPr bwMode="auto">
          <a:xfrm>
            <a:off x="7235825" y="522922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5246" name="Oval 14"/>
          <p:cNvSpPr>
            <a:spLocks noChangeArrowheads="1"/>
          </p:cNvSpPr>
          <p:nvPr/>
        </p:nvSpPr>
        <p:spPr bwMode="auto">
          <a:xfrm>
            <a:off x="8101013" y="4076700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8172450" y="3644900"/>
            <a:ext cx="43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663300"/>
                </a:solidFill>
                <a:latin typeface="Georgia" pitchFamily="18" charset="0"/>
              </a:rPr>
              <a:t>N</a:t>
            </a:r>
            <a:endParaRPr lang="ru-RU" sz="2400" b="1" i="1">
              <a:solidFill>
                <a:srgbClr val="663300"/>
              </a:solidFill>
              <a:latin typeface="Georgia" pitchFamily="18" charset="0"/>
            </a:endParaRP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7019925" y="5373688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663300"/>
                </a:solidFill>
                <a:latin typeface="Georgia" pitchFamily="18" charset="0"/>
              </a:rPr>
              <a:t>D</a:t>
            </a:r>
            <a:endParaRPr lang="ru-RU" sz="2400" b="1" i="1">
              <a:solidFill>
                <a:srgbClr val="663300"/>
              </a:solidFill>
              <a:latin typeface="Georgia" pitchFamily="18" charset="0"/>
            </a:endParaRPr>
          </a:p>
        </p:txBody>
      </p:sp>
      <p:sp>
        <p:nvSpPr>
          <p:cNvPr id="95257" name="Line 25"/>
          <p:cNvSpPr>
            <a:spLocks noChangeShapeType="1"/>
          </p:cNvSpPr>
          <p:nvPr/>
        </p:nvSpPr>
        <p:spPr bwMode="auto">
          <a:xfrm>
            <a:off x="5940425" y="4941888"/>
            <a:ext cx="215900" cy="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5258" name="Freeform 26"/>
          <p:cNvSpPr>
            <a:spLocks/>
          </p:cNvSpPr>
          <p:nvPr/>
        </p:nvSpPr>
        <p:spPr bwMode="auto">
          <a:xfrm>
            <a:off x="6299200" y="5181600"/>
            <a:ext cx="1588" cy="220663"/>
          </a:xfrm>
          <a:custGeom>
            <a:avLst/>
            <a:gdLst>
              <a:gd name="T0" fmla="*/ 0 w 1"/>
              <a:gd name="T1" fmla="*/ 0 h 139"/>
              <a:gd name="T2" fmla="*/ 1588 w 1"/>
              <a:gd name="T3" fmla="*/ 220663 h 139"/>
              <a:gd name="T4" fmla="*/ 0 60000 65536"/>
              <a:gd name="T5" fmla="*/ 0 60000 65536"/>
              <a:gd name="T6" fmla="*/ 0 w 1"/>
              <a:gd name="T7" fmla="*/ 0 h 139"/>
              <a:gd name="T8" fmla="*/ 1 w 1"/>
              <a:gd name="T9" fmla="*/ 139 h 1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39">
                <a:moveTo>
                  <a:pt x="0" y="0"/>
                </a:moveTo>
                <a:lnTo>
                  <a:pt x="1" y="139"/>
                </a:lnTo>
              </a:path>
            </a:pathLst>
          </a:custGeom>
          <a:noFill/>
          <a:ln w="38100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5259" name="Freeform 27"/>
          <p:cNvSpPr>
            <a:spLocks/>
          </p:cNvSpPr>
          <p:nvPr/>
        </p:nvSpPr>
        <p:spPr bwMode="auto">
          <a:xfrm>
            <a:off x="8170863" y="5094288"/>
            <a:ext cx="1587" cy="363537"/>
          </a:xfrm>
          <a:custGeom>
            <a:avLst/>
            <a:gdLst>
              <a:gd name="T0" fmla="*/ 0 w 1"/>
              <a:gd name="T1" fmla="*/ 363537 h 229"/>
              <a:gd name="T2" fmla="*/ 0 w 1"/>
              <a:gd name="T3" fmla="*/ 0 h 229"/>
              <a:gd name="T4" fmla="*/ 0 60000 65536"/>
              <a:gd name="T5" fmla="*/ 0 60000 65536"/>
              <a:gd name="T6" fmla="*/ 0 w 1"/>
              <a:gd name="T7" fmla="*/ 0 h 229"/>
              <a:gd name="T8" fmla="*/ 1 w 1"/>
              <a:gd name="T9" fmla="*/ 229 h 2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29">
                <a:moveTo>
                  <a:pt x="0" y="229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5260" name="Freeform 28"/>
          <p:cNvSpPr>
            <a:spLocks/>
          </p:cNvSpPr>
          <p:nvPr/>
        </p:nvSpPr>
        <p:spPr bwMode="auto">
          <a:xfrm>
            <a:off x="7596188" y="2989263"/>
            <a:ext cx="241300" cy="368300"/>
          </a:xfrm>
          <a:custGeom>
            <a:avLst/>
            <a:gdLst>
              <a:gd name="T0" fmla="*/ 241300 w 152"/>
              <a:gd name="T1" fmla="*/ 0 h 232"/>
              <a:gd name="T2" fmla="*/ 0 w 152"/>
              <a:gd name="T3" fmla="*/ 368300 h 232"/>
              <a:gd name="T4" fmla="*/ 0 60000 65536"/>
              <a:gd name="T5" fmla="*/ 0 60000 65536"/>
              <a:gd name="T6" fmla="*/ 0 w 152"/>
              <a:gd name="T7" fmla="*/ 0 h 232"/>
              <a:gd name="T8" fmla="*/ 152 w 152"/>
              <a:gd name="T9" fmla="*/ 232 h 2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2" h="232">
                <a:moveTo>
                  <a:pt x="152" y="0"/>
                </a:moveTo>
                <a:lnTo>
                  <a:pt x="0" y="232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5261" name="Line 29"/>
          <p:cNvSpPr>
            <a:spLocks noChangeShapeType="1"/>
          </p:cNvSpPr>
          <p:nvPr/>
        </p:nvSpPr>
        <p:spPr bwMode="auto">
          <a:xfrm>
            <a:off x="6732588" y="2997200"/>
            <a:ext cx="215900" cy="36036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5262" name="Freeform 30"/>
          <p:cNvSpPr>
            <a:spLocks/>
          </p:cNvSpPr>
          <p:nvPr/>
        </p:nvSpPr>
        <p:spPr bwMode="auto">
          <a:xfrm>
            <a:off x="8331200" y="4746625"/>
            <a:ext cx="261938" cy="158750"/>
          </a:xfrm>
          <a:custGeom>
            <a:avLst/>
            <a:gdLst>
              <a:gd name="T0" fmla="*/ 0 w 165"/>
              <a:gd name="T1" fmla="*/ 158750 h 100"/>
              <a:gd name="T2" fmla="*/ 261938 w 165"/>
              <a:gd name="T3" fmla="*/ 0 h 100"/>
              <a:gd name="T4" fmla="*/ 0 60000 65536"/>
              <a:gd name="T5" fmla="*/ 0 60000 65536"/>
              <a:gd name="T6" fmla="*/ 0 w 165"/>
              <a:gd name="T7" fmla="*/ 0 h 100"/>
              <a:gd name="T8" fmla="*/ 165 w 165"/>
              <a:gd name="T9" fmla="*/ 100 h 1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" h="100">
                <a:moveTo>
                  <a:pt x="0" y="100"/>
                </a:moveTo>
                <a:lnTo>
                  <a:pt x="165" y="0"/>
                </a:ln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5264" name="Freeform 32"/>
          <p:cNvSpPr>
            <a:spLocks/>
          </p:cNvSpPr>
          <p:nvPr/>
        </p:nvSpPr>
        <p:spPr bwMode="auto">
          <a:xfrm>
            <a:off x="7256463" y="2192338"/>
            <a:ext cx="15875" cy="3090862"/>
          </a:xfrm>
          <a:custGeom>
            <a:avLst/>
            <a:gdLst>
              <a:gd name="T0" fmla="*/ 15875 w 10"/>
              <a:gd name="T1" fmla="*/ 0 h 1947"/>
              <a:gd name="T2" fmla="*/ 0 w 10"/>
              <a:gd name="T3" fmla="*/ 3090862 h 1947"/>
              <a:gd name="T4" fmla="*/ 0 60000 65536"/>
              <a:gd name="T5" fmla="*/ 0 60000 65536"/>
              <a:gd name="T6" fmla="*/ 0 w 10"/>
              <a:gd name="T7" fmla="*/ 0 h 1947"/>
              <a:gd name="T8" fmla="*/ 10 w 10"/>
              <a:gd name="T9" fmla="*/ 1947 h 194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" h="1947">
                <a:moveTo>
                  <a:pt x="10" y="0"/>
                </a:moveTo>
                <a:lnTo>
                  <a:pt x="0" y="1947"/>
                </a:lnTo>
              </a:path>
            </a:pathLst>
          </a:custGeom>
          <a:noFill/>
          <a:ln w="317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5265" name="Freeform 33"/>
          <p:cNvSpPr>
            <a:spLocks/>
          </p:cNvSpPr>
          <p:nvPr/>
        </p:nvSpPr>
        <p:spPr bwMode="auto">
          <a:xfrm>
            <a:off x="6372225" y="4149725"/>
            <a:ext cx="884238" cy="334963"/>
          </a:xfrm>
          <a:custGeom>
            <a:avLst/>
            <a:gdLst>
              <a:gd name="T0" fmla="*/ 0 w 557"/>
              <a:gd name="T1" fmla="*/ 0 h 211"/>
              <a:gd name="T2" fmla="*/ 884238 w 557"/>
              <a:gd name="T3" fmla="*/ 334963 h 211"/>
              <a:gd name="T4" fmla="*/ 0 60000 65536"/>
              <a:gd name="T5" fmla="*/ 0 60000 65536"/>
              <a:gd name="T6" fmla="*/ 0 w 557"/>
              <a:gd name="T7" fmla="*/ 0 h 211"/>
              <a:gd name="T8" fmla="*/ 557 w 557"/>
              <a:gd name="T9" fmla="*/ 211 h 2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" h="211">
                <a:moveTo>
                  <a:pt x="0" y="0"/>
                </a:moveTo>
                <a:lnTo>
                  <a:pt x="557" y="211"/>
                </a:lnTo>
              </a:path>
            </a:pathLst>
          </a:custGeom>
          <a:noFill/>
          <a:ln w="317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5266" name="Line 34"/>
          <p:cNvSpPr>
            <a:spLocks noChangeShapeType="1"/>
          </p:cNvSpPr>
          <p:nvPr/>
        </p:nvSpPr>
        <p:spPr bwMode="auto">
          <a:xfrm flipH="1">
            <a:off x="7235825" y="4149725"/>
            <a:ext cx="865188" cy="358775"/>
          </a:xfrm>
          <a:prstGeom prst="line">
            <a:avLst/>
          </a:prstGeom>
          <a:noFill/>
          <a:ln w="317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5267" name="Text Box 35"/>
          <p:cNvSpPr txBox="1">
            <a:spLocks noChangeArrowheads="1"/>
          </p:cNvSpPr>
          <p:nvPr/>
        </p:nvSpPr>
        <p:spPr bwMode="auto">
          <a:xfrm>
            <a:off x="7235825" y="4365625"/>
            <a:ext cx="288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Georgia" pitchFamily="18" charset="0"/>
              </a:rPr>
              <a:t>O</a:t>
            </a:r>
            <a:endParaRPr lang="ru-RU" sz="2400" b="1" i="1">
              <a:latin typeface="Georgia" pitchFamily="18" charset="0"/>
            </a:endParaRPr>
          </a:p>
        </p:txBody>
      </p:sp>
      <p:sp>
        <p:nvSpPr>
          <p:cNvPr id="95268" name="Text Box 36"/>
          <p:cNvSpPr txBox="1">
            <a:spLocks noChangeArrowheads="1"/>
          </p:cNvSpPr>
          <p:nvPr/>
        </p:nvSpPr>
        <p:spPr bwMode="auto">
          <a:xfrm>
            <a:off x="6011863" y="5949950"/>
            <a:ext cx="2598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Ответ: </a:t>
            </a:r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20 см.</a:t>
            </a:r>
            <a:endParaRPr lang="ru-RU" sz="2400" b="1" i="1">
              <a:latin typeface="Georgia" pitchFamily="18" charset="0"/>
            </a:endParaRPr>
          </a:p>
        </p:txBody>
      </p:sp>
      <p:sp>
        <p:nvSpPr>
          <p:cNvPr id="95269" name="Rectangle 37"/>
          <p:cNvSpPr>
            <a:spLocks noChangeArrowheads="1"/>
          </p:cNvSpPr>
          <p:nvPr/>
        </p:nvSpPr>
        <p:spPr bwMode="auto">
          <a:xfrm>
            <a:off x="250825" y="4149725"/>
            <a:ext cx="5364163" cy="23034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Отрезки  касательных  к  </a:t>
            </a:r>
          </a:p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окружности, проведенные  из  </a:t>
            </a:r>
          </a:p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одной точки, равны  и  </a:t>
            </a:r>
          </a:p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составляют  равные углы с </a:t>
            </a:r>
          </a:p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прямой, проходящей через эту</a:t>
            </a:r>
          </a:p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точку  и  центр окружности.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12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12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62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5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120"/>
                            </p:stCondLst>
                            <p:childTnLst>
                              <p:par>
                                <p:cTn id="5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12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5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95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95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95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120"/>
                            </p:stCondLst>
                            <p:childTnLst>
                              <p:par>
                                <p:cTn id="7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5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5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95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95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5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5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9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95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95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95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9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9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9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95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95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9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95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"/>
                                        <p:tgtEl>
                                          <p:spTgt spid="95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6" grpId="0" animBg="1"/>
      <p:bldP spid="95236" grpId="1" animBg="1"/>
      <p:bldP spid="95237" grpId="0"/>
      <p:bldP spid="95238" grpId="0"/>
      <p:bldP spid="95239" grpId="0"/>
      <p:bldP spid="95240" grpId="0" animBg="1"/>
      <p:bldP spid="95241" grpId="0" animBg="1"/>
      <p:bldP spid="95242" grpId="0"/>
      <p:bldP spid="95243" grpId="0"/>
      <p:bldP spid="95244" grpId="0"/>
      <p:bldP spid="95245" grpId="0" animBg="1"/>
      <p:bldP spid="95246" grpId="0" animBg="1"/>
      <p:bldP spid="95247" grpId="0"/>
      <p:bldP spid="95248" grpId="0"/>
      <p:bldP spid="95257" grpId="0" animBg="1"/>
      <p:bldP spid="95258" grpId="0" animBg="1"/>
      <p:bldP spid="95259" grpId="0" animBg="1"/>
      <p:bldP spid="95260" grpId="0" animBg="1"/>
      <p:bldP spid="95261" grpId="0" animBg="1"/>
      <p:bldP spid="95262" grpId="0" animBg="1"/>
      <p:bldP spid="95264" grpId="0" animBg="1"/>
      <p:bldP spid="95265" grpId="0" animBg="1"/>
      <p:bldP spid="95266" grpId="0" animBg="1"/>
      <p:bldP spid="95267" grpId="0"/>
      <p:bldP spid="95268" grpId="0"/>
      <p:bldP spid="952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i="1" smtClean="0">
                <a:latin typeface="Georgia" pitchFamily="18" charset="0"/>
              </a:rPr>
              <a:t>Правильный многоугольник.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                </a:t>
            </a:r>
          </a:p>
        </p:txBody>
      </p:sp>
      <p:sp>
        <p:nvSpPr>
          <p:cNvPr id="108548" name="AutoShape 4"/>
          <p:cNvSpPr>
            <a:spLocks noChangeArrowheads="1"/>
          </p:cNvSpPr>
          <p:nvPr/>
        </p:nvSpPr>
        <p:spPr bwMode="auto">
          <a:xfrm>
            <a:off x="827088" y="1700213"/>
            <a:ext cx="1800225" cy="1368425"/>
          </a:xfrm>
          <a:prstGeom prst="triangle">
            <a:avLst>
              <a:gd name="adj" fmla="val 50000"/>
            </a:avLst>
          </a:prstGeom>
          <a:solidFill>
            <a:srgbClr val="C9FBCB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535238" y="2079625"/>
            <a:ext cx="4729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8000"/>
                </a:solidFill>
                <a:latin typeface="Georgia" pitchFamily="18" charset="0"/>
              </a:rPr>
              <a:t>Правильный  треугольник</a:t>
            </a:r>
          </a:p>
        </p:txBody>
      </p:sp>
      <p:sp>
        <p:nvSpPr>
          <p:cNvPr id="108550" name="Arc 6"/>
          <p:cNvSpPr>
            <a:spLocks/>
          </p:cNvSpPr>
          <p:nvPr/>
        </p:nvSpPr>
        <p:spPr bwMode="auto">
          <a:xfrm>
            <a:off x="1042988" y="2708275"/>
            <a:ext cx="288925" cy="360363"/>
          </a:xfrm>
          <a:custGeom>
            <a:avLst/>
            <a:gdLst>
              <a:gd name="T0" fmla="*/ 0 w 21600"/>
              <a:gd name="T1" fmla="*/ 0 h 21600"/>
              <a:gd name="T2" fmla="*/ 3864707 w 21600"/>
              <a:gd name="T3" fmla="*/ 6012106 h 21600"/>
              <a:gd name="T4" fmla="*/ 0 w 21600"/>
              <a:gd name="T5" fmla="*/ 601210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52" name="Arc 8"/>
          <p:cNvSpPr>
            <a:spLocks/>
          </p:cNvSpPr>
          <p:nvPr/>
        </p:nvSpPr>
        <p:spPr bwMode="auto">
          <a:xfrm>
            <a:off x="1487488" y="1857375"/>
            <a:ext cx="431800" cy="285750"/>
          </a:xfrm>
          <a:custGeom>
            <a:avLst/>
            <a:gdLst>
              <a:gd name="T0" fmla="*/ 5733433 w 32520"/>
              <a:gd name="T1" fmla="*/ 2331323 h 21600"/>
              <a:gd name="T2" fmla="*/ 0 w 32520"/>
              <a:gd name="T3" fmla="*/ 2629707 h 21600"/>
              <a:gd name="T4" fmla="*/ 2735716 w 32520"/>
              <a:gd name="T5" fmla="*/ 0 h 21600"/>
              <a:gd name="T6" fmla="*/ 0 60000 65536"/>
              <a:gd name="T7" fmla="*/ 0 60000 65536"/>
              <a:gd name="T8" fmla="*/ 0 60000 65536"/>
              <a:gd name="T9" fmla="*/ 0 w 32520"/>
              <a:gd name="T10" fmla="*/ 0 h 21600"/>
              <a:gd name="T11" fmla="*/ 32520 w 3252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20" h="21600" fill="none" extrusionOk="0">
                <a:moveTo>
                  <a:pt x="32520" y="13321"/>
                </a:moveTo>
                <a:cubicBezTo>
                  <a:pt x="28425" y="18547"/>
                  <a:pt x="22155" y="21599"/>
                  <a:pt x="15517" y="21600"/>
                </a:cubicBezTo>
                <a:cubicBezTo>
                  <a:pt x="9667" y="21600"/>
                  <a:pt x="4068" y="19227"/>
                  <a:pt x="-1" y="15026"/>
                </a:cubicBezTo>
              </a:path>
              <a:path w="32520" h="21600" stroke="0" extrusionOk="0">
                <a:moveTo>
                  <a:pt x="32520" y="13321"/>
                </a:moveTo>
                <a:cubicBezTo>
                  <a:pt x="28425" y="18547"/>
                  <a:pt x="22155" y="21599"/>
                  <a:pt x="15517" y="21600"/>
                </a:cubicBezTo>
                <a:cubicBezTo>
                  <a:pt x="9667" y="21600"/>
                  <a:pt x="4068" y="19227"/>
                  <a:pt x="-1" y="15026"/>
                </a:cubicBezTo>
                <a:lnTo>
                  <a:pt x="15517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53" name="Arc 9"/>
          <p:cNvSpPr>
            <a:spLocks/>
          </p:cNvSpPr>
          <p:nvPr/>
        </p:nvSpPr>
        <p:spPr bwMode="auto">
          <a:xfrm flipH="1">
            <a:off x="2051050" y="2636838"/>
            <a:ext cx="288925" cy="431800"/>
          </a:xfrm>
          <a:custGeom>
            <a:avLst/>
            <a:gdLst>
              <a:gd name="T0" fmla="*/ 0 w 21600"/>
              <a:gd name="T1" fmla="*/ 0 h 21600"/>
              <a:gd name="T2" fmla="*/ 3864707 w 21600"/>
              <a:gd name="T3" fmla="*/ 8632001 h 21600"/>
              <a:gd name="T4" fmla="*/ 0 w 21600"/>
              <a:gd name="T5" fmla="*/ 86320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>
            <a:off x="1692275" y="28527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55" name="Freeform 11"/>
          <p:cNvSpPr>
            <a:spLocks/>
          </p:cNvSpPr>
          <p:nvPr/>
        </p:nvSpPr>
        <p:spPr bwMode="auto">
          <a:xfrm>
            <a:off x="1944688" y="2278063"/>
            <a:ext cx="323850" cy="146050"/>
          </a:xfrm>
          <a:custGeom>
            <a:avLst/>
            <a:gdLst>
              <a:gd name="T0" fmla="*/ 0 w 204"/>
              <a:gd name="T1" fmla="*/ 146050 h 92"/>
              <a:gd name="T2" fmla="*/ 323850 w 204"/>
              <a:gd name="T3" fmla="*/ 0 h 92"/>
              <a:gd name="T4" fmla="*/ 0 60000 65536"/>
              <a:gd name="T5" fmla="*/ 0 60000 65536"/>
              <a:gd name="T6" fmla="*/ 0 w 204"/>
              <a:gd name="T7" fmla="*/ 0 h 92"/>
              <a:gd name="T8" fmla="*/ 204 w 204"/>
              <a:gd name="T9" fmla="*/ 92 h 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4" h="92">
                <a:moveTo>
                  <a:pt x="0" y="92"/>
                </a:moveTo>
                <a:lnTo>
                  <a:pt x="20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56" name="Line 12"/>
          <p:cNvSpPr>
            <a:spLocks noChangeShapeType="1"/>
          </p:cNvSpPr>
          <p:nvPr/>
        </p:nvSpPr>
        <p:spPr bwMode="auto">
          <a:xfrm>
            <a:off x="1116013" y="2276475"/>
            <a:ext cx="28733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57" name="Rectangle 13"/>
          <p:cNvSpPr>
            <a:spLocks noChangeArrowheads="1"/>
          </p:cNvSpPr>
          <p:nvPr/>
        </p:nvSpPr>
        <p:spPr bwMode="auto">
          <a:xfrm>
            <a:off x="900113" y="3429000"/>
            <a:ext cx="1655762" cy="1512888"/>
          </a:xfrm>
          <a:prstGeom prst="rect">
            <a:avLst/>
          </a:prstGeom>
          <a:solidFill>
            <a:srgbClr val="F2D2E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58" name="Arc 14"/>
          <p:cNvSpPr>
            <a:spLocks/>
          </p:cNvSpPr>
          <p:nvPr/>
        </p:nvSpPr>
        <p:spPr bwMode="auto">
          <a:xfrm>
            <a:off x="900113" y="4652963"/>
            <a:ext cx="358775" cy="288925"/>
          </a:xfrm>
          <a:custGeom>
            <a:avLst/>
            <a:gdLst>
              <a:gd name="T0" fmla="*/ 0 w 21600"/>
              <a:gd name="T1" fmla="*/ 0 h 21600"/>
              <a:gd name="T2" fmla="*/ 5959236 w 21600"/>
              <a:gd name="T3" fmla="*/ 3864707 h 21600"/>
              <a:gd name="T4" fmla="*/ 0 w 21600"/>
              <a:gd name="T5" fmla="*/ 386470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60" name="Arc 16"/>
          <p:cNvSpPr>
            <a:spLocks/>
          </p:cNvSpPr>
          <p:nvPr/>
        </p:nvSpPr>
        <p:spPr bwMode="auto">
          <a:xfrm flipV="1">
            <a:off x="900113" y="3429000"/>
            <a:ext cx="358775" cy="360363"/>
          </a:xfrm>
          <a:custGeom>
            <a:avLst/>
            <a:gdLst>
              <a:gd name="T0" fmla="*/ 0 w 21600"/>
              <a:gd name="T1" fmla="*/ 0 h 21600"/>
              <a:gd name="T2" fmla="*/ 5959236 w 21600"/>
              <a:gd name="T3" fmla="*/ 6012106 h 21600"/>
              <a:gd name="T4" fmla="*/ 0 w 21600"/>
              <a:gd name="T5" fmla="*/ 601210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62" name="Arc 18"/>
          <p:cNvSpPr>
            <a:spLocks/>
          </p:cNvSpPr>
          <p:nvPr/>
        </p:nvSpPr>
        <p:spPr bwMode="auto">
          <a:xfrm flipH="1" flipV="1">
            <a:off x="2195513" y="3429000"/>
            <a:ext cx="360362" cy="360363"/>
          </a:xfrm>
          <a:custGeom>
            <a:avLst/>
            <a:gdLst>
              <a:gd name="T0" fmla="*/ 0 w 21581"/>
              <a:gd name="T1" fmla="*/ 0 h 21600"/>
              <a:gd name="T2" fmla="*/ 6017366 w 21581"/>
              <a:gd name="T3" fmla="*/ 5759368 h 21600"/>
              <a:gd name="T4" fmla="*/ 0 w 21581"/>
              <a:gd name="T5" fmla="*/ 6012106 h 21600"/>
              <a:gd name="T6" fmla="*/ 0 60000 65536"/>
              <a:gd name="T7" fmla="*/ 0 60000 65536"/>
              <a:gd name="T8" fmla="*/ 0 60000 65536"/>
              <a:gd name="T9" fmla="*/ 0 w 21581"/>
              <a:gd name="T10" fmla="*/ 0 h 21600"/>
              <a:gd name="T11" fmla="*/ 21581 w 2158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1" h="21600" fill="none" extrusionOk="0">
                <a:moveTo>
                  <a:pt x="-1" y="0"/>
                </a:moveTo>
                <a:cubicBezTo>
                  <a:pt x="11576" y="0"/>
                  <a:pt x="21094" y="9126"/>
                  <a:pt x="21580" y="20692"/>
                </a:cubicBezTo>
              </a:path>
              <a:path w="21581" h="21600" stroke="0" extrusionOk="0">
                <a:moveTo>
                  <a:pt x="-1" y="0"/>
                </a:moveTo>
                <a:cubicBezTo>
                  <a:pt x="11576" y="0"/>
                  <a:pt x="21094" y="9126"/>
                  <a:pt x="21580" y="20692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64" name="Arc 20"/>
          <p:cNvSpPr>
            <a:spLocks/>
          </p:cNvSpPr>
          <p:nvPr/>
        </p:nvSpPr>
        <p:spPr bwMode="auto">
          <a:xfrm flipH="1">
            <a:off x="2195513" y="4581525"/>
            <a:ext cx="360362" cy="360363"/>
          </a:xfrm>
          <a:custGeom>
            <a:avLst/>
            <a:gdLst>
              <a:gd name="T0" fmla="*/ 0 w 21600"/>
              <a:gd name="T1" fmla="*/ 0 h 21600"/>
              <a:gd name="T2" fmla="*/ 6012073 w 21600"/>
              <a:gd name="T3" fmla="*/ 6012106 h 21600"/>
              <a:gd name="T4" fmla="*/ 0 w 21600"/>
              <a:gd name="T5" fmla="*/ 601210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67" name="Line 23"/>
          <p:cNvSpPr>
            <a:spLocks noChangeShapeType="1"/>
          </p:cNvSpPr>
          <p:nvPr/>
        </p:nvSpPr>
        <p:spPr bwMode="auto">
          <a:xfrm>
            <a:off x="1619250" y="47974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68" name="Line 24"/>
          <p:cNvSpPr>
            <a:spLocks noChangeShapeType="1"/>
          </p:cNvSpPr>
          <p:nvPr/>
        </p:nvSpPr>
        <p:spPr bwMode="auto">
          <a:xfrm>
            <a:off x="1763713" y="47974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70" name="Line 26"/>
          <p:cNvSpPr>
            <a:spLocks noChangeShapeType="1"/>
          </p:cNvSpPr>
          <p:nvPr/>
        </p:nvSpPr>
        <p:spPr bwMode="auto">
          <a:xfrm>
            <a:off x="755650" y="407670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71" name="Line 27"/>
          <p:cNvSpPr>
            <a:spLocks noChangeShapeType="1"/>
          </p:cNvSpPr>
          <p:nvPr/>
        </p:nvSpPr>
        <p:spPr bwMode="auto">
          <a:xfrm>
            <a:off x="755650" y="42211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72" name="Line 28"/>
          <p:cNvSpPr>
            <a:spLocks noChangeShapeType="1"/>
          </p:cNvSpPr>
          <p:nvPr/>
        </p:nvSpPr>
        <p:spPr bwMode="auto">
          <a:xfrm>
            <a:off x="1619250" y="32845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1763713" y="32845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75" name="Line 31"/>
          <p:cNvSpPr>
            <a:spLocks noChangeShapeType="1"/>
          </p:cNvSpPr>
          <p:nvPr/>
        </p:nvSpPr>
        <p:spPr bwMode="auto">
          <a:xfrm>
            <a:off x="2411413" y="40767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76" name="Line 32"/>
          <p:cNvSpPr>
            <a:spLocks noChangeShapeType="1"/>
          </p:cNvSpPr>
          <p:nvPr/>
        </p:nvSpPr>
        <p:spPr bwMode="auto">
          <a:xfrm>
            <a:off x="2411413" y="42211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77" name="Text Box 33"/>
          <p:cNvSpPr txBox="1">
            <a:spLocks noChangeArrowheads="1"/>
          </p:cNvSpPr>
          <p:nvPr/>
        </p:nvSpPr>
        <p:spPr bwMode="auto">
          <a:xfrm>
            <a:off x="2627313" y="3429000"/>
            <a:ext cx="555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66"/>
                </a:solidFill>
                <a:latin typeface="Georgia" pitchFamily="18" charset="0"/>
              </a:rPr>
              <a:t>Правильный  четырехугольник</a:t>
            </a:r>
          </a:p>
        </p:txBody>
      </p:sp>
      <p:sp>
        <p:nvSpPr>
          <p:cNvPr id="108578" name="AutoShape 34"/>
          <p:cNvSpPr>
            <a:spLocks noChangeArrowheads="1"/>
          </p:cNvSpPr>
          <p:nvPr/>
        </p:nvSpPr>
        <p:spPr bwMode="auto">
          <a:xfrm>
            <a:off x="6300788" y="4508500"/>
            <a:ext cx="2232025" cy="1873250"/>
          </a:xfrm>
          <a:prstGeom prst="hexagon">
            <a:avLst>
              <a:gd name="adj" fmla="val 29788"/>
              <a:gd name="vf" fmla="val 115470"/>
            </a:avLst>
          </a:prstGeom>
          <a:solidFill>
            <a:srgbClr val="D8EAE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89" name="Line 45"/>
          <p:cNvSpPr>
            <a:spLocks noChangeShapeType="1"/>
          </p:cNvSpPr>
          <p:nvPr/>
        </p:nvSpPr>
        <p:spPr bwMode="auto">
          <a:xfrm flipH="1">
            <a:off x="6732588" y="4508500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90" name="Line 46"/>
          <p:cNvSpPr>
            <a:spLocks noChangeShapeType="1"/>
          </p:cNvSpPr>
          <p:nvPr/>
        </p:nvSpPr>
        <p:spPr bwMode="auto">
          <a:xfrm>
            <a:off x="6443663" y="52292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92" name="Line 48"/>
          <p:cNvSpPr>
            <a:spLocks noChangeShapeType="1"/>
          </p:cNvSpPr>
          <p:nvPr/>
        </p:nvSpPr>
        <p:spPr bwMode="auto">
          <a:xfrm>
            <a:off x="6732588" y="6092825"/>
            <a:ext cx="4318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93" name="Line 49"/>
          <p:cNvSpPr>
            <a:spLocks noChangeShapeType="1"/>
          </p:cNvSpPr>
          <p:nvPr/>
        </p:nvSpPr>
        <p:spPr bwMode="auto">
          <a:xfrm flipV="1">
            <a:off x="7667625" y="6165850"/>
            <a:ext cx="4333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94" name="Line 50"/>
          <p:cNvSpPr>
            <a:spLocks noChangeShapeType="1"/>
          </p:cNvSpPr>
          <p:nvPr/>
        </p:nvSpPr>
        <p:spPr bwMode="auto">
          <a:xfrm>
            <a:off x="7667625" y="4508500"/>
            <a:ext cx="433388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95" name="Line 51"/>
          <p:cNvSpPr>
            <a:spLocks noChangeShapeType="1"/>
          </p:cNvSpPr>
          <p:nvPr/>
        </p:nvSpPr>
        <p:spPr bwMode="auto">
          <a:xfrm>
            <a:off x="8388350" y="52292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598" name="AutoShape 54"/>
          <p:cNvSpPr>
            <a:spLocks noChangeArrowheads="1"/>
          </p:cNvSpPr>
          <p:nvPr/>
        </p:nvSpPr>
        <p:spPr bwMode="auto">
          <a:xfrm rot="5400000">
            <a:off x="7293769" y="6323807"/>
            <a:ext cx="242887" cy="6985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99" name="AutoShape 55"/>
          <p:cNvSpPr>
            <a:spLocks noChangeArrowheads="1"/>
          </p:cNvSpPr>
          <p:nvPr/>
        </p:nvSpPr>
        <p:spPr bwMode="auto">
          <a:xfrm>
            <a:off x="8101013" y="4941888"/>
            <a:ext cx="288925" cy="889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600" name="AutoShape 56"/>
          <p:cNvSpPr>
            <a:spLocks noChangeArrowheads="1"/>
          </p:cNvSpPr>
          <p:nvPr/>
        </p:nvSpPr>
        <p:spPr bwMode="auto">
          <a:xfrm>
            <a:off x="6443663" y="4941888"/>
            <a:ext cx="288925" cy="889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601" name="AutoShape 57"/>
          <p:cNvSpPr>
            <a:spLocks noChangeArrowheads="1"/>
          </p:cNvSpPr>
          <p:nvPr/>
        </p:nvSpPr>
        <p:spPr bwMode="auto">
          <a:xfrm>
            <a:off x="6443663" y="5876925"/>
            <a:ext cx="288925" cy="889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602" name="AutoShape 58"/>
          <p:cNvSpPr>
            <a:spLocks noChangeArrowheads="1"/>
          </p:cNvSpPr>
          <p:nvPr/>
        </p:nvSpPr>
        <p:spPr bwMode="auto">
          <a:xfrm rot="5150923">
            <a:off x="7293769" y="4452144"/>
            <a:ext cx="242888" cy="6985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603" name="AutoShape 59"/>
          <p:cNvSpPr>
            <a:spLocks noChangeArrowheads="1"/>
          </p:cNvSpPr>
          <p:nvPr/>
        </p:nvSpPr>
        <p:spPr bwMode="auto">
          <a:xfrm>
            <a:off x="8101013" y="5876925"/>
            <a:ext cx="287337" cy="889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604" name="Text Box 60"/>
          <p:cNvSpPr txBox="1">
            <a:spLocks noChangeArrowheads="1"/>
          </p:cNvSpPr>
          <p:nvPr/>
        </p:nvSpPr>
        <p:spPr bwMode="auto">
          <a:xfrm>
            <a:off x="3708400" y="4076700"/>
            <a:ext cx="28892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300AEE"/>
                </a:solidFill>
                <a:latin typeface="Georgia" pitchFamily="18" charset="0"/>
              </a:rPr>
              <a:t>Правильный</a:t>
            </a:r>
          </a:p>
          <a:p>
            <a:r>
              <a:rPr lang="ru-RU" sz="2400" b="1" i="1">
                <a:solidFill>
                  <a:srgbClr val="300AEE"/>
                </a:solidFill>
                <a:latin typeface="Georgia" pitchFamily="18" charset="0"/>
              </a:rPr>
              <a:t>шестиугольник</a:t>
            </a:r>
          </a:p>
        </p:txBody>
      </p:sp>
      <p:sp>
        <p:nvSpPr>
          <p:cNvPr id="108605" name="Rectangle 61"/>
          <p:cNvSpPr>
            <a:spLocks noChangeArrowheads="1"/>
          </p:cNvSpPr>
          <p:nvPr/>
        </p:nvSpPr>
        <p:spPr bwMode="auto">
          <a:xfrm>
            <a:off x="179388" y="5157788"/>
            <a:ext cx="5976937" cy="15113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latin typeface="Georgia" pitchFamily="18" charset="0"/>
              </a:rPr>
              <a:t>Правильным  многоугольником</a:t>
            </a:r>
          </a:p>
          <a:p>
            <a:pPr algn="ctr"/>
            <a:r>
              <a:rPr lang="ru-RU" sz="2400" b="1" i="1">
                <a:latin typeface="Georgia" pitchFamily="18" charset="0"/>
              </a:rPr>
              <a:t>называется выпуклый</a:t>
            </a:r>
          </a:p>
          <a:p>
            <a:pPr algn="ctr"/>
            <a:r>
              <a:rPr lang="ru-RU" sz="2400" b="1" i="1">
                <a:latin typeface="Georgia" pitchFamily="18" charset="0"/>
              </a:rPr>
              <a:t>многоугольник,  у которого углы</a:t>
            </a:r>
          </a:p>
          <a:p>
            <a:pPr algn="ctr"/>
            <a:r>
              <a:rPr lang="ru-RU" sz="2400" b="1" i="1">
                <a:latin typeface="Georgia" pitchFamily="18" charset="0"/>
              </a:rPr>
              <a:t>равны и все стороны равны.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08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08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08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8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8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8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8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8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8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08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08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08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0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0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0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08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0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0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0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0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0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0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0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0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0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6" dur="80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7" dur="80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80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3" dur="500"/>
                                        <p:tgtEl>
                                          <p:spTgt spid="10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8" grpId="0" animBg="1"/>
      <p:bldP spid="108550" grpId="0" animBg="1"/>
      <p:bldP spid="108552" grpId="0" animBg="1"/>
      <p:bldP spid="108553" grpId="0" animBg="1"/>
      <p:bldP spid="108554" grpId="0" animBg="1"/>
      <p:bldP spid="108555" grpId="0" animBg="1"/>
      <p:bldP spid="108556" grpId="0" animBg="1"/>
      <p:bldP spid="108557" grpId="0" animBg="1"/>
      <p:bldP spid="108558" grpId="0" animBg="1"/>
      <p:bldP spid="108560" grpId="0" animBg="1"/>
      <p:bldP spid="108562" grpId="0" animBg="1"/>
      <p:bldP spid="108564" grpId="0" animBg="1"/>
      <p:bldP spid="108567" grpId="0" animBg="1"/>
      <p:bldP spid="108568" grpId="0" animBg="1"/>
      <p:bldP spid="108570" grpId="0" animBg="1"/>
      <p:bldP spid="108571" grpId="0" animBg="1"/>
      <p:bldP spid="108572" grpId="0" animBg="1"/>
      <p:bldP spid="108573" grpId="0" animBg="1"/>
      <p:bldP spid="108575" grpId="0" animBg="1"/>
      <p:bldP spid="108576" grpId="0" animBg="1"/>
      <p:bldP spid="108577" grpId="0"/>
      <p:bldP spid="108578" grpId="0" animBg="1"/>
      <p:bldP spid="108589" grpId="0" animBg="1"/>
      <p:bldP spid="108590" grpId="0" animBg="1"/>
      <p:bldP spid="108592" grpId="0" animBg="1"/>
      <p:bldP spid="108593" grpId="0" animBg="1"/>
      <p:bldP spid="108594" grpId="0" animBg="1"/>
      <p:bldP spid="108595" grpId="0" animBg="1"/>
      <p:bldP spid="108598" grpId="0" animBg="1"/>
      <p:bldP spid="108599" grpId="0" animBg="1"/>
      <p:bldP spid="108600" grpId="0" animBg="1"/>
      <p:bldP spid="108601" grpId="0" animBg="1"/>
      <p:bldP spid="108602" grpId="0" animBg="1"/>
      <p:bldP spid="108603" grpId="0" animBg="1"/>
      <p:bldP spid="108604" grpId="0"/>
      <p:bldP spid="1086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i="1" dirty="0" smtClean="0">
                <a:latin typeface="Georgia" pitchFamily="18" charset="0"/>
              </a:rPr>
              <a:t>Формулы  </a:t>
            </a:r>
          </a:p>
        </p:txBody>
      </p:sp>
      <p:graphicFrame>
        <p:nvGraphicFramePr>
          <p:cNvPr id="109583" name="Object 15"/>
          <p:cNvGraphicFramePr>
            <a:graphicFrameLocks noChangeAspect="1"/>
          </p:cNvGraphicFramePr>
          <p:nvPr>
            <p:ph sz="half" idx="1"/>
          </p:nvPr>
        </p:nvGraphicFramePr>
        <p:xfrm>
          <a:off x="6227763" y="3167063"/>
          <a:ext cx="2665412" cy="777875"/>
        </p:xfrm>
        <a:graphic>
          <a:graphicData uri="http://schemas.openxmlformats.org/presentationml/2006/ole">
            <p:oleObj spid="_x0000_s1026" name="Формула" r:id="rId3" imgW="761760" imgH="228600" progId="Equation.3">
              <p:embed/>
            </p:oleObj>
          </a:graphicData>
        </a:graphic>
      </p:graphicFrame>
      <p:sp>
        <p:nvSpPr>
          <p:cNvPr id="109572" name="AutoShape 4"/>
          <p:cNvSpPr>
            <a:spLocks noChangeArrowheads="1"/>
          </p:cNvSpPr>
          <p:nvPr/>
        </p:nvSpPr>
        <p:spPr bwMode="auto">
          <a:xfrm>
            <a:off x="827088" y="2636838"/>
            <a:ext cx="1944687" cy="1728787"/>
          </a:xfrm>
          <a:prstGeom prst="pentagon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573" name="Arc 5"/>
          <p:cNvSpPr>
            <a:spLocks/>
          </p:cNvSpPr>
          <p:nvPr/>
        </p:nvSpPr>
        <p:spPr bwMode="auto">
          <a:xfrm>
            <a:off x="1116013" y="3933825"/>
            <a:ext cx="576262" cy="431800"/>
          </a:xfrm>
          <a:custGeom>
            <a:avLst/>
            <a:gdLst>
              <a:gd name="T0" fmla="*/ 0 w 21600"/>
              <a:gd name="T1" fmla="*/ 0 h 21600"/>
              <a:gd name="T2" fmla="*/ 15373978 w 21600"/>
              <a:gd name="T3" fmla="*/ 8632001 h 21600"/>
              <a:gd name="T4" fmla="*/ 0 w 21600"/>
              <a:gd name="T5" fmla="*/ 86320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250825" y="1844675"/>
            <a:ext cx="453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800000"/>
                </a:solidFill>
                <a:latin typeface="Georgia" pitchFamily="18" charset="0"/>
              </a:rPr>
              <a:t>Правильный  п - угольник</a:t>
            </a:r>
          </a:p>
        </p:txBody>
      </p:sp>
      <p:sp>
        <p:nvSpPr>
          <p:cNvPr id="109575" name="Freeform 7"/>
          <p:cNvSpPr>
            <a:spLocks/>
          </p:cNvSpPr>
          <p:nvPr/>
        </p:nvSpPr>
        <p:spPr bwMode="auto">
          <a:xfrm>
            <a:off x="1331913" y="4221163"/>
            <a:ext cx="423862" cy="423862"/>
          </a:xfrm>
          <a:custGeom>
            <a:avLst/>
            <a:gdLst>
              <a:gd name="T0" fmla="*/ 0 w 267"/>
              <a:gd name="T1" fmla="*/ 0 h 267"/>
              <a:gd name="T2" fmla="*/ 423862 w 267"/>
              <a:gd name="T3" fmla="*/ 423862 h 267"/>
              <a:gd name="T4" fmla="*/ 0 60000 65536"/>
              <a:gd name="T5" fmla="*/ 0 60000 65536"/>
              <a:gd name="T6" fmla="*/ 0 w 267"/>
              <a:gd name="T7" fmla="*/ 0 h 267"/>
              <a:gd name="T8" fmla="*/ 267 w 267"/>
              <a:gd name="T9" fmla="*/ 267 h 26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7" h="267">
                <a:moveTo>
                  <a:pt x="0" y="0"/>
                </a:moveTo>
                <a:lnTo>
                  <a:pt x="267" y="26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250825" y="4652963"/>
            <a:ext cx="2808288" cy="7921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i="1">
                <a:latin typeface="Georgia" pitchFamily="18" charset="0"/>
              </a:rPr>
              <a:t>Угол правильного</a:t>
            </a:r>
          </a:p>
          <a:p>
            <a:pPr algn="ctr"/>
            <a:r>
              <a:rPr lang="ru-RU" sz="2000" b="1" i="1">
                <a:latin typeface="Georgia" pitchFamily="18" charset="0"/>
              </a:rPr>
              <a:t>п – угольника (</a:t>
            </a:r>
            <a:r>
              <a:rPr lang="el-GR" sz="2000" b="1" i="1">
                <a:latin typeface="Georgia" pitchFamily="18" charset="0"/>
              </a:rPr>
              <a:t>α</a:t>
            </a:r>
            <a:r>
              <a:rPr lang="ru-RU" sz="2000" b="1" i="1" baseline="-25000">
                <a:latin typeface="Georgia" pitchFamily="18" charset="0"/>
              </a:rPr>
              <a:t>п</a:t>
            </a:r>
            <a:r>
              <a:rPr lang="ru-RU" sz="2000" b="1" i="1">
                <a:latin typeface="Georgia" pitchFamily="18" charset="0"/>
              </a:rPr>
              <a:t>)</a:t>
            </a:r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808038" y="42164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Georgia" pitchFamily="18" charset="0"/>
              </a:rPr>
              <a:t>А</a:t>
            </a:r>
            <a:r>
              <a:rPr lang="ru-RU" sz="2000" b="1" i="1" baseline="-25000">
                <a:latin typeface="Georgia" pitchFamily="18" charset="0"/>
              </a:rPr>
              <a:t>1</a:t>
            </a:r>
            <a:endParaRPr lang="ru-RU" sz="2000" b="1" i="1">
              <a:latin typeface="Georgia" pitchFamily="18" charset="0"/>
            </a:endParaRPr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395288" y="3141663"/>
            <a:ext cx="47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Georgia" pitchFamily="18" charset="0"/>
              </a:rPr>
              <a:t>А</a:t>
            </a:r>
            <a:r>
              <a:rPr lang="ru-RU" sz="2000" b="1" i="1" baseline="-25000">
                <a:latin typeface="Georgia" pitchFamily="18" charset="0"/>
              </a:rPr>
              <a:t>2</a:t>
            </a:r>
            <a:endParaRPr lang="ru-RU" sz="2000" b="1" i="1">
              <a:latin typeface="Georgia" pitchFamily="18" charset="0"/>
            </a:endParaRP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2339975" y="4221163"/>
            <a:ext cx="490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Georgia" pitchFamily="18" charset="0"/>
              </a:rPr>
              <a:t>А</a:t>
            </a:r>
            <a:r>
              <a:rPr lang="ru-RU" sz="2000" b="1" i="1" baseline="-25000">
                <a:latin typeface="Georgia" pitchFamily="18" charset="0"/>
              </a:rPr>
              <a:t>п</a:t>
            </a:r>
            <a:endParaRPr lang="ru-RU" sz="2000" b="1" i="1">
              <a:latin typeface="Georgia" pitchFamily="18" charset="0"/>
            </a:endParaRPr>
          </a:p>
        </p:txBody>
      </p:sp>
      <p:sp>
        <p:nvSpPr>
          <p:cNvPr id="109582" name="Text Box 14"/>
          <p:cNvSpPr txBox="1">
            <a:spLocks noChangeArrowheads="1"/>
          </p:cNvSpPr>
          <p:nvPr/>
        </p:nvSpPr>
        <p:spPr bwMode="auto">
          <a:xfrm>
            <a:off x="3233738" y="2492375"/>
            <a:ext cx="59102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1. Сумма  всех  углов  правильного</a:t>
            </a:r>
          </a:p>
          <a:p>
            <a:r>
              <a:rPr lang="ru-RU" sz="2400" b="1" i="1">
                <a:latin typeface="Georgia" pitchFamily="18" charset="0"/>
              </a:rPr>
              <a:t>п – угольника:</a:t>
            </a:r>
          </a:p>
          <a:p>
            <a:endParaRPr lang="ru-RU" sz="2400" b="1" i="1">
              <a:latin typeface="Georgia" pitchFamily="18" charset="0"/>
            </a:endParaRPr>
          </a:p>
          <a:p>
            <a:r>
              <a:rPr lang="ru-RU" sz="2400" b="1" i="1">
                <a:latin typeface="Georgia" pitchFamily="18" charset="0"/>
              </a:rPr>
              <a:t>_________________________</a:t>
            </a:r>
          </a:p>
        </p:txBody>
      </p:sp>
      <p:sp>
        <p:nvSpPr>
          <p:cNvPr id="109586" name="Text Box 18"/>
          <p:cNvSpPr txBox="1">
            <a:spLocks noChangeArrowheads="1"/>
          </p:cNvSpPr>
          <p:nvPr/>
        </p:nvSpPr>
        <p:spPr bwMode="auto">
          <a:xfrm>
            <a:off x="3348038" y="4167188"/>
            <a:ext cx="52752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2. Формула  для  вычисления</a:t>
            </a:r>
          </a:p>
          <a:p>
            <a:r>
              <a:rPr lang="ru-RU" sz="2400" b="1" i="1">
                <a:latin typeface="Georgia" pitchFamily="18" charset="0"/>
              </a:rPr>
              <a:t>угла  а</a:t>
            </a:r>
            <a:r>
              <a:rPr lang="ru-RU" sz="2400" b="1" i="1" baseline="-25000">
                <a:latin typeface="Georgia" pitchFamily="18" charset="0"/>
              </a:rPr>
              <a:t>п</a:t>
            </a:r>
            <a:r>
              <a:rPr lang="ru-RU" sz="2400" b="1" i="1">
                <a:latin typeface="Georgia" pitchFamily="18" charset="0"/>
              </a:rPr>
              <a:t>  правильного</a:t>
            </a:r>
          </a:p>
          <a:p>
            <a:r>
              <a:rPr lang="ru-RU" sz="2400" b="1" i="1">
                <a:latin typeface="Georgia" pitchFamily="18" charset="0"/>
              </a:rPr>
              <a:t>п – угольника :</a:t>
            </a:r>
          </a:p>
        </p:txBody>
      </p:sp>
      <p:graphicFrame>
        <p:nvGraphicFramePr>
          <p:cNvPr id="109587" name="Object 19"/>
          <p:cNvGraphicFramePr>
            <a:graphicFrameLocks noChangeAspect="1"/>
          </p:cNvGraphicFramePr>
          <p:nvPr>
            <p:ph sz="half" idx="2"/>
          </p:nvPr>
        </p:nvGraphicFramePr>
        <p:xfrm>
          <a:off x="5753100" y="4941888"/>
          <a:ext cx="3390900" cy="1347787"/>
        </p:xfrm>
        <a:graphic>
          <a:graphicData uri="http://schemas.openxmlformats.org/presentationml/2006/ole">
            <p:oleObj spid="_x0000_s1027" name="Формула" r:id="rId4" imgW="990360" imgH="393480" progId="Equation.3">
              <p:embed/>
            </p:oleObj>
          </a:graphicData>
        </a:graphic>
      </p:graphicFrame>
      <p:sp>
        <p:nvSpPr>
          <p:cNvPr id="109589" name="Text Box 21"/>
          <p:cNvSpPr txBox="1">
            <a:spLocks noChangeArrowheads="1"/>
          </p:cNvSpPr>
          <p:nvPr/>
        </p:nvSpPr>
        <p:spPr bwMode="auto">
          <a:xfrm>
            <a:off x="303213" y="5584825"/>
            <a:ext cx="193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300AEE"/>
                </a:solidFill>
                <a:latin typeface="Georgia" pitchFamily="18" charset="0"/>
              </a:rPr>
              <a:t>№ 1081 (г, </a:t>
            </a:r>
            <a:r>
              <a:rPr lang="ru-RU" sz="2000" b="1" i="1" dirty="0" err="1">
                <a:solidFill>
                  <a:srgbClr val="300AEE"/>
                </a:solidFill>
                <a:latin typeface="Georgia" pitchFamily="18" charset="0"/>
              </a:rPr>
              <a:t>д</a:t>
            </a:r>
            <a:r>
              <a:rPr lang="ru-RU" sz="2000" b="1" i="1" dirty="0">
                <a:solidFill>
                  <a:srgbClr val="300AEE"/>
                </a:solidFill>
                <a:latin typeface="Georgia" pitchFamily="18" charset="0"/>
              </a:rPr>
              <a:t>)</a:t>
            </a:r>
          </a:p>
        </p:txBody>
      </p:sp>
      <p:sp>
        <p:nvSpPr>
          <p:cNvPr id="109592" name="Arc 24"/>
          <p:cNvSpPr>
            <a:spLocks/>
          </p:cNvSpPr>
          <p:nvPr/>
        </p:nvSpPr>
        <p:spPr bwMode="auto">
          <a:xfrm flipH="1">
            <a:off x="1908175" y="3933825"/>
            <a:ext cx="576263" cy="431800"/>
          </a:xfrm>
          <a:custGeom>
            <a:avLst/>
            <a:gdLst>
              <a:gd name="T0" fmla="*/ 0 w 21600"/>
              <a:gd name="T1" fmla="*/ 0 h 21600"/>
              <a:gd name="T2" fmla="*/ 15374031 w 21600"/>
              <a:gd name="T3" fmla="*/ 8632001 h 21600"/>
              <a:gd name="T4" fmla="*/ 0 w 21600"/>
              <a:gd name="T5" fmla="*/ 86320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 flipV="1">
            <a:off x="1692275" y="4221163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4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40"/>
                            </p:stCondLst>
                            <p:childTnLst>
                              <p:par>
                                <p:cTn id="2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9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24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9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74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240"/>
                            </p:stCondLst>
                            <p:childTnLst>
                              <p:par>
                                <p:cTn id="5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0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9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0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2" grpId="0" animBg="1"/>
      <p:bldP spid="109573" grpId="0" animBg="1"/>
      <p:bldP spid="109574" grpId="0"/>
      <p:bldP spid="109575" grpId="0" animBg="1"/>
      <p:bldP spid="109576" grpId="0" animBg="1"/>
      <p:bldP spid="109579" grpId="0"/>
      <p:bldP spid="109580" grpId="0"/>
      <p:bldP spid="109581" grpId="0"/>
      <p:bldP spid="109582" grpId="0"/>
      <p:bldP spid="109586" grpId="0"/>
      <p:bldP spid="109589" grpId="0"/>
      <p:bldP spid="109592" grpId="0" animBg="1"/>
      <p:bldP spid="1095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23528" y="2708920"/>
            <a:ext cx="2016224" cy="201622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137526" cy="1079500"/>
          </a:xfrm>
        </p:spPr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bg1"/>
                </a:solidFill>
                <a:hlinkClick r:id="rId3" action="ppaction://hlinksldjump"/>
              </a:rPr>
              <a:t>Окружность, описанная около правильного многоугольника.</a:t>
            </a:r>
            <a:endParaRPr lang="ru-RU" sz="3600" dirty="0" smtClean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2275" y="2924175"/>
            <a:ext cx="6480175" cy="15843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dirty="0" smtClean="0"/>
              <a:t>Теорема: около любого правильного многоугольника можно описать окружность, и притом только одну.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5288" y="1700213"/>
            <a:ext cx="64087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Окружность называется описанной около многоугольника, если все его вершины лежат на этой окружности.</a:t>
            </a:r>
          </a:p>
        </p:txBody>
      </p:sp>
      <p:sp>
        <p:nvSpPr>
          <p:cNvPr id="6" name="Шестиугольник 5"/>
          <p:cNvSpPr/>
          <p:nvPr/>
        </p:nvSpPr>
        <p:spPr>
          <a:xfrm>
            <a:off x="323528" y="2924944"/>
            <a:ext cx="2044760" cy="1570647"/>
          </a:xfrm>
          <a:prstGeom prst="hexag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 rot="1302938">
            <a:off x="2411413" y="1746250"/>
            <a:ext cx="4048125" cy="4110038"/>
          </a:xfrm>
          <a:prstGeom prst="octagon">
            <a:avLst>
              <a:gd name="adj" fmla="val 28912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2195513" y="1557338"/>
            <a:ext cx="4464050" cy="4508500"/>
          </a:xfrm>
          <a:prstGeom prst="ellips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0"/>
            <a:ext cx="8532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990000"/>
                </a:solidFill>
                <a:latin typeface="Monotype Corsiva" pitchFamily="66" charset="0"/>
              </a:rPr>
              <a:t>Центр – точка пересечения биссектрис.</a:t>
            </a:r>
          </a:p>
        </p:txBody>
      </p:sp>
      <p:cxnSp>
        <p:nvCxnSpPr>
          <p:cNvPr id="14341" name="AutoShape 5"/>
          <p:cNvCxnSpPr>
            <a:cxnSpLocks noChangeShapeType="1"/>
            <a:stCxn id="5123" idx="3"/>
          </p:cNvCxnSpPr>
          <p:nvPr/>
        </p:nvCxnSpPr>
        <p:spPr bwMode="auto">
          <a:xfrm>
            <a:off x="2849563" y="5434013"/>
            <a:ext cx="1587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42" name="AutoShape 6"/>
          <p:cNvCxnSpPr>
            <a:cxnSpLocks noChangeShapeType="1"/>
            <a:stCxn id="5123" idx="4"/>
          </p:cNvCxnSpPr>
          <p:nvPr/>
        </p:nvCxnSpPr>
        <p:spPr bwMode="auto">
          <a:xfrm>
            <a:off x="4427538" y="6094413"/>
            <a:ext cx="1587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43" name="AutoShape 7"/>
          <p:cNvCxnSpPr>
            <a:cxnSpLocks noChangeShapeType="1"/>
            <a:stCxn id="5123" idx="2"/>
            <a:endCxn id="5123" idx="2"/>
          </p:cNvCxnSpPr>
          <p:nvPr/>
        </p:nvCxnSpPr>
        <p:spPr bwMode="auto">
          <a:xfrm>
            <a:off x="2166938" y="381158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2627313" y="2492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3851275" y="3690938"/>
            <a:ext cx="2744788" cy="1428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2627313" y="2492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3922713" y="3186113"/>
            <a:ext cx="2022475" cy="216058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354513" y="3473450"/>
            <a:ext cx="360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·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356100" y="3314700"/>
            <a:ext cx="428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ru-RU" sz="3200" b="1">
                <a:solidFill>
                  <a:srgbClr val="990000"/>
                </a:solidFill>
                <a:latin typeface="Monotype Corsiva" pitchFamily="66" charset="0"/>
              </a:rPr>
              <a:t>О</a:t>
            </a:r>
          </a:p>
        </p:txBody>
      </p:sp>
      <p:sp>
        <p:nvSpPr>
          <p:cNvPr id="5134" name="Arc 14"/>
          <p:cNvSpPr>
            <a:spLocks/>
          </p:cNvSpPr>
          <p:nvPr/>
        </p:nvSpPr>
        <p:spPr bwMode="auto">
          <a:xfrm rot="-5114182">
            <a:off x="6075363" y="3257550"/>
            <a:ext cx="504825" cy="358775"/>
          </a:xfrm>
          <a:custGeom>
            <a:avLst/>
            <a:gdLst>
              <a:gd name="T0" fmla="*/ 0 w 20510"/>
              <a:gd name="T1" fmla="*/ 0 h 21600"/>
              <a:gd name="T2" fmla="*/ 2147483647 w 20510"/>
              <a:gd name="T3" fmla="*/ 2147483647 h 21600"/>
              <a:gd name="T4" fmla="*/ 1020701316 w 20510"/>
              <a:gd name="T5" fmla="*/ 2147483647 h 21600"/>
              <a:gd name="T6" fmla="*/ 0 60000 65536"/>
              <a:gd name="T7" fmla="*/ 0 60000 65536"/>
              <a:gd name="T8" fmla="*/ 0 60000 65536"/>
              <a:gd name="T9" fmla="*/ 0 w 20510"/>
              <a:gd name="T10" fmla="*/ 0 h 21600"/>
              <a:gd name="T11" fmla="*/ 20510 w 2051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10" h="21600" fill="none" extrusionOk="0">
                <a:moveTo>
                  <a:pt x="0" y="0"/>
                </a:moveTo>
                <a:cubicBezTo>
                  <a:pt x="37" y="0"/>
                  <a:pt x="75" y="-1"/>
                  <a:pt x="113" y="0"/>
                </a:cubicBezTo>
                <a:cubicBezTo>
                  <a:pt x="9302" y="0"/>
                  <a:pt x="17486" y="5814"/>
                  <a:pt x="20510" y="14492"/>
                </a:cubicBezTo>
              </a:path>
              <a:path w="20510" h="21600" stroke="0" extrusionOk="0">
                <a:moveTo>
                  <a:pt x="0" y="0"/>
                </a:moveTo>
                <a:cubicBezTo>
                  <a:pt x="37" y="0"/>
                  <a:pt x="75" y="-1"/>
                  <a:pt x="113" y="0"/>
                </a:cubicBezTo>
                <a:cubicBezTo>
                  <a:pt x="9302" y="0"/>
                  <a:pt x="17486" y="5814"/>
                  <a:pt x="20510" y="14492"/>
                </a:cubicBezTo>
                <a:lnTo>
                  <a:pt x="113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5" name="Arc 15"/>
          <p:cNvSpPr>
            <a:spLocks/>
          </p:cNvSpPr>
          <p:nvPr/>
        </p:nvSpPr>
        <p:spPr bwMode="auto">
          <a:xfrm rot="10644390">
            <a:off x="6151563" y="3690938"/>
            <a:ext cx="295275" cy="431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6" name="Arc 16"/>
          <p:cNvSpPr>
            <a:spLocks/>
          </p:cNvSpPr>
          <p:nvPr/>
        </p:nvSpPr>
        <p:spPr bwMode="auto">
          <a:xfrm rot="-7863289">
            <a:off x="5374481" y="5010944"/>
            <a:ext cx="347663" cy="48577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7" name="Arc 17"/>
          <p:cNvSpPr>
            <a:spLocks/>
          </p:cNvSpPr>
          <p:nvPr/>
        </p:nvSpPr>
        <p:spPr bwMode="auto">
          <a:xfrm rot="-3765163">
            <a:off x="5678487" y="4724401"/>
            <a:ext cx="384175" cy="431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9" grpId="0" animBg="1"/>
      <p:bldP spid="5131" grpId="0" animBg="1"/>
      <p:bldP spid="5132" grpId="0"/>
      <p:bldP spid="5133" grpId="0"/>
      <p:bldP spid="5134" grpId="0" animBg="1"/>
      <p:bldP spid="5135" grpId="0" animBg="1"/>
      <p:bldP spid="5136" grpId="0" animBg="1"/>
      <p:bldP spid="51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"/>
          <p:cNvSpPr>
            <a:spLocks noChangeArrowheads="1"/>
          </p:cNvSpPr>
          <p:nvPr/>
        </p:nvSpPr>
        <p:spPr bwMode="auto">
          <a:xfrm>
            <a:off x="323850" y="188913"/>
            <a:ext cx="4392613" cy="4176712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468313" y="404813"/>
            <a:ext cx="4103687" cy="3744912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latin typeface="Monotype Corsiva" pitchFamily="66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2555875" y="1484313"/>
            <a:ext cx="2016125" cy="7921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 flipV="1">
            <a:off x="2555875" y="2276475"/>
            <a:ext cx="936625" cy="1873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 flipV="1">
            <a:off x="2555875" y="2276475"/>
            <a:ext cx="2016125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2555875" y="404813"/>
            <a:ext cx="936625" cy="18716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268538" y="1612900"/>
            <a:ext cx="4079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latin typeface="Monotype Corsiva" pitchFamily="66" charset="0"/>
              </a:rPr>
              <a:t>o</a:t>
            </a:r>
            <a:endParaRPr lang="ru-RU" sz="4400">
              <a:latin typeface="Monotype Corsiva" pitchFamily="66" charset="0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916238" y="3573463"/>
            <a:ext cx="38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Monotype Corsiva" pitchFamily="66" charset="0"/>
              </a:rPr>
              <a:t>1</a:t>
            </a:r>
            <a:endParaRPr lang="ru-RU" sz="3600">
              <a:latin typeface="Monotype Corsiva" pitchFamily="66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276600" y="3500438"/>
            <a:ext cx="38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Monotype Corsiva" pitchFamily="66" charset="0"/>
              </a:rPr>
              <a:t>2</a:t>
            </a:r>
            <a:endParaRPr lang="ru-RU" sz="3600">
              <a:latin typeface="Monotype Corsiva" pitchFamily="66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995738" y="2852738"/>
            <a:ext cx="38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Monotype Corsiva" pitchFamily="66" charset="0"/>
              </a:rPr>
              <a:t>3</a:t>
            </a:r>
            <a:endParaRPr lang="ru-RU" sz="3600">
              <a:latin typeface="Monotype Corsiva" pitchFamily="66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211638" y="2492375"/>
            <a:ext cx="38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Monotype Corsiva" pitchFamily="66" charset="0"/>
              </a:rPr>
              <a:t>4</a:t>
            </a:r>
            <a:endParaRPr lang="ru-RU" sz="3600">
              <a:latin typeface="Monotype Corsiva" pitchFamily="66" charset="0"/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211638" y="1412875"/>
            <a:ext cx="38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Monotype Corsiva" pitchFamily="66" charset="0"/>
              </a:rPr>
              <a:t>5</a:t>
            </a:r>
            <a:endParaRPr lang="ru-RU" sz="3600">
              <a:latin typeface="Monotype Corsiva" pitchFamily="66" charset="0"/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995738" y="1125538"/>
            <a:ext cx="38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Monotype Corsiva" pitchFamily="66" charset="0"/>
              </a:rPr>
              <a:t>6</a:t>
            </a:r>
            <a:endParaRPr lang="ru-RU" sz="3600">
              <a:latin typeface="Monotype Corsiva" pitchFamily="66" charset="0"/>
            </a:endParaRP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492500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3492500" y="3068638"/>
            <a:ext cx="1079500" cy="1081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787900" y="549275"/>
            <a:ext cx="41767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Monotype Corsiva" pitchFamily="66" charset="0"/>
              </a:rPr>
              <a:t>1)  АО, ВО- биссектрисы ,</a:t>
            </a:r>
          </a:p>
          <a:p>
            <a:r>
              <a:rPr lang="ru-RU" sz="2400" b="1" i="1">
                <a:latin typeface="Monotype Corsiva" pitchFamily="66" charset="0"/>
              </a:rPr>
              <a:t>многоуг. правильный, тогда </a:t>
            </a:r>
          </a:p>
          <a:p>
            <a:r>
              <a:rPr lang="ru-RU" sz="2400" b="1" i="1">
                <a:latin typeface="Monotype Corsiva" pitchFamily="66" charset="0"/>
              </a:rPr>
              <a:t>      </a:t>
            </a:r>
            <a:r>
              <a:rPr lang="ru-RU" sz="2400" b="1" i="1">
                <a:latin typeface="Monotype Corsiva" pitchFamily="66" charset="0"/>
                <a:sym typeface="Symbol" pitchFamily="18" charset="2"/>
              </a:rPr>
              <a:t></a:t>
            </a:r>
            <a:r>
              <a:rPr lang="ru-RU" sz="2400" b="1" i="1">
                <a:latin typeface="Monotype Corsiva" pitchFamily="66" charset="0"/>
              </a:rPr>
              <a:t>1= </a:t>
            </a:r>
            <a:r>
              <a:rPr lang="ru-RU" sz="2400" b="1" i="1">
                <a:latin typeface="Monotype Corsiva" pitchFamily="66" charset="0"/>
                <a:sym typeface="Symbol" pitchFamily="18" charset="2"/>
              </a:rPr>
              <a:t></a:t>
            </a:r>
            <a:r>
              <a:rPr lang="ru-RU" sz="2400">
                <a:latin typeface="Monotype Corsiva" pitchFamily="66" charset="0"/>
              </a:rPr>
              <a:t> </a:t>
            </a:r>
            <a:r>
              <a:rPr lang="ru-RU" sz="2400" b="1" i="1">
                <a:latin typeface="Monotype Corsiva" pitchFamily="66" charset="0"/>
              </a:rPr>
              <a:t>2= </a:t>
            </a:r>
            <a:r>
              <a:rPr lang="ru-RU" sz="2400" b="1" i="1">
                <a:latin typeface="Monotype Corsiva" pitchFamily="66" charset="0"/>
                <a:sym typeface="Symbol" pitchFamily="18" charset="2"/>
              </a:rPr>
              <a:t></a:t>
            </a:r>
            <a:r>
              <a:rPr lang="ru-RU" sz="2400" b="1" i="1">
                <a:latin typeface="Monotype Corsiva" pitchFamily="66" charset="0"/>
              </a:rPr>
              <a:t> 3= </a:t>
            </a:r>
            <a:r>
              <a:rPr lang="ru-RU" sz="2400" b="1" i="1">
                <a:latin typeface="Monotype Corsiva" pitchFamily="66" charset="0"/>
                <a:sym typeface="Symbol" pitchFamily="18" charset="2"/>
              </a:rPr>
              <a:t></a:t>
            </a:r>
            <a:r>
              <a:rPr lang="ru-RU" sz="2400">
                <a:latin typeface="Monotype Corsiva" pitchFamily="66" charset="0"/>
              </a:rPr>
              <a:t> </a:t>
            </a:r>
            <a:r>
              <a:rPr lang="ru-RU" sz="2400" b="1" i="1">
                <a:latin typeface="Monotype Corsiva" pitchFamily="66" charset="0"/>
              </a:rPr>
              <a:t>4</a:t>
            </a:r>
            <a:r>
              <a:rPr lang="en-US" sz="2400" b="1" i="1">
                <a:latin typeface="Monotype Corsiva" pitchFamily="66" charset="0"/>
              </a:rPr>
              <a:t>   ═&gt;   </a:t>
            </a:r>
            <a:endParaRPr lang="ru-RU" sz="2400" b="1" i="1">
              <a:latin typeface="Monotype Corsiva" pitchFamily="66" charset="0"/>
            </a:endParaRP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5219700" y="1700213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Monotype Corsiva" pitchFamily="66" charset="0"/>
              </a:rPr>
              <a:t>∆АОВ- р</a:t>
            </a:r>
            <a:r>
              <a:rPr lang="en-US" sz="2400" b="1" i="1">
                <a:latin typeface="Monotype Corsiva" pitchFamily="66" charset="0"/>
              </a:rPr>
              <a:t>/</a:t>
            </a:r>
            <a:r>
              <a:rPr lang="ru-RU" sz="2400" b="1" i="1">
                <a:latin typeface="Monotype Corsiva" pitchFamily="66" charset="0"/>
              </a:rPr>
              <a:t>б, ОА=ОВ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5072063" y="2000250"/>
            <a:ext cx="38163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latin typeface="Monotype Corsiva" pitchFamily="66" charset="0"/>
              </a:rPr>
              <a:t>2) Построим отрезок ОС , ∆АОВ=∆ВОС,    т.к.        </a:t>
            </a:r>
            <a:r>
              <a:rPr lang="en-US" sz="2400" b="1" i="1">
                <a:latin typeface="Monotype Corsiva" pitchFamily="66" charset="0"/>
              </a:rPr>
              <a:t>    </a:t>
            </a:r>
            <a:r>
              <a:rPr lang="ru-RU" sz="2400" b="1" i="1">
                <a:latin typeface="Monotype Corsiva" pitchFamily="66" charset="0"/>
              </a:rPr>
              <a:t>ОВ-общая, </a:t>
            </a:r>
            <a:r>
              <a:rPr lang="ru-RU" sz="2400" b="1" i="1">
                <a:latin typeface="Monotype Corsiva" pitchFamily="66" charset="0"/>
                <a:sym typeface="Symbol" pitchFamily="18" charset="2"/>
              </a:rPr>
              <a:t></a:t>
            </a:r>
            <a:r>
              <a:rPr lang="ru-RU" sz="2400" b="1" i="1">
                <a:latin typeface="Monotype Corsiva" pitchFamily="66" charset="0"/>
              </a:rPr>
              <a:t>3=</a:t>
            </a:r>
            <a:r>
              <a:rPr lang="ru-RU" sz="2400" b="1" i="1">
                <a:latin typeface="Monotype Corsiva" pitchFamily="66" charset="0"/>
                <a:sym typeface="Symbol" pitchFamily="18" charset="2"/>
              </a:rPr>
              <a:t></a:t>
            </a:r>
            <a:r>
              <a:rPr lang="ru-RU" sz="2400" b="1" i="1">
                <a:latin typeface="Monotype Corsiva" pitchFamily="66" charset="0"/>
              </a:rPr>
              <a:t>4, АВ=ВС. Тогда  ∆ВОС-  р</a:t>
            </a:r>
            <a:r>
              <a:rPr lang="en-US" sz="2400" b="1" i="1">
                <a:latin typeface="Monotype Corsiva" pitchFamily="66" charset="0"/>
              </a:rPr>
              <a:t>/</a:t>
            </a:r>
            <a:r>
              <a:rPr lang="ru-RU" sz="2400" b="1" i="1">
                <a:latin typeface="Monotype Corsiva" pitchFamily="66" charset="0"/>
              </a:rPr>
              <a:t>б и ОВ=ОС.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3348038" y="4005263"/>
            <a:ext cx="4365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Monotype Corsiva" pitchFamily="66" charset="0"/>
              </a:rPr>
              <a:t>А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4427538" y="2852738"/>
            <a:ext cx="428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Monotype Corsiva" pitchFamily="66" charset="0"/>
              </a:rPr>
              <a:t>В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4427538" y="1052513"/>
            <a:ext cx="3952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Monotype Corsiva" pitchFamily="66" charset="0"/>
              </a:rPr>
              <a:t>С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3419475" y="-26988"/>
            <a:ext cx="468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Monotype Corsiva" pitchFamily="66" charset="0"/>
              </a:rPr>
              <a:t>D</a:t>
            </a:r>
            <a:endParaRPr lang="ru-RU" sz="3200" b="1">
              <a:latin typeface="Monotype Corsiva" pitchFamily="66" charset="0"/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4427538" y="3500438"/>
            <a:ext cx="44640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CC3300"/>
                </a:solidFill>
                <a:latin typeface="Monotype Corsiva" pitchFamily="66" charset="0"/>
              </a:rPr>
              <a:t>    </a:t>
            </a:r>
            <a:r>
              <a:rPr lang="ru-RU" sz="2400" b="1">
                <a:latin typeface="Monotype Corsiva" pitchFamily="66" charset="0"/>
              </a:rPr>
              <a:t>3) Построим отрезок О</a:t>
            </a:r>
            <a:r>
              <a:rPr lang="en-US" sz="2400" b="1">
                <a:latin typeface="Monotype Corsiva" pitchFamily="66" charset="0"/>
              </a:rPr>
              <a:t>D</a:t>
            </a:r>
            <a:r>
              <a:rPr lang="ru-RU" sz="2400" b="1">
                <a:latin typeface="Monotype Corsiva" pitchFamily="66" charset="0"/>
              </a:rPr>
              <a:t>, аналогично ∆ВОС=∆СО</a:t>
            </a:r>
            <a:r>
              <a:rPr lang="en-US" sz="2400" b="1">
                <a:latin typeface="Monotype Corsiva" pitchFamily="66" charset="0"/>
              </a:rPr>
              <a:t>D  </a:t>
            </a:r>
            <a:r>
              <a:rPr lang="ru-RU" sz="2400" b="1">
                <a:latin typeface="Monotype Corsiva" pitchFamily="66" charset="0"/>
              </a:rPr>
              <a:t>и ОС=О</a:t>
            </a:r>
            <a:r>
              <a:rPr lang="en-US" sz="2400" b="1">
                <a:latin typeface="Monotype Corsiva" pitchFamily="66" charset="0"/>
              </a:rPr>
              <a:t>D</a:t>
            </a:r>
            <a:endParaRPr lang="ru-RU" sz="2400" b="1">
              <a:latin typeface="Monotype Corsiva" pitchFamily="66" charset="0"/>
            </a:endParaRP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1116013" y="-26988"/>
            <a:ext cx="4365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Monotype Corsiva" pitchFamily="66" charset="0"/>
              </a:rPr>
              <a:t>E</a:t>
            </a:r>
            <a:endParaRPr lang="ru-RU" sz="3200" b="1">
              <a:latin typeface="Monotype Corsiva" pitchFamily="66" charset="0"/>
            </a:endParaRP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34925" y="1125538"/>
            <a:ext cx="420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Monotype Corsiva" pitchFamily="66" charset="0"/>
              </a:rPr>
              <a:t>F</a:t>
            </a:r>
            <a:endParaRPr lang="ru-RU" sz="3200" b="1">
              <a:latin typeface="Monotype Corsiva" pitchFamily="66" charset="0"/>
            </a:endParaRP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34925" y="2924175"/>
            <a:ext cx="4365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Monotype Corsiva" pitchFamily="66" charset="0"/>
              </a:rPr>
              <a:t>G</a:t>
            </a:r>
            <a:endParaRPr lang="ru-RU" sz="3200" b="1">
              <a:latin typeface="Monotype Corsiva" pitchFamily="66" charset="0"/>
            </a:endParaRP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187450" y="4149725"/>
            <a:ext cx="460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Monotype Corsiva" pitchFamily="66" charset="0"/>
              </a:rPr>
              <a:t>H</a:t>
            </a:r>
            <a:endParaRPr lang="ru-RU" sz="3200" b="1">
              <a:latin typeface="Monotype Corsiva" pitchFamily="66" charset="0"/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4572000" y="4149725"/>
            <a:ext cx="437673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arenR" startAt="4"/>
            </a:pPr>
            <a:r>
              <a:rPr lang="ru-RU" sz="2400" b="1">
                <a:latin typeface="Monotype Corsiva" pitchFamily="66" charset="0"/>
              </a:rPr>
              <a:t>Таким образом,</a:t>
            </a:r>
            <a:endParaRPr lang="en-US" sz="2400" b="1">
              <a:latin typeface="Monotype Corsiva" pitchFamily="66" charset="0"/>
            </a:endParaRPr>
          </a:p>
          <a:p>
            <a:pPr marL="342900" indent="-342900"/>
            <a:r>
              <a:rPr lang="en-US" sz="2400" b="1">
                <a:latin typeface="Monotype Corsiva" pitchFamily="66" charset="0"/>
              </a:rPr>
              <a:t>OA=OB=OC=OD=…=OH.</a:t>
            </a:r>
          </a:p>
          <a:p>
            <a:pPr marL="342900" indent="-342900"/>
            <a:r>
              <a:rPr lang="ru-RU" sz="2400" b="1">
                <a:latin typeface="Monotype Corsiva" pitchFamily="66" charset="0"/>
              </a:rPr>
              <a:t>Поэтому окружность с центром </a:t>
            </a:r>
          </a:p>
          <a:p>
            <a:pPr marL="342900" indent="-342900"/>
            <a:r>
              <a:rPr lang="ru-RU" sz="2400" b="1">
                <a:latin typeface="Monotype Corsiva" pitchFamily="66" charset="0"/>
              </a:rPr>
              <a:t>в точке О и радиусом ОА будет</a:t>
            </a:r>
          </a:p>
          <a:p>
            <a:pPr marL="342900" indent="-342900"/>
            <a:r>
              <a:rPr lang="ru-RU" sz="2400" b="1">
                <a:latin typeface="Monotype Corsiva" pitchFamily="66" charset="0"/>
              </a:rPr>
              <a:t> описанной около многоугольника</a:t>
            </a:r>
            <a:r>
              <a:rPr lang="ru-RU" sz="2400" b="1">
                <a:solidFill>
                  <a:srgbClr val="CC3300"/>
                </a:solidFill>
                <a:latin typeface="Monotype Corsiva" pitchFamily="66" charset="0"/>
              </a:rPr>
              <a:t>.</a:t>
            </a:r>
            <a:endParaRPr lang="en-US" sz="2400" b="1">
              <a:solidFill>
                <a:srgbClr val="CC3300"/>
              </a:solidFill>
              <a:latin typeface="Monotype Corsiva" pitchFamily="66" charset="0"/>
            </a:endParaRP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4695825" y="88900"/>
            <a:ext cx="2613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u="sng">
                <a:latin typeface="Monotype Corsiva" pitchFamily="66" charset="0"/>
              </a:rPr>
              <a:t>Доказательство:</a:t>
            </a:r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 flipV="1">
            <a:off x="4572000" y="1484313"/>
            <a:ext cx="0" cy="158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3492500" y="404813"/>
            <a:ext cx="107950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2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2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2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2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8" dur="2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3" dur="8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4" dur="8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8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 animBg="1"/>
      <p:bldP spid="6149" grpId="0" animBg="1"/>
      <p:bldP spid="6150" grpId="0" animBg="1"/>
      <p:bldP spid="6151" grpId="0" animBg="1"/>
      <p:bldP spid="6152" grpId="0"/>
      <p:bldP spid="6153" grpId="0"/>
      <p:bldP spid="6154" grpId="0"/>
      <p:bldP spid="6155" grpId="0"/>
      <p:bldP spid="6156" grpId="0"/>
      <p:bldP spid="6157" grpId="0"/>
      <p:bldP spid="6158" grpId="0"/>
      <p:bldP spid="6161" grpId="0"/>
      <p:bldP spid="6162" grpId="0"/>
      <p:bldP spid="6163" grpId="0"/>
      <p:bldP spid="6168" grpId="0"/>
      <p:bldP spid="6173" grpId="0"/>
    </p:bld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1029</TotalTime>
  <Words>718</Words>
  <Application>Microsoft PowerPoint</Application>
  <PresentationFormat>Экран (4:3)</PresentationFormat>
  <Paragraphs>178</Paragraphs>
  <Slides>17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Сеть</vt:lpstr>
      <vt:lpstr>Формула</vt:lpstr>
      <vt:lpstr>Правильный  многоугольник.</vt:lpstr>
      <vt:lpstr>Повторение.</vt:lpstr>
      <vt:lpstr>Повторение.</vt:lpstr>
      <vt:lpstr>Повторение.</vt:lpstr>
      <vt:lpstr>Правильный многоугольник.</vt:lpstr>
      <vt:lpstr>Формулы  </vt:lpstr>
      <vt:lpstr>Окружность, описанная около правильного многоугольника.</vt:lpstr>
      <vt:lpstr>Слайд 8</vt:lpstr>
      <vt:lpstr>Слайд 9</vt:lpstr>
      <vt:lpstr>Окружность, вписанная в правильный многоугольник. </vt:lpstr>
      <vt:lpstr>Слайд 11</vt:lpstr>
      <vt:lpstr>Следствия.</vt:lpstr>
      <vt:lpstr>Тест.</vt:lpstr>
      <vt:lpstr>Тест.</vt:lpstr>
      <vt:lpstr>Тест.</vt:lpstr>
      <vt:lpstr>Тест.</vt:lpstr>
      <vt:lpstr>Слайд 17</vt:lpstr>
    </vt:vector>
  </TitlesOfParts>
  <Company>Komp-City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User</cp:lastModifiedBy>
  <cp:revision>34</cp:revision>
  <dcterms:created xsi:type="dcterms:W3CDTF">2007-02-09T05:40:09Z</dcterms:created>
  <dcterms:modified xsi:type="dcterms:W3CDTF">2020-06-13T16:04:46Z</dcterms:modified>
</cp:coreProperties>
</file>