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9" r:id="rId26"/>
    <p:sldId id="286" r:id="rId27"/>
    <p:sldId id="287" r:id="rId28"/>
    <p:sldId id="288" r:id="rId29"/>
    <p:sldId id="300" r:id="rId30"/>
    <p:sldId id="290" r:id="rId31"/>
    <p:sldId id="291" r:id="rId32"/>
    <p:sldId id="292" r:id="rId33"/>
    <p:sldId id="293" r:id="rId34"/>
    <p:sldId id="294" r:id="rId35"/>
    <p:sldId id="29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9E0889-B5E3-45BA-BD91-564C079ABD96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E0679-E72C-4365-AD09-2DAC3C1C43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ru-RU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DE2E45-F6DF-4B3F-99F3-84A2DF2BBEF2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39D704-8FE1-4A71-A844-71A162F2D7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B94D43-493A-4A49-9A0B-17870D2FFE33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9A343D-B71F-4937-800C-01A4B74767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E540-1F4B-4703-BE6B-E800A82797F8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00D8-10C0-4494-9DF7-24172B5D1E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FA1F1DF-0C2D-45EB-AB01-E538943367A1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C3F214F-CB1C-43A1-B80C-B398147DF1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             </a:t>
            </a:r>
          </a:p>
        </p:txBody>
      </p:sp>
      <p:sp>
        <p:nvSpPr>
          <p:cNvPr id="5" name="Rectangle 7"/>
          <p:cNvSpPr/>
          <p:nvPr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17BBAAF-E1F0-463A-A156-8CF11FC79D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DFADD31-FC0E-414C-A614-172400C3D9ED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0DD950C-060F-4151-AEB7-D660A6CAA2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317984D-3F9D-4D05-9750-F6B7DE815842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7AB71277-3922-4810-A4D4-BA75E67CC9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CF8D-3F0B-4EC6-9A32-9546A6BE1BA9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998B-B120-41E3-B50D-9CAEB0135F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FB8D7A-F25B-4BA1-B001-C70DB3E3401A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48A8DC-7124-4FF8-AFD0-7E07DC0DCB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8FF1-937B-49A7-8E8E-34BFB36B45F3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5C-54A9-4A91-8435-9E84F793CF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D300C4-7BC2-4965-92DA-B8D21A7BE30A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1B8595-3E79-410B-BF8F-94D5BECC31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0007-91D4-4ACF-86D1-67F499E24BAA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51A022-0F2E-464B-886E-5A0A6C71538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5C3C4-3C50-4D57-B5AE-3AC793E838E0}" type="datetimeFigureOut">
              <a:rPr/>
              <a:pPr>
                <a:defRPr/>
              </a:pPr>
              <a:t>23.06.2020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4924F-98C8-4CB9-94DF-B5CAEF52B0A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1"/>
          <p:cNvSpPr>
            <a:spLocks noGrp="1"/>
          </p:cNvSpPr>
          <p:nvPr>
            <p:ph type="body" sz="quarter" idx="14"/>
          </p:nvPr>
        </p:nvSpPr>
        <p:spPr>
          <a:xfrm>
            <a:off x="3563938" y="476250"/>
            <a:ext cx="5105400" cy="1416050"/>
          </a:xfrm>
        </p:spPr>
        <p:txBody>
          <a:bodyPr/>
          <a:lstStyle/>
          <a:p>
            <a:r>
              <a:rPr sz="5400" smtClean="0">
                <a:solidFill>
                  <a:schemeClr val="tx1"/>
                </a:solidFill>
              </a:rPr>
              <a:t>БИЗНЕС</a:t>
            </a:r>
            <a:r>
              <a:rPr sz="540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sz="5400" smtClean="0">
                <a:solidFill>
                  <a:schemeClr val="tx1"/>
                </a:solidFill>
              </a:rPr>
              <a:t>ТРЕНДЫ 2020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8538" y="3429000"/>
            <a:ext cx="5472112" cy="1600200"/>
          </a:xfrm>
        </p:spPr>
        <p:txBody>
          <a:bodyPr/>
          <a:lstStyle/>
          <a:p>
            <a:pPr algn="l">
              <a:defRPr/>
            </a:pPr>
            <a:r>
              <a:rPr sz="1600" smtClean="0">
                <a:latin typeface="Arial" charset="0"/>
                <a:cs typeface="Arial" charset="0"/>
              </a:rPr>
              <a:t>Студент</a:t>
            </a:r>
            <a:r>
              <a:rPr lang="en-US" sz="1600" smtClean="0">
                <a:latin typeface="Arial" charset="0"/>
                <a:cs typeface="Arial" charset="0"/>
              </a:rPr>
              <a:t>: </a:t>
            </a:r>
            <a:r>
              <a:rPr sz="1600" smtClean="0">
                <a:latin typeface="Arial" charset="0"/>
                <a:cs typeface="Arial" charset="0"/>
              </a:rPr>
              <a:t>Собцев Михаил Александрович</a:t>
            </a:r>
            <a:br>
              <a:rPr sz="1600" smtClean="0">
                <a:latin typeface="Arial" charset="0"/>
                <a:cs typeface="Arial" charset="0"/>
              </a:rPr>
            </a:br>
            <a:r>
              <a:rPr sz="1600" smtClean="0">
                <a:latin typeface="Arial" charset="0"/>
                <a:cs typeface="Arial" charset="0"/>
              </a:rPr>
              <a:t>Преподаватель</a:t>
            </a:r>
            <a:r>
              <a:rPr lang="en-US" sz="1600" smtClean="0">
                <a:latin typeface="Arial" charset="0"/>
                <a:cs typeface="Arial" charset="0"/>
              </a:rPr>
              <a:t>:</a:t>
            </a:r>
            <a:r>
              <a:rPr sz="1600" smtClean="0">
                <a:latin typeface="Arial" charset="0"/>
                <a:cs typeface="Arial" charset="0"/>
              </a:rPr>
              <a:t>Соколова Светлана Владимировна</a:t>
            </a:r>
            <a:br>
              <a:rPr sz="1600" smtClean="0">
                <a:latin typeface="Arial" charset="0"/>
                <a:cs typeface="Arial" charset="0"/>
              </a:rPr>
            </a:br>
            <a:r>
              <a:rPr sz="1600" smtClean="0">
                <a:latin typeface="Arial" charset="0"/>
                <a:cs typeface="Arial" charset="0"/>
              </a:rPr>
              <a:t>ГПОУ ЯО «ЯАК»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5"/>
          <p:cNvSpPr>
            <a:spLocks noGrp="1"/>
          </p:cNvSpPr>
          <p:nvPr>
            <p:ph type="title"/>
          </p:nvPr>
        </p:nvSpPr>
        <p:spPr>
          <a:xfrm>
            <a:off x="250825" y="404813"/>
            <a:ext cx="3008313" cy="825500"/>
          </a:xfrm>
        </p:spPr>
        <p:txBody>
          <a:bodyPr/>
          <a:lstStyle/>
          <a:p>
            <a:pPr algn="ctr"/>
            <a:r>
              <a:rPr sz="2400" smtClean="0">
                <a:solidFill>
                  <a:srgbClr val="FF0000"/>
                </a:solidFill>
              </a:rPr>
              <a:t>ВИРТУАЛЬНАЯ И ДОПОЛНЕННАЯ РЕАЛЬНОСТЬ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1341438"/>
            <a:ext cx="3097212" cy="3822700"/>
          </a:xfrm>
        </p:spPr>
        <p:txBody>
          <a:bodyPr/>
          <a:lstStyle/>
          <a:p>
            <a:pPr algn="just">
              <a:defRPr/>
            </a:pPr>
            <a:r>
              <a:rPr sz="1800" b="1" i="1" cap="all" dirty="0" smtClean="0">
                <a:solidFill>
                  <a:srgbClr val="FF0000"/>
                </a:solidFill>
              </a:rPr>
              <a:t>Виртуальная и дополненная реальность </a:t>
            </a:r>
            <a:r>
              <a:rPr sz="1800" dirty="0" smtClean="0">
                <a:solidFill>
                  <a:schemeClr val="tx1"/>
                </a:solidFill>
              </a:rPr>
              <a:t>— перспективный бизнес 2020 года. Это направление сулит небывалый рост в разы уже к 2020 году.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24579" name="Picture 2" descr="https://itbusiness.com.ua/wp-content/uploads/2017/04/f03a3098b7d209f1253b1bcb11198d64-1440x818.jpg"/>
          <p:cNvPicPr>
            <a:picLocks noChangeAspect="1" noChangeArrowheads="1"/>
          </p:cNvPicPr>
          <p:nvPr/>
        </p:nvPicPr>
        <p:blipFill>
          <a:blip r:embed="rId2"/>
          <a:srcRect l="10464" r="5823"/>
          <a:stretch>
            <a:fillRect/>
          </a:stretch>
        </p:blipFill>
        <p:spPr bwMode="auto">
          <a:xfrm>
            <a:off x="4500563" y="3722688"/>
            <a:ext cx="37433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3d-vr.ru/upload/iblock/1c1/1c115b9370190c8738f74fa20be4155d.jpg"/>
          <p:cNvPicPr>
            <a:picLocks noChangeAspect="1" noChangeArrowheads="1"/>
          </p:cNvPicPr>
          <p:nvPr/>
        </p:nvPicPr>
        <p:blipFill>
          <a:blip r:embed="rId3"/>
          <a:srcRect l="3838" r="15572"/>
          <a:stretch>
            <a:fillRect/>
          </a:stretch>
        </p:blipFill>
        <p:spPr bwMode="auto">
          <a:xfrm>
            <a:off x="4356100" y="549275"/>
            <a:ext cx="39973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6096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3D-печать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765175"/>
            <a:ext cx="3024187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Отличный пример </a:t>
            </a:r>
            <a:r>
              <a:rPr sz="1800" b="1" i="1" cap="all" dirty="0" smtClean="0">
                <a:solidFill>
                  <a:srgbClr val="FF0000"/>
                </a:solidFill>
              </a:rPr>
              <a:t>— 3D принтеры</a:t>
            </a:r>
            <a:r>
              <a:rPr sz="1800" dirty="0" smtClean="0">
                <a:solidFill>
                  <a:schemeClr val="tx1"/>
                </a:solidFill>
              </a:rPr>
              <a:t>. Стоимость принтера, пару лет назад составлявшая  4 - 5 тыс. долларов, сегодня начинается от 20 тыс. рублей.</a:t>
            </a:r>
          </a:p>
          <a:p>
            <a:pPr>
              <a:defRPr/>
            </a:pPr>
            <a:endParaRPr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sz="1800" dirty="0"/>
          </a:p>
        </p:txBody>
      </p:sp>
      <p:pic>
        <p:nvPicPr>
          <p:cNvPr id="25603" name="Picture 2" descr="https://www.xn--3-htb2auin.xn--p1ai/upload/iblock/c0c/c0cff9e520ad18e1cc13834cf7ba87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16338"/>
            <a:ext cx="29527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balticplus.ru/wp-content/uploads/makerbot-replicator-3d-pr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0713"/>
            <a:ext cx="29733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dirty="0" smtClean="0"/>
              <a:t> </a:t>
            </a:r>
            <a:br>
              <a:rPr dirty="0" smtClean="0"/>
            </a:br>
            <a:r>
              <a:rPr sz="2700" dirty="0" smtClean="0">
                <a:solidFill>
                  <a:srgbClr val="FF0000"/>
                </a:solidFill>
              </a:rPr>
              <a:t>ДРОНЫ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152775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Точно не скажешь, какие перечисленные тренды 2020 бизнес считает применимыми и интересными для себя, но достоверный </a:t>
            </a:r>
            <a:r>
              <a:rPr sz="1800" dirty="0" err="1" smtClean="0">
                <a:solidFill>
                  <a:schemeClr val="tx1"/>
                </a:solidFill>
              </a:rPr>
              <a:t>хайп</a:t>
            </a:r>
            <a:r>
              <a:rPr sz="1800" dirty="0" smtClean="0">
                <a:solidFill>
                  <a:schemeClr val="tx1"/>
                </a:solidFill>
              </a:rPr>
              <a:t> года — </a:t>
            </a:r>
            <a:r>
              <a:rPr sz="1800" b="1" i="1" cap="all" dirty="0" err="1" smtClean="0">
                <a:solidFill>
                  <a:srgbClr val="FF0000"/>
                </a:solidFill>
              </a:rPr>
              <a:t>дроны</a:t>
            </a:r>
            <a:r>
              <a:rPr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26627" name="Picture 2" descr="http://zlatoust.info/upload/iblock/ba9/ba906a66245bd072787dff2de298c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49275"/>
            <a:ext cx="42783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www.natgeojunior.nl/wp-content/uploads/2018/07/mini-drone-prijs-e1532435816403.jpg"/>
          <p:cNvPicPr>
            <a:picLocks noChangeAspect="1" noChangeArrowheads="1"/>
          </p:cNvPicPr>
          <p:nvPr/>
        </p:nvPicPr>
        <p:blipFill>
          <a:blip r:embed="rId3"/>
          <a:srcRect t="7143"/>
          <a:stretch>
            <a:fillRect/>
          </a:stretch>
        </p:blipFill>
        <p:spPr bwMode="auto">
          <a:xfrm>
            <a:off x="4859338" y="3644900"/>
            <a:ext cx="30257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669925"/>
          </a:xfrm>
        </p:spPr>
        <p:txBody>
          <a:bodyPr/>
          <a:lstStyle/>
          <a:p>
            <a:pPr algn="ctr">
              <a:defRPr/>
            </a:pPr>
            <a:r>
              <a:rPr sz="2400" i="1" cap="all" dirty="0" err="1" smtClean="0">
                <a:solidFill>
                  <a:srgbClr val="FF0000"/>
                </a:solidFill>
              </a:rPr>
              <a:t>Дрон-Курер</a:t>
            </a:r>
            <a:endParaRPr i="1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765175"/>
            <a:ext cx="3152775" cy="1584325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Один толь</a:t>
            </a:r>
            <a:r>
              <a:rPr sz="1800" dirty="0" smtClean="0"/>
              <a:t>ко </a:t>
            </a:r>
            <a:r>
              <a:rPr sz="1800" b="1" i="1" cap="all" dirty="0" smtClean="0">
                <a:solidFill>
                  <a:srgbClr val="FF0000"/>
                </a:solidFill>
              </a:rPr>
              <a:t>запуск посылки </a:t>
            </a:r>
            <a:r>
              <a:rPr sz="1800" dirty="0" smtClean="0">
                <a:solidFill>
                  <a:schemeClr val="tx1"/>
                </a:solidFill>
              </a:rPr>
              <a:t>Почтой России в далекую деревню чего стоит. </a:t>
            </a: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/>
          </a:p>
        </p:txBody>
      </p:sp>
      <p:pic>
        <p:nvPicPr>
          <p:cNvPr id="31748" name="Picture 4" descr="https://siberia.sibnovosti.ru/pictures/0620/8074/8028fa077710184b70d87b09619c827d_thumb_fed_photo.jpg"/>
          <p:cNvPicPr>
            <a:picLocks noChangeAspect="1" noChangeArrowheads="1"/>
          </p:cNvPicPr>
          <p:nvPr/>
        </p:nvPicPr>
        <p:blipFill>
          <a:blip r:embed="rId2"/>
          <a:srcRect b="27599"/>
          <a:stretch>
            <a:fillRect/>
          </a:stretch>
        </p:blipFill>
        <p:spPr bwMode="auto">
          <a:xfrm>
            <a:off x="3995738" y="549275"/>
            <a:ext cx="48148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versiya.info/uploads/posts/2018-04/1522685320_poch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644900"/>
            <a:ext cx="49228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388" y="2276475"/>
            <a:ext cx="3168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 err="1">
                <a:solidFill>
                  <a:srgbClr val="FF0000"/>
                </a:solidFill>
                <a:latin typeface="+mn-lt"/>
              </a:rPr>
              <a:t>Дрон</a:t>
            </a:r>
            <a:r>
              <a:rPr lang="ru-RU" dirty="0">
                <a:latin typeface="+mn-lt"/>
              </a:rPr>
              <a:t>, правда, врезался в дом и упал, но интерес не падает.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88" y="0"/>
            <a:ext cx="3008312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Сфера применения </a:t>
            </a:r>
            <a:r>
              <a:rPr sz="2400" cap="all" dirty="0" err="1" smtClean="0">
                <a:solidFill>
                  <a:srgbClr val="FF0000"/>
                </a:solidFill>
              </a:rPr>
              <a:t>дронов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079750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Сотни тысяч фотографов, исследователей, </a:t>
            </a:r>
            <a:r>
              <a:rPr sz="1800" dirty="0" err="1" smtClean="0">
                <a:solidFill>
                  <a:schemeClr val="tx1"/>
                </a:solidFill>
              </a:rPr>
              <a:t>антикоррупционеров</a:t>
            </a:r>
            <a:r>
              <a:rPr sz="1800" dirty="0" smtClean="0">
                <a:solidFill>
                  <a:schemeClr val="tx1"/>
                </a:solidFill>
              </a:rPr>
              <a:t> </a:t>
            </a:r>
            <a:r>
              <a:rPr sz="1800" b="1" i="1" cap="all" dirty="0" smtClean="0">
                <a:solidFill>
                  <a:srgbClr val="FF0000"/>
                </a:solidFill>
              </a:rPr>
              <a:t>вовсю уже используют </a:t>
            </a:r>
            <a:r>
              <a:rPr sz="1800" b="1" i="1" cap="all" dirty="0" err="1" smtClean="0">
                <a:solidFill>
                  <a:srgbClr val="FF0000"/>
                </a:solidFill>
              </a:rPr>
              <a:t>дроны</a:t>
            </a:r>
            <a:r>
              <a:rPr sz="1800" b="1" i="1" cap="all" dirty="0" smtClean="0">
                <a:solidFill>
                  <a:srgbClr val="FF0000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— тут малому бизнесу есть где развернуться: продажа, аренда, сервис и еще куча способов заработка на этих «игрушечных вертолетах». 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8675" name="Picture 2" descr="https://i09.fotocdn.net/s116/0bfacd5f83ce9815/public_pin_l/2640666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93738"/>
            <a:ext cx="39592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mtdata.ru/u11/photo8F3B/20668809197-0/original.jpg"/>
          <p:cNvPicPr>
            <a:picLocks noChangeAspect="1" noChangeArrowheads="1"/>
          </p:cNvPicPr>
          <p:nvPr/>
        </p:nvPicPr>
        <p:blipFill>
          <a:blip r:embed="rId3"/>
          <a:srcRect r="7378"/>
          <a:stretch>
            <a:fillRect/>
          </a:stretch>
        </p:blipFill>
        <p:spPr bwMode="auto">
          <a:xfrm>
            <a:off x="4500563" y="3716338"/>
            <a:ext cx="39893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just"/>
            <a:r>
              <a:rPr sz="2400" smtClean="0">
                <a:solidFill>
                  <a:srgbClr val="FF0000"/>
                </a:solidFill>
              </a:rPr>
              <a:t>КАСТОМИЗАЦИЯ</a:t>
            </a:r>
            <a:br>
              <a:rPr sz="2400" smtClean="0">
                <a:solidFill>
                  <a:srgbClr val="FF0000"/>
                </a:solidFill>
              </a:rPr>
            </a:br>
            <a:endParaRPr sz="2400" smtClean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549275"/>
            <a:ext cx="3097212" cy="3822700"/>
          </a:xfrm>
        </p:spPr>
        <p:txBody>
          <a:bodyPr/>
          <a:lstStyle/>
          <a:p>
            <a:pPr algn="just">
              <a:defRPr/>
            </a:pPr>
            <a:r>
              <a:rPr sz="1800" b="1" i="1" cap="all" dirty="0" err="1" smtClean="0">
                <a:solidFill>
                  <a:srgbClr val="FF0000"/>
                </a:solidFill>
              </a:rPr>
              <a:t>Кастомизация</a:t>
            </a:r>
            <a:r>
              <a:rPr sz="1800" dirty="0" smtClean="0">
                <a:solidFill>
                  <a:schemeClr val="tx1"/>
                </a:solidFill>
              </a:rPr>
              <a:t> — максимально </a:t>
            </a:r>
            <a:r>
              <a:rPr sz="1800" b="1" i="1" cap="all" dirty="0" smtClean="0">
                <a:solidFill>
                  <a:srgbClr val="FF0000"/>
                </a:solidFill>
              </a:rPr>
              <a:t>индивидуализированный подход</a:t>
            </a:r>
            <a:r>
              <a:rPr sz="1800" dirty="0" smtClean="0">
                <a:solidFill>
                  <a:schemeClr val="tx1"/>
                </a:solidFill>
              </a:rPr>
              <a:t> производителя и продавца к потребителю. Естественно, тенденцию задает крупный бизнес. </a:t>
            </a:r>
            <a:r>
              <a:rPr sz="1800" b="1" i="1" cap="all" dirty="0" smtClean="0">
                <a:solidFill>
                  <a:srgbClr val="FF0000"/>
                </a:solidFill>
              </a:rPr>
              <a:t>Наглядные примеры </a:t>
            </a:r>
            <a:r>
              <a:rPr sz="1800" dirty="0" smtClean="0">
                <a:solidFill>
                  <a:schemeClr val="tx1"/>
                </a:solidFill>
              </a:rPr>
              <a:t>— выбор дизайна кроссовок </a:t>
            </a:r>
            <a:r>
              <a:rPr sz="1800" dirty="0" err="1" smtClean="0">
                <a:solidFill>
                  <a:schemeClr val="tx1"/>
                </a:solidFill>
              </a:rPr>
              <a:t>Nike</a:t>
            </a:r>
            <a:r>
              <a:rPr sz="1800" dirty="0" smtClean="0">
                <a:solidFill>
                  <a:schemeClr val="tx1"/>
                </a:solidFill>
              </a:rPr>
              <a:t>, имена на бутылках </a:t>
            </a:r>
            <a:r>
              <a:rPr sz="1800" dirty="0" err="1" smtClean="0">
                <a:solidFill>
                  <a:schemeClr val="tx1"/>
                </a:solidFill>
              </a:rPr>
              <a:t>Coca-cola</a:t>
            </a:r>
            <a:r>
              <a:rPr sz="1800" dirty="0" smtClean="0">
                <a:solidFill>
                  <a:schemeClr val="tx1"/>
                </a:solidFill>
              </a:rPr>
              <a:t> и т.д.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29699" name="Picture 2" descr="https://www.nicekicks.com/files/2017/03/Lourdes_FINAL_native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620713"/>
            <a:ext cx="4378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www.sostav.ru/app/public/images/news/2014/05/27/cc-pack-comp-1a.jpg?rand=0.56684013688936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73463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527050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Хэнд</a:t>
            </a:r>
            <a:r>
              <a:rPr sz="2800" cap="all" dirty="0" smtClean="0">
                <a:solidFill>
                  <a:srgbClr val="FF0000"/>
                </a:solidFill>
              </a:rPr>
              <a:t> </a:t>
            </a:r>
            <a:r>
              <a:rPr sz="2800" cap="all" dirty="0" err="1" smtClean="0">
                <a:solidFill>
                  <a:srgbClr val="FF0000"/>
                </a:solidFill>
              </a:rPr>
              <a:t>мэйд</a:t>
            </a:r>
            <a:endParaRPr sz="2800" cap="all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620713"/>
            <a:ext cx="3168650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Безразмерная ниша 2020 года для </a:t>
            </a:r>
            <a:r>
              <a:rPr sz="1800" b="1" i="1" cap="all" dirty="0" smtClean="0">
                <a:solidFill>
                  <a:srgbClr val="FF0000"/>
                </a:solidFill>
              </a:rPr>
              <a:t>бизнеса </a:t>
            </a:r>
            <a:r>
              <a:rPr sz="1800" b="1" i="1" cap="all" dirty="0" err="1" smtClean="0">
                <a:solidFill>
                  <a:srgbClr val="FF0000"/>
                </a:solidFill>
              </a:rPr>
              <a:t>самозанятых</a:t>
            </a:r>
            <a:r>
              <a:rPr sz="1800" dirty="0" smtClean="0">
                <a:solidFill>
                  <a:schemeClr val="tx1"/>
                </a:solidFill>
              </a:rPr>
              <a:t>. Это направление тесно переплетается с темой </a:t>
            </a:r>
            <a:r>
              <a:rPr sz="1800" b="1" i="1" cap="all" dirty="0" err="1" smtClean="0">
                <a:solidFill>
                  <a:srgbClr val="FF0000"/>
                </a:solidFill>
              </a:rPr>
              <a:t>кастомизации</a:t>
            </a:r>
            <a:r>
              <a:rPr sz="1800" dirty="0" smtClean="0">
                <a:solidFill>
                  <a:schemeClr val="tx1"/>
                </a:solidFill>
              </a:rPr>
              <a:t>. Людям, уставшим от штампованного массового производства, хочется, чтобы вещь сделали с теплом, с душой и «именно для меня».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0723" name="Picture 2" descr="https://sxodim.com/uploads/shymkent/2018/03/ba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692150"/>
            <a:ext cx="398938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s://womanitely.com/wp-content/uploads/2014/11/10-Steps-to-the-Happiest-Christmas-Ever-Make-it-handm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0438"/>
            <a:ext cx="43418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dirty="0" smtClean="0">
                <a:solidFill>
                  <a:srgbClr val="FF0000"/>
                </a:solidFill>
              </a:rPr>
              <a:t> </a:t>
            </a:r>
            <a:br>
              <a:rPr dirty="0" smtClean="0">
                <a:solidFill>
                  <a:srgbClr val="FF0000"/>
                </a:solidFill>
              </a:rPr>
            </a:br>
            <a:r>
              <a:rPr sz="3100" dirty="0" smtClean="0">
                <a:solidFill>
                  <a:srgbClr val="FF0000"/>
                </a:solidFill>
              </a:rPr>
              <a:t>РОБОТИЗАЦИЯ</a:t>
            </a:r>
            <a:r>
              <a:rPr dirty="0" smtClean="0">
                <a:solidFill>
                  <a:srgbClr val="FF0000"/>
                </a:solidFill>
              </a:rPr>
              <a:t/>
            </a:r>
            <a:br>
              <a:rPr dirty="0" smtClean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620713"/>
            <a:ext cx="3168650" cy="4321175"/>
          </a:xfrm>
        </p:spPr>
        <p:txBody>
          <a:bodyPr/>
          <a:lstStyle/>
          <a:p>
            <a:pPr algn="ctr">
              <a:defRPr/>
            </a:pPr>
            <a:r>
              <a:rPr sz="2400" b="1" cap="all" dirty="0" smtClean="0">
                <a:solidFill>
                  <a:srgbClr val="FF0000"/>
                </a:solidFill>
              </a:rPr>
              <a:t>Бизнес 2020 года: вкалывают роботы, а не человек.</a:t>
            </a:r>
          </a:p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 Пока правительство, меняя законы, пытается загрузить работой пенсионеров, прогресс и бизнес идут в другом направлении. Речь идет о технологиях, </a:t>
            </a:r>
            <a:r>
              <a:rPr sz="1800" b="1" i="1" cap="all" dirty="0" smtClean="0">
                <a:solidFill>
                  <a:srgbClr val="FF0000"/>
                </a:solidFill>
              </a:rPr>
              <a:t>заменяющих человека </a:t>
            </a:r>
            <a:r>
              <a:rPr sz="1800" dirty="0" smtClean="0">
                <a:solidFill>
                  <a:schemeClr val="tx1"/>
                </a:solidFill>
              </a:rPr>
              <a:t>в традиционных профессиях.</a:t>
            </a:r>
          </a:p>
          <a:p>
            <a:pPr algn="just">
              <a:defRPr/>
            </a:pPr>
            <a:endParaRPr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dirty="0"/>
          </a:p>
        </p:txBody>
      </p:sp>
      <p:pic>
        <p:nvPicPr>
          <p:cNvPr id="31747" name="Picture 2" descr="https://nifigas.ru/attachments/Image/b_photo1_251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5004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s://avatars.mds.yandex.net/get-zen_doc/1648379/pub_5d47519ebf50d500ad71a33c_5d475870a98a2a00ae9ac74b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20713"/>
            <a:ext cx="40671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1125538"/>
            <a:ext cx="3097212" cy="4103687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В Европе появились </a:t>
            </a:r>
            <a:r>
              <a:rPr sz="1800" b="1" i="1" cap="all" dirty="0" smtClean="0">
                <a:solidFill>
                  <a:srgbClr val="FF0000"/>
                </a:solidFill>
              </a:rPr>
              <a:t>кофейни-роботы.</a:t>
            </a:r>
            <a:r>
              <a:rPr sz="1800" dirty="0" smtClean="0">
                <a:solidFill>
                  <a:schemeClr val="tx1"/>
                </a:solidFill>
              </a:rPr>
              <a:t> Готовит и подает кофе на вынос компьютеризированная </a:t>
            </a:r>
            <a:r>
              <a:rPr sz="1800" b="1" i="1" cap="all" dirty="0" smtClean="0">
                <a:solidFill>
                  <a:srgbClr val="FF0000"/>
                </a:solidFill>
              </a:rPr>
              <a:t>рука-манипулятор</a:t>
            </a:r>
            <a:r>
              <a:rPr sz="1800" dirty="0" smtClean="0">
                <a:solidFill>
                  <a:schemeClr val="tx1"/>
                </a:solidFill>
              </a:rPr>
              <a:t>. Клиент выбирает напиток через приложение на смартфоне и робот непременно справится. Такая «рука» </a:t>
            </a:r>
            <a:r>
              <a:rPr sz="1800" b="1" i="1" cap="all" dirty="0" smtClean="0">
                <a:solidFill>
                  <a:srgbClr val="FF0000"/>
                </a:solidFill>
              </a:rPr>
              <a:t>работает круглосуточно</a:t>
            </a:r>
            <a:r>
              <a:rPr sz="1800" dirty="0" smtClean="0">
                <a:solidFill>
                  <a:schemeClr val="tx1"/>
                </a:solidFill>
              </a:rPr>
              <a:t>, не прогуливает и не просит прибавки к зарплате. </a:t>
            </a:r>
          </a:p>
          <a:p>
            <a:pPr algn="just">
              <a:defRPr/>
            </a:pPr>
            <a:endParaRPr sz="1200" dirty="0"/>
          </a:p>
        </p:txBody>
      </p:sp>
      <p:pic>
        <p:nvPicPr>
          <p:cNvPr id="32770" name="Picture 2" descr="https://yellrobot.com/wp-content/uploads/2018/09/caf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60350"/>
            <a:ext cx="5329237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s://i.ytimg.com/vi/kRVueJ6XIVQ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500438"/>
            <a:ext cx="54006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188913"/>
            <a:ext cx="3178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0000"/>
                </a:solidFill>
                <a:latin typeface="+mn-lt"/>
              </a:rPr>
              <a:t>Роботизированная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0000"/>
                </a:solidFill>
                <a:latin typeface="+mn-lt"/>
              </a:rPr>
              <a:t>кофейня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620713"/>
            <a:ext cx="3097212" cy="4537075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Еще одно направление, сокращающее рабочие места и неуклонно развивающееся во европейских странах, </a:t>
            </a:r>
            <a:r>
              <a:rPr sz="1800" b="1" i="1" cap="all" dirty="0" smtClean="0">
                <a:solidFill>
                  <a:srgbClr val="FF0000"/>
                </a:solidFill>
              </a:rPr>
              <a:t>— отели без персонала</a:t>
            </a:r>
            <a:r>
              <a:rPr sz="1800" dirty="0" smtClean="0">
                <a:solidFill>
                  <a:schemeClr val="tx1"/>
                </a:solidFill>
              </a:rPr>
              <a:t>. Понятно, что </a:t>
            </a:r>
            <a:r>
              <a:rPr sz="1800" b="1" i="1" cap="all" dirty="0" smtClean="0">
                <a:solidFill>
                  <a:srgbClr val="FF0000"/>
                </a:solidFill>
              </a:rPr>
              <a:t>совсем без персонала обходиться не получится</a:t>
            </a:r>
            <a:r>
              <a:rPr sz="1800" dirty="0" smtClean="0">
                <a:solidFill>
                  <a:schemeClr val="tx1"/>
                </a:solidFill>
              </a:rPr>
              <a:t> — люди все еще нужны для уборки, ремонта, пополнения мини-бара и санитарных принадлежностей. Но традиционного ночного портье или сотрудника </a:t>
            </a:r>
            <a:r>
              <a:rPr sz="1800" dirty="0" err="1" smtClean="0">
                <a:solidFill>
                  <a:schemeClr val="tx1"/>
                </a:solidFill>
              </a:rPr>
              <a:t>ресепшен</a:t>
            </a:r>
            <a:r>
              <a:rPr sz="1800" dirty="0" smtClean="0">
                <a:solidFill>
                  <a:schemeClr val="tx1"/>
                </a:solidFill>
              </a:rPr>
              <a:t> вы там не встретите.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s://www.cybernetic.ru/wp-content/uploads/2019/01/7-1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4813"/>
            <a:ext cx="44656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s://media.rbcdn.ru/media/gallery/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716338"/>
            <a:ext cx="44434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2988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0000"/>
                </a:solidFill>
                <a:latin typeface="+mn-lt"/>
              </a:rPr>
              <a:t>Отель без персонала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4000" b="1" cap="all" dirty="0" smtClean="0">
                <a:solidFill>
                  <a:srgbClr val="FF0000"/>
                </a:solidFill>
              </a:rPr>
              <a:t>Содержание</a:t>
            </a:r>
            <a:endParaRPr sz="4000" b="1" cap="all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38" y="2071688"/>
            <a:ext cx="7678737" cy="405447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sz="2000" cap="all" dirty="0" err="1" smtClean="0">
                <a:solidFill>
                  <a:schemeClr val="tx1"/>
                </a:solidFill>
                <a:latin typeface="+mj-lt"/>
              </a:rPr>
              <a:t>Бизнес-ниши</a:t>
            </a:r>
            <a:r>
              <a:rPr sz="2000" cap="all" dirty="0" smtClean="0">
                <a:solidFill>
                  <a:schemeClr val="tx1"/>
                </a:solidFill>
                <a:latin typeface="+mj-lt"/>
              </a:rPr>
              <a:t> для малого бизнеса.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sz="2000" cap="all" dirty="0" err="1" smtClean="0">
                <a:solidFill>
                  <a:schemeClr val="tx1"/>
                </a:solidFill>
                <a:latin typeface="+mj-lt"/>
              </a:rPr>
              <a:t>Бизнес-идеи</a:t>
            </a:r>
            <a:r>
              <a:rPr sz="2000" cap="all" dirty="0" smtClean="0">
                <a:solidFill>
                  <a:schemeClr val="tx1"/>
                </a:solidFill>
                <a:latin typeface="+mj-lt"/>
              </a:rPr>
              <a:t> для 2020 года, которых нет в России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sz="2000" cap="all" dirty="0" smtClean="0">
                <a:solidFill>
                  <a:schemeClr val="tx1"/>
                </a:solidFill>
                <a:latin typeface="+mj-lt"/>
              </a:rPr>
              <a:t>Актуальные </a:t>
            </a:r>
            <a:r>
              <a:rPr sz="2000" cap="all" dirty="0" err="1" smtClean="0">
                <a:solidFill>
                  <a:schemeClr val="tx1"/>
                </a:solidFill>
                <a:latin typeface="+mj-lt"/>
              </a:rPr>
              <a:t>Бизнес-идеи</a:t>
            </a:r>
            <a:r>
              <a:rPr sz="2000" cap="all" dirty="0" smtClean="0">
                <a:solidFill>
                  <a:schemeClr val="tx1"/>
                </a:solidFill>
                <a:latin typeface="+mj-lt"/>
              </a:rPr>
              <a:t> без вложений в 2020 году</a:t>
            </a:r>
            <a:endParaRPr sz="2000" cap="all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sz="2000" cap="all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Современные </a:t>
            </a:r>
            <a:r>
              <a:rPr sz="2000" cap="all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бизнес-технологии</a:t>
            </a:r>
            <a:endParaRPr sz="2000" cap="all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cap="all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/>
            <a:r>
              <a:rPr sz="2400" smtClean="0">
                <a:solidFill>
                  <a:srgbClr val="FF0000"/>
                </a:solidFill>
              </a:rPr>
              <a:t>ЗДОРОВЫЙ ОБРАЗ ЖИЗНИ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0825" y="908050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На </a:t>
            </a:r>
            <a:r>
              <a:rPr sz="1800" b="1" i="1" cap="all" dirty="0" smtClean="0">
                <a:solidFill>
                  <a:srgbClr val="FF0000"/>
                </a:solidFill>
              </a:rPr>
              <a:t>ЗОЖ</a:t>
            </a:r>
            <a:r>
              <a:rPr sz="1800" dirty="0" smtClean="0">
                <a:solidFill>
                  <a:schemeClr val="tx1"/>
                </a:solidFill>
              </a:rPr>
              <a:t> люди всегда тратили деньги, а другие на этом же деньги делали. Только в последние годы сюда все больше </a:t>
            </a:r>
            <a:r>
              <a:rPr sz="1800" b="1" i="1" cap="all" dirty="0" smtClean="0">
                <a:solidFill>
                  <a:srgbClr val="FF0000"/>
                </a:solidFill>
              </a:rPr>
              <a:t>примешиваются технологии</a:t>
            </a:r>
            <a:r>
              <a:rPr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34819" name="Picture 2" descr="https://pbs.twimg.com/media/DtvMkTcWkAAIjZ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844675"/>
            <a:ext cx="511333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ТЕХНОЛОГИИ ДЛЯ ЗОЖ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079750" cy="4176712"/>
          </a:xfrm>
        </p:spPr>
        <p:txBody>
          <a:bodyPr/>
          <a:lstStyle/>
          <a:p>
            <a:pPr algn="just">
              <a:defRPr/>
            </a:pPr>
            <a:r>
              <a:rPr sz="1800" b="1" i="1" cap="all" dirty="0" smtClean="0">
                <a:solidFill>
                  <a:srgbClr val="FF0000"/>
                </a:solidFill>
              </a:rPr>
              <a:t>Они помогают </a:t>
            </a:r>
            <a:r>
              <a:rPr sz="1800" dirty="0" smtClean="0">
                <a:solidFill>
                  <a:schemeClr val="tx1"/>
                </a:solidFill>
              </a:rPr>
              <a:t>почитателям здорового образа жизни считать калории и шаги, рассчитывать идеальную массу тела или подбирать ингредиенты для сбалансированного питания. Сегодня </a:t>
            </a:r>
            <a:r>
              <a:rPr sz="1800" b="1" i="1" cap="all" dirty="0" smtClean="0">
                <a:solidFill>
                  <a:srgbClr val="FF0000"/>
                </a:solidFill>
              </a:rPr>
              <a:t>это не обязательно делать при помощи телефона </a:t>
            </a:r>
            <a:r>
              <a:rPr sz="1800" dirty="0" smtClean="0">
                <a:solidFill>
                  <a:schemeClr val="tx1"/>
                </a:solidFill>
              </a:rPr>
              <a:t>— в 2020 году особо популярна бизнес ниша </a:t>
            </a:r>
            <a:r>
              <a:rPr sz="1800" b="1" i="1" cap="all" dirty="0" smtClean="0">
                <a:solidFill>
                  <a:srgbClr val="FF0000"/>
                </a:solidFill>
              </a:rPr>
              <a:t>продажи спортивных </a:t>
            </a:r>
            <a:r>
              <a:rPr sz="1800" b="1" i="1" cap="all" dirty="0" err="1" smtClean="0">
                <a:solidFill>
                  <a:srgbClr val="FF0000"/>
                </a:solidFill>
              </a:rPr>
              <a:t>гаджетов</a:t>
            </a:r>
            <a:r>
              <a:rPr sz="1800" b="1" i="1" cap="all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5843" name="Picture 2" descr="https://www.statnews.com/wp-content/uploads/2018/05/AdobeStock_104267432-645x6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860800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s://tredomarket.kz/photos/files/p22674_2241911_apple_watch_series_3_gps_42mm_space_grey_alumin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76250"/>
            <a:ext cx="26336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188913"/>
            <a:ext cx="3008313" cy="669925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Тренажеры для офиса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3079750" cy="3960813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Офисные работники подвержены стрессам, гиподинамии и ожирению из-за пресловутых офисных </a:t>
            </a:r>
            <a:r>
              <a:rPr sz="1800" dirty="0" err="1" smtClean="0">
                <a:solidFill>
                  <a:schemeClr val="tx1"/>
                </a:solidFill>
              </a:rPr>
              <a:t>печенек</a:t>
            </a:r>
            <a:r>
              <a:rPr sz="1800" dirty="0" smtClean="0">
                <a:solidFill>
                  <a:schemeClr val="tx1"/>
                </a:solidFill>
              </a:rPr>
              <a:t>, которые всегда под рукой. Поэтому в продаже появились </a:t>
            </a:r>
            <a:r>
              <a:rPr sz="1800" b="1" i="1" cap="all" dirty="0" smtClean="0">
                <a:solidFill>
                  <a:srgbClr val="FF0000"/>
                </a:solidFill>
              </a:rPr>
              <a:t>тренажеры, совмещенные с рабочим местом</a:t>
            </a:r>
            <a:r>
              <a:rPr sz="1800" dirty="0" smtClean="0">
                <a:solidFill>
                  <a:schemeClr val="tx1"/>
                </a:solidFill>
              </a:rPr>
              <a:t>. Обычно это велотренажер или беговая дорожка, к которой эргономично приделан стол для компьютера и офисной утвари.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36867" name="Picture 2" descr="https://blog.gnezdo-mall.ru/wp-content/uploads/2016/12/ustr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1916113"/>
            <a:ext cx="32273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vkurse.ua/i/custom/image/abc/123TrekDesk-Treadmill-De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773238"/>
            <a:ext cx="22320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981075"/>
          </a:xfrm>
        </p:spPr>
        <p:txBody>
          <a:bodyPr/>
          <a:lstStyle/>
          <a:p>
            <a:pPr algn="ctr">
              <a:defRPr/>
            </a:pPr>
            <a:r>
              <a:rPr sz="2800" cap="all" dirty="0" smtClean="0">
                <a:solidFill>
                  <a:srgbClr val="FF0000"/>
                </a:solidFill>
              </a:rPr>
              <a:t>Общественные заведения</a:t>
            </a:r>
            <a:endParaRPr sz="28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1341438"/>
            <a:ext cx="3079750" cy="3822700"/>
          </a:xfrm>
        </p:spPr>
        <p:txBody>
          <a:bodyPr/>
          <a:lstStyle/>
          <a:p>
            <a:pPr algn="just">
              <a:defRPr/>
            </a:pPr>
            <a:r>
              <a:rPr sz="1800" dirty="0" err="1" smtClean="0">
                <a:solidFill>
                  <a:schemeClr val="tx1"/>
                </a:solidFill>
              </a:rPr>
              <a:t>Бизнес-тренды</a:t>
            </a:r>
            <a:r>
              <a:rPr sz="1800" dirty="0" smtClean="0">
                <a:solidFill>
                  <a:schemeClr val="tx1"/>
                </a:solidFill>
              </a:rPr>
              <a:t> 2020 </a:t>
            </a:r>
            <a:r>
              <a:rPr sz="1800" b="1" i="1" cap="all" dirty="0" smtClean="0">
                <a:solidFill>
                  <a:srgbClr val="FF0000"/>
                </a:solidFill>
              </a:rPr>
              <a:t>Отличное дополнение </a:t>
            </a:r>
            <a:r>
              <a:rPr sz="1800" dirty="0" smtClean="0">
                <a:solidFill>
                  <a:schemeClr val="tx1"/>
                </a:solidFill>
              </a:rPr>
              <a:t>к уже популярным </a:t>
            </a:r>
            <a:r>
              <a:rPr sz="1800" b="1" i="1" cap="all" dirty="0" smtClean="0">
                <a:solidFill>
                  <a:srgbClr val="FF0000"/>
                </a:solidFill>
              </a:rPr>
              <a:t>контактным зоопаркам </a:t>
            </a:r>
            <a:r>
              <a:rPr sz="1800" dirty="0" smtClean="0">
                <a:solidFill>
                  <a:schemeClr val="tx1"/>
                </a:solidFill>
              </a:rPr>
              <a:t>— появившиеся совсем недавно енот-кафе. Дети любят пушистых веселых животных, и енот в кафе стал отличным конкурентным преимуществом при выборе места для отдыха или встречи детского дня рождения.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7891" name="Picture 2" descr="https://sonar54.ru/wp-content/uploads/2019/09/f8831ea78dd5c18e5ba7307750765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64490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s://pm1.narvii.com/6984/78a50badb9bb98cc908cc7be6f7a4f7bd2ce1ab8r1-1080-1117v2_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20713"/>
            <a:ext cx="256698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0113" y="981075"/>
            <a:ext cx="1695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0000"/>
                </a:solidFill>
                <a:latin typeface="+mn-lt"/>
              </a:rPr>
              <a:t>Енот-кафе</a:t>
            </a:r>
            <a:endParaRPr lang="ru-RU" sz="2400" cap="all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cap="all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527050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Антикафе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079750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Еще один бизнес тренд 2020 года в сфере общепита — </a:t>
            </a:r>
            <a:r>
              <a:rPr sz="1800" b="1" i="1" cap="all" dirty="0" err="1" smtClean="0">
                <a:solidFill>
                  <a:srgbClr val="FF0000"/>
                </a:solidFill>
              </a:rPr>
              <a:t>антикафе</a:t>
            </a:r>
            <a:r>
              <a:rPr sz="1800" dirty="0" smtClean="0">
                <a:solidFill>
                  <a:schemeClr val="tx1"/>
                </a:solidFill>
              </a:rPr>
              <a:t>. Если кто не знает — это кафе, в котором особо и не поешь. Без официантов и меню, часто без столиков. Зато там можно развалиться на пуфиках, поработать на </a:t>
            </a:r>
            <a:r>
              <a:rPr sz="1800" dirty="0" err="1" smtClean="0">
                <a:solidFill>
                  <a:schemeClr val="tx1"/>
                </a:solidFill>
              </a:rPr>
              <a:t>компе</a:t>
            </a:r>
            <a:r>
              <a:rPr sz="1800" dirty="0" smtClean="0">
                <a:solidFill>
                  <a:schemeClr val="tx1"/>
                </a:solidFill>
              </a:rPr>
              <a:t>, поиграть с друзьями в нарды или просто поболтать, лежа на полу. 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8915" name="Picture 2" descr="https://i6.photo.2gis.com/images/branch/32/4503599644179056_98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620713"/>
            <a:ext cx="43211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sovetclub.ru/tim/cc0e45bd70ecece9645782522d188b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573463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1428750"/>
          </a:xfrm>
        </p:spPr>
        <p:txBody>
          <a:bodyPr/>
          <a:lstStyle/>
          <a:p>
            <a:pPr algn="ctr">
              <a:defRPr/>
            </a:pPr>
            <a:r>
              <a:rPr sz="2400" cap="all" smtClean="0">
                <a:solidFill>
                  <a:srgbClr val="FF0000"/>
                </a:solidFill>
              </a:rPr>
              <a:t>Бизнес-идеи для 2020, которых нет в россии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39938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1357313"/>
            <a:ext cx="3079750" cy="3786187"/>
          </a:xfrm>
        </p:spPr>
        <p:txBody>
          <a:bodyPr/>
          <a:lstStyle/>
          <a:p>
            <a:pPr algn="just"/>
            <a:r>
              <a:rPr sz="1800" smtClean="0">
                <a:solidFill>
                  <a:schemeClr val="tx1"/>
                </a:solidFill>
              </a:rPr>
              <a:t> Немного о том, что наш малый бизнес может </a:t>
            </a:r>
            <a:r>
              <a:rPr sz="1800" b="1" smtClean="0">
                <a:solidFill>
                  <a:srgbClr val="C00000"/>
                </a:solidFill>
              </a:rPr>
              <a:t>позаимствовать у иностранных коллег. </a:t>
            </a:r>
          </a:p>
          <a:p>
            <a:pPr algn="just"/>
            <a:r>
              <a:rPr sz="1800" b="1" smtClean="0">
                <a:solidFill>
                  <a:srgbClr val="C00000"/>
                </a:solidFill>
              </a:rPr>
              <a:t>     </a:t>
            </a:r>
            <a:r>
              <a:rPr sz="1800" smtClean="0">
                <a:solidFill>
                  <a:schemeClr val="tx1"/>
                </a:solidFill>
              </a:rPr>
              <a:t>Хотя собственные идеи периодически возникают в России с нуля, большинство проектов все же основано на повторении или модификации успешных шагов иностранных предпринимателей.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89138"/>
            <a:ext cx="4464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3008313" cy="525463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Мобильный ночлег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3168650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Эта интересная задумка похожа на обычную службу такси, но по вызову приедет не легковушка и даже не VIP-лимузин, </a:t>
            </a:r>
            <a:r>
              <a:rPr sz="1800" b="1" i="1" cap="all" dirty="0" smtClean="0">
                <a:solidFill>
                  <a:srgbClr val="FF0000"/>
                </a:solidFill>
              </a:rPr>
              <a:t>а целый дом на колесах</a:t>
            </a:r>
            <a:r>
              <a:rPr sz="1800" dirty="0" smtClean="0">
                <a:solidFill>
                  <a:schemeClr val="tx1"/>
                </a:solidFill>
              </a:rPr>
              <a:t>. Комфортабельные трейлеры для проживания в путешествиях или на природе давно в ходу.</a:t>
            </a: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0963" name="Picture 2" descr="https://www.tokkoro.com/picsup/2907774-breaking-bad-smoke-rv___movie-wallpapers.jpg"/>
          <p:cNvPicPr>
            <a:picLocks noChangeAspect="1" noChangeArrowheads="1"/>
          </p:cNvPicPr>
          <p:nvPr/>
        </p:nvPicPr>
        <p:blipFill>
          <a:blip r:embed="rId2"/>
          <a:srcRect r="15942"/>
          <a:stretch>
            <a:fillRect/>
          </a:stretch>
        </p:blipFill>
        <p:spPr bwMode="auto">
          <a:xfrm>
            <a:off x="4284663" y="549275"/>
            <a:ext cx="4175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travelinlife.ru/uploads/666/3484083820346132b3bcc655a7899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73463"/>
            <a:ext cx="4248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Гостевой дом для цветов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168650" cy="4032250"/>
          </a:xfrm>
        </p:spPr>
        <p:txBody>
          <a:bodyPr/>
          <a:lstStyle/>
          <a:p>
            <a:pPr>
              <a:defRPr/>
            </a:pPr>
            <a:r>
              <a:rPr sz="1800" dirty="0" smtClean="0">
                <a:solidFill>
                  <a:schemeClr val="tx1"/>
                </a:solidFill>
              </a:rPr>
              <a:t>Гостиницы для домашних животных востребованы и популярны. Уезжая в отпуск или командировку, вы можете не беспокоиться о своих питомцах</a:t>
            </a:r>
            <a:r>
              <a:rPr sz="1800" b="1" i="1" cap="all" dirty="0" smtClean="0">
                <a:solidFill>
                  <a:srgbClr val="FF0000"/>
                </a:solidFill>
              </a:rPr>
              <a:t>. А как же быть с растениями? </a:t>
            </a:r>
            <a:r>
              <a:rPr sz="1800" dirty="0" smtClean="0">
                <a:solidFill>
                  <a:schemeClr val="tx1"/>
                </a:solidFill>
              </a:rPr>
              <a:t>Они тоже живые и нуждаются в уходе. Вот вам и </a:t>
            </a:r>
            <a:r>
              <a:rPr sz="1800" b="1" i="1" cap="all" dirty="0" smtClean="0">
                <a:solidFill>
                  <a:srgbClr val="FF0000"/>
                </a:solidFill>
              </a:rPr>
              <a:t>готовый перспективный бизнес </a:t>
            </a:r>
            <a:r>
              <a:rPr sz="1800" dirty="0" smtClean="0">
                <a:solidFill>
                  <a:schemeClr val="tx1"/>
                </a:solidFill>
              </a:rPr>
              <a:t>2020 года, особенно, если вы уже занимаетесь разведением или продажей растений и цветов. </a:t>
            </a:r>
          </a:p>
          <a:p>
            <a:pPr>
              <a:defRPr/>
            </a:pPr>
            <a:endParaRPr sz="1800" dirty="0" smtClean="0"/>
          </a:p>
          <a:p>
            <a:pPr>
              <a:defRPr/>
            </a:pPr>
            <a:endParaRPr sz="1800" dirty="0"/>
          </a:p>
        </p:txBody>
      </p:sp>
      <p:pic>
        <p:nvPicPr>
          <p:cNvPr id="41987" name="Picture 2" descr="https://lenruo.ru/public/976ab22a1397b39e13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49275"/>
            <a:ext cx="4321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s://i4.photo.2gis.com/images/branch/14/1970324850202044_a3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7346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669925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Оконная реклама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3097212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Бизнес, получивший распространение в Европе, </a:t>
            </a:r>
            <a:r>
              <a:rPr sz="1800" b="1" i="1" cap="all" dirty="0" smtClean="0">
                <a:solidFill>
                  <a:srgbClr val="FF0000"/>
                </a:solidFill>
              </a:rPr>
              <a:t>реклама на окнах обычных домов</a:t>
            </a:r>
            <a:r>
              <a:rPr sz="1800" dirty="0" smtClean="0">
                <a:solidFill>
                  <a:schemeClr val="tx1"/>
                </a:solidFill>
              </a:rPr>
              <a:t>. Многие знают, </a:t>
            </a:r>
            <a:r>
              <a:rPr sz="1800" b="1" i="1" cap="all" dirty="0" smtClean="0">
                <a:solidFill>
                  <a:srgbClr val="FF0000"/>
                </a:solidFill>
              </a:rPr>
              <a:t>насколько дороги хорошие рекламные места</a:t>
            </a:r>
            <a:r>
              <a:rPr sz="1800" dirty="0" smtClean="0">
                <a:solidFill>
                  <a:schemeClr val="tx1"/>
                </a:solidFill>
              </a:rPr>
              <a:t>. Особенно в центре городов. Поэтому идея размещать рекламу на окнах — вполне перспективная. </a:t>
            </a: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3011" name="Picture 2" descr="https://monro-design.ru/wp-content/uploads/2018/02/Novinka-reklamyi-----gollandskiy-proekt-na-ok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00213"/>
            <a:ext cx="5076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3079750" cy="1341438"/>
          </a:xfrm>
        </p:spPr>
        <p:txBody>
          <a:bodyPr anchor="b"/>
          <a:lstStyle/>
          <a:p>
            <a:pPr eaLnBrk="1" hangingPunct="1"/>
            <a:r>
              <a:rPr sz="2400" b="1" smtClean="0">
                <a:solidFill>
                  <a:srgbClr val="FF0000"/>
                </a:solidFill>
              </a:rPr>
              <a:t>АКТУАЛЬНЫЕ БИЗНЕС-ИДЕИ БЕЗ ВЛОЖЕНИЙ</a:t>
            </a:r>
          </a:p>
        </p:txBody>
      </p:sp>
      <p:sp>
        <p:nvSpPr>
          <p:cNvPr id="44034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79388" y="1844675"/>
            <a:ext cx="3097212" cy="28860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sz="2000" smtClean="0"/>
              <a:t>Топ актуальных </a:t>
            </a:r>
            <a:r>
              <a:rPr sz="2000" b="1" i="1" smtClean="0">
                <a:solidFill>
                  <a:srgbClr val="FF0000"/>
                </a:solidFill>
              </a:rPr>
              <a:t>БИЗНЕС-ИДЕЙ БЕЗ ВЛОЖЕНИЙ </a:t>
            </a:r>
            <a:r>
              <a:rPr sz="2000" smtClean="0"/>
              <a:t>не претендует на новизну, но в нем собраны по-настоящему успешные рабочие идеи, опробованные на деле. </a:t>
            </a:r>
          </a:p>
          <a:p>
            <a:pPr marL="0" indent="0" algn="just" eaLnBrk="1" hangingPunct="1">
              <a:buFont typeface="Arial" charset="0"/>
              <a:buNone/>
            </a:pPr>
            <a:endParaRPr sz="2800" smtClean="0"/>
          </a:p>
        </p:txBody>
      </p:sp>
      <p:pic>
        <p:nvPicPr>
          <p:cNvPr id="44035" name="Picture 10" descr="http://sekretiki.com/wp-content/uploads/2016/06/idei-malogo-biznesa-nachinayushhih-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285875"/>
            <a:ext cx="52562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388" y="1341438"/>
            <a:ext cx="3152775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Смело шагают вперед. Наверно в наше время практически каждый второй человек задумывался о </a:t>
            </a:r>
            <a:r>
              <a:rPr sz="1800" b="1" i="1" cap="all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личном деле</a:t>
            </a:r>
            <a:r>
              <a:rPr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Заняться интересными для себя делом и быть полезным обществу, ну и, соответственно, получать из этого немалую прибыль, мечта каждого из нас</a:t>
            </a:r>
            <a:endParaRPr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0" name="Picture 2" descr="https://cdn-az.allevents.in/banners/2a70bbe0-50d8-11e9-8316-b779d44ce41a-rimg-w1200-h800-g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33375"/>
            <a:ext cx="47513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s://tampa.finance/wp-content/uploads/2015/10/money_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500438"/>
            <a:ext cx="475138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567113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Современные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cap="all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бизнес-технологии</a:t>
            </a:r>
            <a:r>
              <a:rPr lang="ru-RU" sz="2800" b="1" cap="all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242888"/>
            <a:ext cx="3008313" cy="825501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Блоггинг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097212" cy="5040313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Сегодня </a:t>
            </a:r>
            <a:r>
              <a:rPr sz="1800" dirty="0" err="1" smtClean="0">
                <a:solidFill>
                  <a:schemeClr val="tx1"/>
                </a:solidFill>
              </a:rPr>
              <a:t>блоггинг</a:t>
            </a:r>
            <a:r>
              <a:rPr sz="1800" dirty="0" smtClean="0">
                <a:solidFill>
                  <a:schemeClr val="tx1"/>
                </a:solidFill>
              </a:rPr>
              <a:t>, пожалуй, </a:t>
            </a:r>
            <a:r>
              <a:rPr sz="1800" b="1" i="1" cap="all" dirty="0" smtClean="0">
                <a:solidFill>
                  <a:srgbClr val="FF0000"/>
                </a:solidFill>
              </a:rPr>
              <a:t>самый распространенный вид заработка в интернете</a:t>
            </a:r>
            <a:r>
              <a:rPr sz="1800" dirty="0" smtClean="0">
                <a:solidFill>
                  <a:schemeClr val="tx1"/>
                </a:solidFill>
              </a:rPr>
              <a:t>. Все, кто интересуется этой темой рано или поздно становятся </a:t>
            </a:r>
            <a:r>
              <a:rPr sz="1800" dirty="0" err="1" smtClean="0">
                <a:solidFill>
                  <a:schemeClr val="tx1"/>
                </a:solidFill>
              </a:rPr>
              <a:t>блоггерами</a:t>
            </a:r>
            <a:r>
              <a:rPr sz="1800" dirty="0" smtClean="0">
                <a:solidFill>
                  <a:schemeClr val="tx1"/>
                </a:solidFill>
              </a:rPr>
              <a:t> – создают свой интернет-ресурс, дают какую-то информацию людям, и </a:t>
            </a:r>
            <a:r>
              <a:rPr sz="1800" b="1" i="1" cap="all" dirty="0" smtClean="0">
                <a:solidFill>
                  <a:srgbClr val="FF0000"/>
                </a:solidFill>
              </a:rPr>
              <a:t>зарабатывают деньги, как правило, на рекламе.</a:t>
            </a:r>
          </a:p>
          <a:p>
            <a:pPr algn="just">
              <a:defRPr/>
            </a:pPr>
            <a:endParaRPr sz="1800" dirty="0"/>
          </a:p>
        </p:txBody>
      </p:sp>
      <p:pic>
        <p:nvPicPr>
          <p:cNvPr id="45059" name="Picture 2" descr="http://wildfigmarketing.com/wp-content/uploads/2018/09/bigstock-157322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628775"/>
            <a:ext cx="49276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3008312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Создание сайтов на заказ 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3097212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Желающим попробовать свои силы в этом направлении нужно учесть, что данный вид бизнеса </a:t>
            </a:r>
            <a:r>
              <a:rPr sz="1800" b="1" i="1" cap="all" dirty="0" smtClean="0">
                <a:solidFill>
                  <a:srgbClr val="FF0000"/>
                </a:solidFill>
              </a:rPr>
              <a:t>требует специфических знаний и опыта в </a:t>
            </a:r>
            <a:r>
              <a:rPr sz="1800" b="1" i="1" cap="all" dirty="0" err="1" smtClean="0">
                <a:solidFill>
                  <a:srgbClr val="FF0000"/>
                </a:solidFill>
              </a:rPr>
              <a:t>сайтостроении</a:t>
            </a:r>
            <a:r>
              <a:rPr sz="1800" dirty="0" smtClean="0">
                <a:solidFill>
                  <a:schemeClr val="tx1"/>
                </a:solidFill>
              </a:rPr>
              <a:t>. Впрочем, как и </a:t>
            </a:r>
            <a:r>
              <a:rPr sz="1800" dirty="0" err="1" smtClean="0">
                <a:solidFill>
                  <a:schemeClr val="tx1"/>
                </a:solidFill>
              </a:rPr>
              <a:t>блоггинге</a:t>
            </a:r>
            <a:r>
              <a:rPr sz="1800" dirty="0" smtClean="0">
                <a:solidFill>
                  <a:schemeClr val="tx1"/>
                </a:solidFill>
              </a:rPr>
              <a:t>, навыки проблемой не являются – во Всемирной сети </a:t>
            </a:r>
            <a:r>
              <a:rPr sz="1800" b="1" i="1" cap="all" dirty="0" smtClean="0">
                <a:solidFill>
                  <a:srgbClr val="FF0000"/>
                </a:solidFill>
              </a:rPr>
              <a:t>можно найти десятки бесплатных обучающих курсов</a:t>
            </a:r>
            <a:r>
              <a:rPr sz="1800" dirty="0" smtClean="0">
                <a:solidFill>
                  <a:schemeClr val="tx1"/>
                </a:solidFill>
              </a:rPr>
              <a:t>. 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6083" name="Picture 2" descr="https://i8.photo.2gis.com/images/branch/32/4503599634838508_b817.jpg"/>
          <p:cNvPicPr>
            <a:picLocks noChangeAspect="1" noChangeArrowheads="1"/>
          </p:cNvPicPr>
          <p:nvPr/>
        </p:nvPicPr>
        <p:blipFill>
          <a:blip r:embed="rId2"/>
          <a:srcRect r="11691"/>
          <a:stretch>
            <a:fillRect/>
          </a:stretch>
        </p:blipFill>
        <p:spPr bwMode="auto">
          <a:xfrm>
            <a:off x="3563938" y="1628775"/>
            <a:ext cx="5400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Клининговые</a:t>
            </a:r>
            <a:r>
              <a:rPr sz="2400" cap="all" dirty="0" smtClean="0">
                <a:solidFill>
                  <a:srgbClr val="FF0000"/>
                </a:solidFill>
              </a:rPr>
              <a:t> услуги 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097212" cy="4897438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Пользоваться услугами посторонних лиц для уборки офисов, квартир или частных домов – это вовсе не прихоть обеспеченных людей, как считают многие. Как напротив, </a:t>
            </a:r>
            <a:r>
              <a:rPr sz="1800" b="1" i="1" cap="all" dirty="0" err="1" smtClean="0">
                <a:solidFill>
                  <a:srgbClr val="FF0000"/>
                </a:solidFill>
              </a:rPr>
              <a:t>клининговые</a:t>
            </a:r>
            <a:r>
              <a:rPr sz="1800" b="1" i="1" cap="all" dirty="0" smtClean="0">
                <a:solidFill>
                  <a:srgbClr val="FF0000"/>
                </a:solidFill>
              </a:rPr>
              <a:t> услуги экономят заказчику немалые деньги. </a:t>
            </a:r>
            <a:r>
              <a:rPr sz="1800" dirty="0" smtClean="0">
                <a:solidFill>
                  <a:schemeClr val="tx1"/>
                </a:solidFill>
              </a:rPr>
              <a:t>Почему? Потому </a:t>
            </a:r>
            <a:r>
              <a:rPr sz="1800" b="1" i="1" cap="all" dirty="0" smtClean="0">
                <a:solidFill>
                  <a:srgbClr val="FF0000"/>
                </a:solidFill>
              </a:rPr>
              <a:t>что не нужно держать в штате постоянных работников</a:t>
            </a:r>
            <a:r>
              <a:rPr sz="1800" dirty="0" smtClean="0">
                <a:solidFill>
                  <a:schemeClr val="tx1"/>
                </a:solidFill>
              </a:rPr>
              <a:t>, пользуясь </a:t>
            </a:r>
            <a:r>
              <a:rPr sz="1800" dirty="0" err="1" smtClean="0">
                <a:solidFill>
                  <a:schemeClr val="tx1"/>
                </a:solidFill>
              </a:rPr>
              <a:t>клининговыми</a:t>
            </a:r>
            <a:r>
              <a:rPr sz="1800" dirty="0" smtClean="0">
                <a:solidFill>
                  <a:schemeClr val="tx1"/>
                </a:solidFill>
              </a:rPr>
              <a:t> услугами, когда это действительно необходимо. 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7107" name="Picture 2" descr="https://avatars.mds.yandex.net/get-altay/1938605/2a0000016b0cdf254c4867f6961adf489df3/XXL"/>
          <p:cNvPicPr>
            <a:picLocks noChangeAspect="1" noChangeArrowheads="1"/>
          </p:cNvPicPr>
          <p:nvPr/>
        </p:nvPicPr>
        <p:blipFill>
          <a:blip r:embed="rId2"/>
          <a:srcRect l="14513" r="11890"/>
          <a:stretch>
            <a:fillRect/>
          </a:stretch>
        </p:blipFill>
        <p:spPr bwMode="auto">
          <a:xfrm>
            <a:off x="3779838" y="1125538"/>
            <a:ext cx="51133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Ремонт и отделка квартир и домов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168650" cy="446405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Отделка и ремонт квартир и домов, «муж на час», «жена на час» — </a:t>
            </a:r>
            <a:r>
              <a:rPr sz="1800" b="1" i="1" cap="all" dirty="0" smtClean="0">
                <a:solidFill>
                  <a:srgbClr val="FF0000"/>
                </a:solidFill>
              </a:rPr>
              <a:t>эти </a:t>
            </a:r>
            <a:r>
              <a:rPr sz="1800" b="1" i="1" cap="all" dirty="0" err="1" smtClean="0">
                <a:solidFill>
                  <a:srgbClr val="FF0000"/>
                </a:solidFill>
              </a:rPr>
              <a:t>бизнес-идеи</a:t>
            </a:r>
            <a:r>
              <a:rPr sz="1800" b="1" i="1" cap="all" dirty="0" smtClean="0">
                <a:solidFill>
                  <a:srgbClr val="FF0000"/>
                </a:solidFill>
              </a:rPr>
              <a:t> сегодня доступны практически любому </a:t>
            </a:r>
            <a:r>
              <a:rPr sz="1800" dirty="0" smtClean="0">
                <a:solidFill>
                  <a:schemeClr val="tx1"/>
                </a:solidFill>
              </a:rPr>
              <a:t>желающему и именно поэтому пользуются огромной популярностью, как среди исполнителей, так и среди заказчиков услуг.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8131" name="Picture 2" descr="https://cache3.youla.io/files/images/780_780/5d/b0/5db093c7b261ff44a6512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25538"/>
            <a:ext cx="510063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Услуги тамады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097212" cy="4608513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Очень многие </a:t>
            </a:r>
            <a:r>
              <a:rPr sz="1800" dirty="0" err="1" smtClean="0">
                <a:solidFill>
                  <a:schemeClr val="tx1"/>
                </a:solidFill>
              </a:rPr>
              <a:t>бизнес-идеи</a:t>
            </a:r>
            <a:r>
              <a:rPr sz="1800" dirty="0" smtClean="0">
                <a:solidFill>
                  <a:schemeClr val="tx1"/>
                </a:solidFill>
              </a:rPr>
              <a:t> совершенно </a:t>
            </a:r>
            <a:r>
              <a:rPr sz="1800" b="1" i="1" cap="all" dirty="0" smtClean="0">
                <a:solidFill>
                  <a:srgbClr val="FF0000"/>
                </a:solidFill>
              </a:rPr>
              <a:t>не требуют каких-либо финансовых вложений</a:t>
            </a:r>
            <a:r>
              <a:rPr sz="1800" dirty="0" smtClean="0">
                <a:solidFill>
                  <a:schemeClr val="tx1"/>
                </a:solidFill>
              </a:rPr>
              <a:t>. Услуги тамады – одна их них. Все, что требуется – это «хорошо подвешенный язык», умение быстро и </a:t>
            </a:r>
            <a:r>
              <a:rPr sz="1800" dirty="0" err="1" smtClean="0">
                <a:solidFill>
                  <a:schemeClr val="tx1"/>
                </a:solidFill>
              </a:rPr>
              <a:t>креативно</a:t>
            </a:r>
            <a:r>
              <a:rPr sz="1800" dirty="0" smtClean="0">
                <a:solidFill>
                  <a:schemeClr val="tx1"/>
                </a:solidFill>
              </a:rPr>
              <a:t> мыслить. Ну, и некоторый опыт ведения публичных мероприятий.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9155" name="Picture 2" descr="https://mimievent.ru/wp-content/uploads/2017/09/tamada-na-svadbu.jpg"/>
          <p:cNvPicPr>
            <a:picLocks noChangeAspect="1" noChangeArrowheads="1"/>
          </p:cNvPicPr>
          <p:nvPr/>
        </p:nvPicPr>
        <p:blipFill>
          <a:blip r:embed="rId2"/>
          <a:srcRect l="19305" r="22321"/>
          <a:stretch>
            <a:fillRect/>
          </a:stretch>
        </p:blipFill>
        <p:spPr bwMode="auto">
          <a:xfrm>
            <a:off x="3708400" y="981075"/>
            <a:ext cx="51117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pPr algn="ctr">
              <a:defRPr/>
            </a:pPr>
            <a:r>
              <a:rPr sz="2800" cap="all" smtClean="0">
                <a:solidFill>
                  <a:srgbClr val="FF0000"/>
                </a:solidFill>
              </a:rPr>
              <a:t>БИЗНЕС -тренды 2020</a:t>
            </a:r>
            <a:endParaRPr sz="2800" cap="all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algn="just">
              <a:defRPr/>
            </a:pPr>
            <a:endParaRPr sz="2400" dirty="0" smtClean="0">
              <a:solidFill>
                <a:schemeClr val="tx1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sz="2400" smtClean="0"/>
              <a:t>           Если у вас уже есть какой-то бизнес – развивайте его до конца, думайте над обновлением идеи, привнесением в нее чего-то нового. А если нет – воспользуйтесь одной из тех, что представлены в сегодняшнем топе бизнес-идеи, либо найдите другую.</a:t>
            </a:r>
          </a:p>
          <a:p>
            <a:pPr algn="just">
              <a:buFont typeface="Arial" charset="0"/>
              <a:buNone/>
              <a:defRPr/>
            </a:pPr>
            <a:endParaRPr sz="2400" smtClean="0"/>
          </a:p>
          <a:p>
            <a:pPr algn="ctr">
              <a:buFont typeface="Arial" charset="0"/>
              <a:buNone/>
              <a:defRPr/>
            </a:pPr>
            <a:r>
              <a:rPr sz="2400" b="1" smtClean="0">
                <a:solidFill>
                  <a:srgbClr val="C00000"/>
                </a:solidFill>
              </a:rPr>
              <a:t>      Успехов вам в ваших начинаниях!</a:t>
            </a:r>
            <a:r>
              <a:rPr sz="2400" smtClean="0"/>
              <a:t/>
            </a:r>
            <a:br>
              <a:rPr sz="2400" smtClean="0"/>
            </a:b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620713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Тренды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765175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b="1" cap="all" dirty="0" smtClean="0">
                <a:solidFill>
                  <a:srgbClr val="FF0000"/>
                </a:solidFill>
              </a:rPr>
              <a:t>Тренд</a:t>
            </a:r>
            <a:r>
              <a:rPr sz="1800" dirty="0" smtClean="0">
                <a:solidFill>
                  <a:schemeClr val="tx1"/>
                </a:solidFill>
              </a:rPr>
              <a:t> – объективно наблюдаемый и измеряемый процесс постепенного качественного или количественного изменения развивающегося на протяжении хотя бы одного горизонта «карты времени»</a:t>
            </a:r>
          </a:p>
          <a:p>
            <a:pPr algn="just">
              <a:defRPr/>
            </a:pPr>
            <a:endParaRPr sz="180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/>
          </a:p>
        </p:txBody>
      </p:sp>
      <p:pic>
        <p:nvPicPr>
          <p:cNvPr id="18435" name="Picture 2" descr="http://39rus.org/images/musor/00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268413"/>
            <a:ext cx="4702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364163" y="4581525"/>
            <a:ext cx="22225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«Увеличение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продолжительности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жизни»</a:t>
            </a:r>
          </a:p>
          <a:p>
            <a:pPr algn="ctr"/>
            <a:endParaRPr lang="ru-RU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Мегатренды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b="1" cap="all" dirty="0" err="1" smtClean="0">
                <a:solidFill>
                  <a:srgbClr val="FF0000"/>
                </a:solidFill>
              </a:rPr>
              <a:t>Мегатренды</a:t>
            </a:r>
            <a:r>
              <a:rPr sz="1800" dirty="0" smtClean="0">
                <a:solidFill>
                  <a:schemeClr val="tx1"/>
                </a:solidFill>
              </a:rPr>
              <a:t> – это крупномасштабные долгосрочные процессы мирового развития, определяющие качественное содержание текущего этапа эволюции микросистемы.</a:t>
            </a: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sz="1800" dirty="0"/>
          </a:p>
        </p:txBody>
      </p:sp>
      <p:pic>
        <p:nvPicPr>
          <p:cNvPr id="19459" name="Picture 2" descr="https://exp.idk.ru/wp-content/uploads/2019/11/Selalu-Ada-Tetesan-Air-Walau-Itu-Di-Padang-Gur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3672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32363" y="4652963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«Нехватка питьевой воды»</a:t>
            </a:r>
          </a:p>
          <a:p>
            <a:pPr algn="ctr"/>
            <a:endParaRPr 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/>
            <a:r>
              <a:rPr sz="2800" smtClean="0">
                <a:solidFill>
                  <a:srgbClr val="FF0000"/>
                </a:solidFill>
              </a:rPr>
              <a:t>ПРОГНОЗ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836613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b="1" cap="all" dirty="0" smtClean="0">
                <a:solidFill>
                  <a:srgbClr val="FF0000"/>
                </a:solidFill>
              </a:rPr>
              <a:t>Прогноз</a:t>
            </a:r>
            <a:r>
              <a:rPr sz="1800" dirty="0" smtClean="0">
                <a:solidFill>
                  <a:schemeClr val="tx1"/>
                </a:solidFill>
              </a:rPr>
              <a:t> – это явление, которое будет прослеживаться в будущем.</a:t>
            </a:r>
          </a:p>
          <a:p>
            <a:pPr>
              <a:defRPr/>
            </a:pPr>
            <a:r>
              <a:rPr sz="1800" dirty="0" smtClean="0">
                <a:solidFill>
                  <a:schemeClr val="tx1"/>
                </a:solidFill>
              </a:rPr>
              <a:t>Его пока нет.</a:t>
            </a:r>
          </a:p>
          <a:p>
            <a:pPr>
              <a:defRPr/>
            </a:pPr>
            <a:endParaRPr sz="1800" smtClean="0">
              <a:solidFill>
                <a:schemeClr val="tx1"/>
              </a:solidFill>
            </a:endParaRPr>
          </a:p>
          <a:p>
            <a:pPr>
              <a:defRPr/>
            </a:pPr>
            <a:endParaRPr sz="1800" smtClean="0">
              <a:solidFill>
                <a:schemeClr val="tx1"/>
              </a:solidFill>
            </a:endParaRPr>
          </a:p>
          <a:p>
            <a:pPr>
              <a:defRPr/>
            </a:pPr>
            <a:endParaRPr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sz="1800" dirty="0" smtClean="0"/>
          </a:p>
          <a:p>
            <a:pPr>
              <a:defRPr/>
            </a:pPr>
            <a:endParaRPr sz="1800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64163" y="4941888"/>
            <a:ext cx="24479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«Животные подают на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людей в суд»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4" name="Picture 2" descr="https://4tololo.ru/files/styles/large/public/images/20162504131538.jpg?itok=nVTtJt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81075"/>
            <a:ext cx="3487737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90805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800" cap="all" dirty="0" err="1" smtClean="0">
                <a:solidFill>
                  <a:srgbClr val="FF0000"/>
                </a:solidFill>
              </a:rPr>
              <a:t>Бизнес-ниши</a:t>
            </a:r>
            <a:r>
              <a:rPr sz="2800" cap="all" dirty="0" smtClean="0">
                <a:solidFill>
                  <a:srgbClr val="FF0000"/>
                </a:solidFill>
              </a:rPr>
              <a:t> для малого бизнеса в 2020 году</a:t>
            </a:r>
            <a:endParaRPr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850" y="1989138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b="1" cap="all" dirty="0" err="1" smtClean="0">
                <a:solidFill>
                  <a:srgbClr val="FF0000"/>
                </a:solidFill>
              </a:rPr>
              <a:t>Бизнес-ниши</a:t>
            </a:r>
            <a:r>
              <a:rPr sz="1800" dirty="0" smtClean="0">
                <a:solidFill>
                  <a:schemeClr val="tx1"/>
                </a:solidFill>
              </a:rPr>
              <a:t>  года, доступные для малых и средних предприятий</a:t>
            </a:r>
          </a:p>
          <a:p>
            <a:pPr>
              <a:defRPr/>
            </a:pPr>
            <a:endParaRPr sz="1800" dirty="0" smtClean="0"/>
          </a:p>
          <a:p>
            <a:pPr>
              <a:defRPr/>
            </a:pPr>
            <a:endParaRPr sz="1800" dirty="0"/>
          </a:p>
        </p:txBody>
      </p:sp>
      <p:pic>
        <p:nvPicPr>
          <p:cNvPr id="21507" name="Picture 4" descr="http://tortolanoandco.com/wp-content/uploads/2015/11/Branding.jpg"/>
          <p:cNvPicPr>
            <a:picLocks noChangeAspect="1" noChangeArrowheads="1"/>
          </p:cNvPicPr>
          <p:nvPr/>
        </p:nvPicPr>
        <p:blipFill>
          <a:blip r:embed="rId2"/>
          <a:srcRect l="18552" t="-3973"/>
          <a:stretch>
            <a:fillRect/>
          </a:stretch>
        </p:blipFill>
        <p:spPr bwMode="auto">
          <a:xfrm>
            <a:off x="4140200" y="1700213"/>
            <a:ext cx="44259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smtClean="0">
                <a:solidFill>
                  <a:srgbClr val="FF0000"/>
                </a:solidFill>
              </a:rPr>
              <a:t>Мобильные и компьютерные приложения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008313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Этот бизнес тренд длится уже давно: </a:t>
            </a:r>
            <a:r>
              <a:rPr sz="1800" dirty="0" err="1" smtClean="0">
                <a:solidFill>
                  <a:schemeClr val="tx1"/>
                </a:solidFill>
              </a:rPr>
              <a:t>Google</a:t>
            </a:r>
            <a:r>
              <a:rPr sz="1800" dirty="0" smtClean="0">
                <a:solidFill>
                  <a:schemeClr val="tx1"/>
                </a:solidFill>
              </a:rPr>
              <a:t> </a:t>
            </a:r>
            <a:r>
              <a:rPr sz="1800" dirty="0" err="1" smtClean="0">
                <a:solidFill>
                  <a:schemeClr val="tx1"/>
                </a:solidFill>
              </a:rPr>
              <a:t>Play</a:t>
            </a:r>
            <a:r>
              <a:rPr sz="1800" dirty="0" smtClean="0">
                <a:solidFill>
                  <a:schemeClr val="tx1"/>
                </a:solidFill>
              </a:rPr>
              <a:t> и </a:t>
            </a:r>
            <a:r>
              <a:rPr sz="1800" dirty="0" err="1" smtClean="0">
                <a:solidFill>
                  <a:schemeClr val="tx1"/>
                </a:solidFill>
              </a:rPr>
              <a:t>Android</a:t>
            </a:r>
            <a:r>
              <a:rPr sz="1800" dirty="0" smtClean="0">
                <a:solidFill>
                  <a:schemeClr val="tx1"/>
                </a:solidFill>
              </a:rPr>
              <a:t> </a:t>
            </a:r>
            <a:r>
              <a:rPr sz="1800" dirty="0" err="1" smtClean="0">
                <a:solidFill>
                  <a:schemeClr val="tx1"/>
                </a:solidFill>
              </a:rPr>
              <a:t>Market</a:t>
            </a:r>
            <a:r>
              <a:rPr sz="1800" dirty="0" smtClean="0">
                <a:solidFill>
                  <a:schemeClr val="tx1"/>
                </a:solidFill>
              </a:rPr>
              <a:t> в 2020 году отмечают десятую годовщину, а рынок достиг очередного пика. Через приложения сегодня делают все — заказывают такси, авиабилеты, еду.</a:t>
            </a:r>
          </a:p>
          <a:p>
            <a:pPr>
              <a:defRPr/>
            </a:pPr>
            <a:endParaRPr sz="1800" dirty="0"/>
          </a:p>
        </p:txBody>
      </p:sp>
      <p:pic>
        <p:nvPicPr>
          <p:cNvPr id="22531" name="Picture 2" descr="https://avatars.mds.yandex.net/get-zen_doc/170671/pub_5ad3a0c148267772d9af9331_5ad3a380db0cd9717cd00a8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860800"/>
            <a:ext cx="337978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appinformers.com/wp-content/uploads/2017/06/google-stops-android-market-support-android-marke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692150"/>
            <a:ext cx="40862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0"/>
            <a:ext cx="3008313" cy="825500"/>
          </a:xfrm>
        </p:spPr>
        <p:txBody>
          <a:bodyPr/>
          <a:lstStyle/>
          <a:p>
            <a:pPr algn="ctr">
              <a:defRPr/>
            </a:pPr>
            <a:r>
              <a:rPr sz="2400" cap="all" dirty="0" err="1" smtClean="0">
                <a:solidFill>
                  <a:srgbClr val="FF0000"/>
                </a:solidFill>
              </a:rPr>
              <a:t>Интеренет-вещей</a:t>
            </a:r>
            <a:endParaRPr sz="24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981075"/>
            <a:ext cx="2952750" cy="3822700"/>
          </a:xfrm>
        </p:spPr>
        <p:txBody>
          <a:bodyPr/>
          <a:lstStyle/>
          <a:p>
            <a:pPr algn="just">
              <a:defRPr/>
            </a:pPr>
            <a:r>
              <a:rPr sz="1800" dirty="0" smtClean="0">
                <a:solidFill>
                  <a:schemeClr val="tx1"/>
                </a:solidFill>
              </a:rPr>
              <a:t>Интригующая тема текущего года для мобильных приложений — </a:t>
            </a:r>
            <a:r>
              <a:rPr sz="1800" b="1" i="1" cap="all" dirty="0" smtClean="0">
                <a:solidFill>
                  <a:srgbClr val="FF0000"/>
                </a:solidFill>
              </a:rPr>
              <a:t>интернет</a:t>
            </a:r>
            <a:r>
              <a:rPr sz="1800" dirty="0" smtClean="0">
                <a:solidFill>
                  <a:schemeClr val="tx1"/>
                </a:solidFill>
              </a:rPr>
              <a:t> </a:t>
            </a:r>
            <a:r>
              <a:rPr sz="1800" b="1" i="1" cap="all" dirty="0" smtClean="0">
                <a:solidFill>
                  <a:srgbClr val="FF0000"/>
                </a:solidFill>
              </a:rPr>
              <a:t>вещей</a:t>
            </a:r>
            <a:r>
              <a:rPr sz="1800" dirty="0" smtClean="0">
                <a:solidFill>
                  <a:schemeClr val="tx1"/>
                </a:solidFill>
              </a:rPr>
              <a:t>. Это когда вы с мобильника управляете домом, машиной и отоплением на даче.</a:t>
            </a:r>
          </a:p>
          <a:p>
            <a:pPr>
              <a:defRPr/>
            </a:pPr>
            <a:endParaRPr sz="1800" dirty="0"/>
          </a:p>
        </p:txBody>
      </p:sp>
      <p:pic>
        <p:nvPicPr>
          <p:cNvPr id="23555" name="Picture 2" descr="https://tion.ru/wp-content/uploads/2016/11/climat-control-01.jpg"/>
          <p:cNvPicPr>
            <a:picLocks noChangeAspect="1" noChangeArrowheads="1"/>
          </p:cNvPicPr>
          <p:nvPr/>
        </p:nvPicPr>
        <p:blipFill>
          <a:blip r:embed="rId2"/>
          <a:srcRect b="10670"/>
          <a:stretch>
            <a:fillRect/>
          </a:stretch>
        </p:blipFill>
        <p:spPr bwMode="auto">
          <a:xfrm>
            <a:off x="3851275" y="2060575"/>
            <a:ext cx="4911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1129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35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Студент: Собцев Михаил Александрович Преподаватель:Соколова Светлана Владимировна ГПОУ ЯО «ЯАК»</vt:lpstr>
      <vt:lpstr>СОДЕРЖАНИЕ</vt:lpstr>
      <vt:lpstr>Слайд 3</vt:lpstr>
      <vt:lpstr>ТРЕНДЫ</vt:lpstr>
      <vt:lpstr>МЕГАТРЕНДЫ</vt:lpstr>
      <vt:lpstr>ПРОГНОЗ</vt:lpstr>
      <vt:lpstr>БИЗНЕС-НИШИ ДЛЯ МАЛОГО БИЗНЕСА В 2020 ГОДУ</vt:lpstr>
      <vt:lpstr>МОБИЛЬНЫЕ И КОМПЬЮТЕРНЫЕ ПРИЛОЖЕНИЯ</vt:lpstr>
      <vt:lpstr>ИНТЕРЕНЕТ-ВЕЩЕЙ</vt:lpstr>
      <vt:lpstr>ВИРТУАЛЬНАЯ И ДОПОЛНЕННАЯ РЕАЛЬНОСТЬ</vt:lpstr>
      <vt:lpstr>3D-ПЕЧАТЬ</vt:lpstr>
      <vt:lpstr>  ДРОНЫ </vt:lpstr>
      <vt:lpstr>ДРОН-КУРЕР</vt:lpstr>
      <vt:lpstr>СФЕРА ПРИМЕНЕНИЯ ДРОНОВ</vt:lpstr>
      <vt:lpstr>КАСТОМИЗАЦИЯ </vt:lpstr>
      <vt:lpstr>ХЭНД МЭЙД</vt:lpstr>
      <vt:lpstr>  РОБОТИЗАЦИЯ </vt:lpstr>
      <vt:lpstr>Слайд 18</vt:lpstr>
      <vt:lpstr>Слайд 19</vt:lpstr>
      <vt:lpstr>ЗДОРОВЫЙ ОБРАЗ ЖИЗНИ</vt:lpstr>
      <vt:lpstr>ТЕХНОЛОГИИ ДЛЯ ЗОЖ</vt:lpstr>
      <vt:lpstr>ТРЕНАЖЕРЫ ДЛЯ ОФИСА</vt:lpstr>
      <vt:lpstr>ОБЩЕСТВЕННЫЕ ЗАВЕДЕНИЯ</vt:lpstr>
      <vt:lpstr>АНТИКАФЕ</vt:lpstr>
      <vt:lpstr>БИЗНЕС-ИДЕИ ДЛЯ 2020, КОТОРЫХ НЕТ В РОССИИ</vt:lpstr>
      <vt:lpstr>МОБИЛЬНЫЙ НОЧЛЕГ</vt:lpstr>
      <vt:lpstr>ГОСТЕВОЙ ДОМ ДЛЯ ЦВЕТОВ</vt:lpstr>
      <vt:lpstr>ОКОННАЯ РЕКЛАМА</vt:lpstr>
      <vt:lpstr>АКТУАЛЬНЫЕ БИЗНЕС-ИДЕИ БЕЗ ВЛОЖЕНИЙ</vt:lpstr>
      <vt:lpstr>БЛОГГИНГ</vt:lpstr>
      <vt:lpstr>СОЗДАНИЕ САЙТОВ НА ЗАКАЗ </vt:lpstr>
      <vt:lpstr>КЛИНИНГОВЫЕ УСЛУГИ </vt:lpstr>
      <vt:lpstr>РЕМОНТ И ОТДЕЛКА КВАРТИР И ДОМОВ</vt:lpstr>
      <vt:lpstr>УСЛУГИ ТАМАДЫ</vt:lpstr>
      <vt:lpstr>БИЗНЕС -ТРЕНДЫ 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ТРЕНДЫ</dc:title>
  <dc:creator>Никола</dc:creator>
  <cp:lastModifiedBy>Admin</cp:lastModifiedBy>
  <cp:revision>58</cp:revision>
  <dcterms:created xsi:type="dcterms:W3CDTF">2020-01-13T19:50:05Z</dcterms:created>
  <dcterms:modified xsi:type="dcterms:W3CDTF">2020-06-23T08:24:51Z</dcterms:modified>
</cp:coreProperties>
</file>