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4"/>
  </p:notesMasterIdLst>
  <p:sldIdLst>
    <p:sldId id="256" r:id="rId2"/>
    <p:sldId id="261" r:id="rId3"/>
    <p:sldId id="268" r:id="rId4"/>
    <p:sldId id="266" r:id="rId5"/>
    <p:sldId id="269" r:id="rId6"/>
    <p:sldId id="264" r:id="rId7"/>
    <p:sldId id="262" r:id="rId8"/>
    <p:sldId id="263" r:id="rId9"/>
    <p:sldId id="271" r:id="rId10"/>
    <p:sldId id="267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6C4A62-1065-4645-B959-DCFEA76D937F}">
          <p14:sldIdLst>
            <p14:sldId id="256"/>
            <p14:sldId id="261"/>
            <p14:sldId id="268"/>
          </p14:sldIdLst>
        </p14:section>
        <p14:section name="Раздел без заголовка" id="{06D898DA-8C8C-462C-A698-98EEC42FADC4}">
          <p14:sldIdLst>
            <p14:sldId id="266"/>
            <p14:sldId id="269"/>
            <p14:sldId id="264"/>
            <p14:sldId id="262"/>
            <p14:sldId id="263"/>
            <p14:sldId id="271"/>
            <p14:sldId id="267"/>
            <p14:sldId id="26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17373-B090-480D-A79E-34BF830B5641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66363-37F1-4EA7-BC58-826C11550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2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66363-37F1-4EA7-BC58-826C115503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66363-37F1-4EA7-BC58-826C115503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7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6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5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9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37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2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0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1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6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4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3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C98E0A-D1C4-43C2-BEF0-E1FDE2103F0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E08D26-3DF7-410A-BA21-D4F418DB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0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B9BA6-18F6-4D99-B816-C675BF6DE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cap="none" spc="0" dirty="0"/>
              <a:t>Краткосрочный проект </a:t>
            </a:r>
            <a:br>
              <a:rPr lang="en-US" sz="3200" cap="none" spc="0" dirty="0"/>
            </a:br>
            <a:r>
              <a:rPr lang="en-US" sz="3200" cap="none" spc="0" dirty="0"/>
              <a:t>с детьми 4-5 лет</a:t>
            </a:r>
            <a:br>
              <a:rPr lang="en-US" sz="3200" cap="none" spc="0" dirty="0"/>
            </a:br>
            <a:br>
              <a:rPr lang="en-US" sz="1200" cap="none" spc="0" dirty="0"/>
            </a:br>
            <a:r>
              <a:rPr lang="en-US" sz="4000" cap="none" spc="0" dirty="0">
                <a:solidFill>
                  <a:srgbClr val="FF0000"/>
                </a:solidFill>
              </a:rPr>
              <a:t>«</a:t>
            </a:r>
            <a:r>
              <a:rPr lang="ru-RU" sz="4000" b="1" cap="none" spc="0" dirty="0">
                <a:solidFill>
                  <a:srgbClr val="00B050"/>
                </a:solidFill>
              </a:rPr>
              <a:t>Овощи</a:t>
            </a:r>
            <a:r>
              <a:rPr lang="en-US" sz="4000" b="1" cap="none" spc="0" dirty="0"/>
              <a:t> </a:t>
            </a:r>
            <a:r>
              <a:rPr lang="en-US" sz="4000" b="1" cap="none" spc="0" dirty="0">
                <a:solidFill>
                  <a:srgbClr val="7030A0"/>
                </a:solidFill>
              </a:rPr>
              <a:t>–</a:t>
            </a:r>
            <a:r>
              <a:rPr lang="en-US" sz="4000" b="1" cap="none" spc="0" dirty="0"/>
              <a:t> </a:t>
            </a:r>
            <a:r>
              <a:rPr lang="ru-RU" sz="4000" b="1" cap="none" spc="0" dirty="0">
                <a:solidFill>
                  <a:srgbClr val="0070C0"/>
                </a:solidFill>
              </a:rPr>
              <a:t>Фрукты</a:t>
            </a:r>
            <a:r>
              <a:rPr lang="en-US" sz="4000" cap="none" spc="0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842FE95-E11D-4C23-81CD-3B12991F8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r="23256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CBF575-CC05-4246-8743-CC181C777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Проектная деятельность в ДОУ 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педагог-психолог</a:t>
            </a:r>
            <a:r>
              <a:rPr lang="en-US" sz="1400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Иванов</a:t>
            </a:r>
            <a:r>
              <a:rPr lang="ru-RU" sz="1400" dirty="0"/>
              <a:t>а</a:t>
            </a:r>
            <a:r>
              <a:rPr lang="en-US" sz="1400" dirty="0"/>
              <a:t> У.А.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4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4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МБОУ СОШ №30 </a:t>
            </a:r>
            <a:r>
              <a:rPr lang="ru-RU" sz="1400" dirty="0"/>
              <a:t>г. Химки</a:t>
            </a: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ДО «Лесная сказка»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4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100" dirty="0"/>
              <a:t>м</a:t>
            </a:r>
            <a:r>
              <a:rPr lang="en-US" sz="1100" dirty="0"/>
              <a:t>арт</a:t>
            </a:r>
            <a:r>
              <a:rPr lang="ru-RU" sz="1100" dirty="0"/>
              <a:t> </a:t>
            </a:r>
            <a:r>
              <a:rPr lang="en-US" sz="1100" dirty="0"/>
              <a:t>-</a:t>
            </a:r>
            <a:r>
              <a:rPr lang="ru-RU" sz="1100" dirty="0"/>
              <a:t> </a:t>
            </a:r>
            <a:r>
              <a:rPr lang="en-US" sz="1100" dirty="0"/>
              <a:t>май 2020г.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884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EFB11-35F7-4DCB-881F-52E2C822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по проекту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424C5-1ECC-4196-BCB5-3A3FC33F43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u="sng" dirty="0"/>
              <a:t>на начало</a:t>
            </a:r>
            <a:r>
              <a:rPr lang="ru-RU" sz="2000" dirty="0"/>
              <a:t>: </a:t>
            </a:r>
          </a:p>
          <a:p>
            <a:pPr marL="0" indent="0" algn="just">
              <a:buNone/>
            </a:pPr>
            <a:r>
              <a:rPr lang="ru-RU" sz="2000" dirty="0"/>
              <a:t>у детей возникали сложности при классификации картинок с овощами и фруктами; </a:t>
            </a:r>
          </a:p>
          <a:p>
            <a:pPr marL="0" indent="0" algn="just">
              <a:buNone/>
            </a:pPr>
            <a:r>
              <a:rPr lang="ru-RU" sz="2000" dirty="0"/>
              <a:t>дети путались, с трудом раскладывали и даже отказывались выполнять задание.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D044E-D793-4D85-9BE1-12F93E489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u="sng" dirty="0"/>
              <a:t>на конец проекта: </a:t>
            </a:r>
          </a:p>
          <a:p>
            <a:pPr marL="0" indent="0" algn="just">
              <a:buNone/>
            </a:pPr>
            <a:r>
              <a:rPr lang="ru-RU" sz="2000" dirty="0"/>
              <a:t>больше половины детей умеют сравнивать, объяснять различия продуктов питания (овощей и фруктов).</a:t>
            </a:r>
          </a:p>
          <a:p>
            <a:endParaRPr lang="ru-RU" dirty="0"/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701D5A0-C622-4257-AD5F-924D74CB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54" y="3988140"/>
            <a:ext cx="1743569" cy="126953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3C79B7D-3694-47C8-98EF-47B728F61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19085"/>
            <a:ext cx="1635348" cy="160515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00DE0A9-E2D3-4699-9924-5412BA7E8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17" y="4224079"/>
            <a:ext cx="1969481" cy="178435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105E9A7-9035-4E6C-8EC0-C3A7B0D5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0" y="4521770"/>
            <a:ext cx="1635347" cy="14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9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88BAE-C6E3-4AB1-85BF-ED648621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Результаты проекта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972970E-88B1-4BDC-8D4E-3E490C8EC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spcAft>
                <a:spcPts val="600"/>
              </a:spcAft>
            </a:pPr>
            <a:r>
              <a:rPr lang="en-US" dirty="0"/>
              <a:t>Расширение знаний о продуктах питания (овощей и фруктов) у детей средней</a:t>
            </a:r>
            <a:r>
              <a:rPr lang="ru-RU" dirty="0"/>
              <a:t> </a:t>
            </a:r>
            <a:r>
              <a:rPr lang="en-US" dirty="0"/>
              <a:t>группы.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285750">
              <a:spcAft>
                <a:spcPts val="600"/>
              </a:spcAft>
            </a:pPr>
            <a:r>
              <a:rPr lang="en-US" dirty="0"/>
              <a:t>Умение классифицировать и различать овощи и фрукты.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285750">
              <a:spcAft>
                <a:spcPts val="600"/>
              </a:spcAft>
            </a:pPr>
            <a:r>
              <a:rPr lang="en-US" dirty="0"/>
              <a:t>Видео презентации детей на тему «</a:t>
            </a:r>
            <a:r>
              <a:rPr lang="ru-RU" dirty="0"/>
              <a:t>Ф</a:t>
            </a:r>
            <a:r>
              <a:rPr lang="en-US" dirty="0"/>
              <a:t>рукт</a:t>
            </a:r>
            <a:r>
              <a:rPr lang="ru-RU" dirty="0"/>
              <a:t>ы</a:t>
            </a:r>
            <a:r>
              <a:rPr lang="en-US" dirty="0"/>
              <a:t> и овощ</a:t>
            </a:r>
            <a:r>
              <a:rPr lang="ru-RU" dirty="0"/>
              <a:t>и</a:t>
            </a:r>
            <a:r>
              <a:rPr lang="en-US" dirty="0"/>
              <a:t>». </a:t>
            </a:r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DB42CEF-663A-4A15-A339-AD84B28D1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95" y="642593"/>
            <a:ext cx="2237291" cy="23184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451C47-3FCA-447C-8D21-0DB954AFE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851" y="3748038"/>
            <a:ext cx="2771257" cy="25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50B69-77F3-4FA0-96F5-A6D07EF16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5671668" cy="4291172"/>
          </a:xfrm>
        </p:spPr>
        <p:txBody>
          <a:bodyPr anchor="ctr">
            <a:normAutofit/>
          </a:bodyPr>
          <a:lstStyle/>
          <a:p>
            <a:r>
              <a:rPr lang="ru-RU" sz="6800" dirty="0">
                <a:solidFill>
                  <a:schemeClr val="tx1"/>
                </a:solidFill>
              </a:rPr>
              <a:t>Спасибо</a:t>
            </a:r>
            <a:br>
              <a:rPr lang="ru-RU" sz="6800" dirty="0">
                <a:solidFill>
                  <a:schemeClr val="tx1"/>
                </a:solidFill>
              </a:rPr>
            </a:br>
            <a:endParaRPr lang="ru-RU" sz="6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CA568-6F86-4DD8-BC9E-A27EBD304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 fontScale="47500" lnSpcReduction="20000"/>
          </a:bodyPr>
          <a:lstStyle/>
          <a:p>
            <a:pPr algn="l"/>
            <a:r>
              <a:rPr lang="ru-RU" sz="2000" dirty="0"/>
              <a:t>Литература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1.. С. Н. Николаева «Методика экологического воспитания в детском саду»- М: «Просвещение», 1999 г.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2. О. Ф. Горбатенко «Система экологического воспитания в ДОУ- Волгоград: «Учитель», 2008 г.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3. О. А. Соломенникова «Ознакомление с природой»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4. А. А. Вахрущев, Е. Е. Кочемасова, Ю. А. Акимова, И. К. Белова. Здравствуй мир! Для воспитателей учителей и родителей Москва «Баласс» 2001г.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5.О. С Ушакова Занятия по развитию речи для детей 5-7 лет Творческий центр Москва 2010.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6. Образовательная программа речевого развития детей дошкольного возраста (от 3-7(8) лет) «По дороге к азбуке» Р.Н.Бунеев,Е.В. Бунеева, Т.Р.Кислова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F42DA9C-FAA9-4B5C-BB65-9E681E0C2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03" y="3702267"/>
            <a:ext cx="1753726" cy="18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A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4B12223-D9CE-47F9-9412-60B962C8B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6" y="636809"/>
            <a:ext cx="5428514" cy="52518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4842B0-2686-4B5E-8DE9-E888BBA9EC67}"/>
              </a:ext>
            </a:extLst>
          </p:cNvPr>
          <p:cNvSpPr/>
          <p:nvPr/>
        </p:nvSpPr>
        <p:spPr>
          <a:xfrm>
            <a:off x="6096000" y="1626918"/>
            <a:ext cx="56189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самого детства мы только и слышим – </a:t>
            </a:r>
          </a:p>
          <a:p>
            <a:endParaRPr lang="ru-RU" dirty="0"/>
          </a:p>
          <a:p>
            <a:r>
              <a:rPr lang="ru-RU" dirty="0"/>
              <a:t>нужно есть свежие фрукты и овощи, </a:t>
            </a:r>
          </a:p>
          <a:p>
            <a:endParaRPr lang="ru-RU" dirty="0"/>
          </a:p>
          <a:p>
            <a:r>
              <a:rPr lang="ru-RU" dirty="0"/>
              <a:t>в них много витаминов, они очень полезные.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А как и чем отличаются они между собой?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Этого никто не объясняет. </a:t>
            </a:r>
          </a:p>
          <a:p>
            <a:endParaRPr lang="ru-RU" dirty="0"/>
          </a:p>
          <a:p>
            <a:r>
              <a:rPr lang="ru-RU" dirty="0"/>
              <a:t>Перед ребенком встает вопрос: </a:t>
            </a:r>
          </a:p>
          <a:p>
            <a:endParaRPr lang="ru-RU" dirty="0"/>
          </a:p>
          <a:p>
            <a:r>
              <a:rPr lang="ru-RU" dirty="0"/>
              <a:t>все-таки как различать что фрукт, а что овощ.</a:t>
            </a:r>
          </a:p>
        </p:txBody>
      </p:sp>
    </p:spTree>
    <p:extLst>
      <p:ext uri="{BB962C8B-B14F-4D97-AF65-F5344CB8AC3E}">
        <p14:creationId xmlns:p14="http://schemas.microsoft.com/office/powerpoint/2010/main" val="195391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E1E7F64-0923-4A8C-8C57-8DA53D5B4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78849-EFF2-4DE4-983C-8EE3FA1EB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659007-D861-4E94-9C3A-A056785E9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10B89F-E2F1-498D-89E6-BBD1F7A8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98270E-648F-4E36-B844-0EDB47720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5642C-DCD9-4136-A25B-16C33818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/>
              <a:t>Этапы проекта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928195-4D39-4483-8E9C-DDEF4528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C3AEFB-A180-42BA-A986-80814151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C660CB-86B2-4824-BAAF-665CD188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55DF17-4368-44AA-A15E-16C1FC14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0A1E14B-CBF1-4FBD-B391-BB92DE73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12536"/>
              </p:ext>
            </p:extLst>
          </p:nvPr>
        </p:nvGraphicFramePr>
        <p:xfrm>
          <a:off x="643192" y="1175659"/>
          <a:ext cx="5451627" cy="50340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51627">
                  <a:extLst>
                    <a:ext uri="{9D8B030D-6E8A-4147-A177-3AD203B41FA5}">
                      <a16:colId xmlns:a16="http://schemas.microsoft.com/office/drawing/2014/main" val="2613767579"/>
                    </a:ext>
                  </a:extLst>
                </a:gridCol>
              </a:tblGrid>
              <a:tr h="1776741">
                <a:tc>
                  <a:txBody>
                    <a:bodyPr/>
                    <a:lstStyle/>
                    <a:p>
                      <a:pPr marL="3302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Начальный этап: </a:t>
                      </a:r>
                    </a:p>
                    <a:p>
                      <a:pPr marL="33020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3302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подбор демонстрационного, дидактического и сенсорного материала, методической литературы.</a:t>
                      </a:r>
                    </a:p>
                    <a:p>
                      <a:pPr marL="3302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414" marR="100414" marT="0" marB="0"/>
                </a:tc>
                <a:extLst>
                  <a:ext uri="{0D108BD9-81ED-4DB2-BD59-A6C34878D82A}">
                    <a16:rowId xmlns:a16="http://schemas.microsoft.com/office/drawing/2014/main" val="3215125283"/>
                  </a:ext>
                </a:extLst>
              </a:tr>
              <a:tr h="1480617">
                <a:tc>
                  <a:txBody>
                    <a:bodyPr/>
                    <a:lstStyle/>
                    <a:p>
                      <a:pPr marL="3302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Основной этап: </a:t>
                      </a:r>
                    </a:p>
                    <a:p>
                      <a:pPr marL="33020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3302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реализация проекта, т.е. занятия с детьми по теме: «Овощи и фрукты».</a:t>
                      </a:r>
                    </a:p>
                    <a:p>
                      <a:pPr marL="3302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414" marR="100414" marT="0" marB="0"/>
                </a:tc>
                <a:extLst>
                  <a:ext uri="{0D108BD9-81ED-4DB2-BD59-A6C34878D82A}">
                    <a16:rowId xmlns:a16="http://schemas.microsoft.com/office/drawing/2014/main" val="3176408599"/>
                  </a:ext>
                </a:extLst>
              </a:tr>
              <a:tr h="1776741">
                <a:tc>
                  <a:txBody>
                    <a:bodyPr/>
                    <a:lstStyle/>
                    <a:p>
                      <a:pPr marL="330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Заключительный этап: </a:t>
                      </a:r>
                    </a:p>
                    <a:p>
                      <a:pPr marL="33020"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3302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Видеоролик детей на тему «Фрукты и овощи».</a:t>
                      </a:r>
                    </a:p>
                    <a:p>
                      <a:pPr marL="3302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414" marR="100414" marT="0" marB="0"/>
                </a:tc>
                <a:extLst>
                  <a:ext uri="{0D108BD9-81ED-4DB2-BD59-A6C34878D82A}">
                    <a16:rowId xmlns:a16="http://schemas.microsoft.com/office/drawing/2014/main" val="100063814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183AE1-B72A-46CF-A80F-C85F89672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6" y="3897199"/>
            <a:ext cx="2313240" cy="17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2E6B8-87AE-4691-8238-77F203D57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cap="none" spc="0"/>
              <a:t>Мероприятия, планируемые в рамках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22356-B269-41F5-BB3E-DEC496756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рассматривание продуктов питания в иллюстрациях;</a:t>
            </a:r>
            <a:endParaRPr lang="ru-RU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беседы на тему «Какие продукты питания мы знаем?», «Где можно найти информацию о продуктах питания?» (из книг, от взрослых и другое);</a:t>
            </a:r>
            <a:endParaRPr lang="ru-RU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рассказы детей о любимых продуктах питания и блюдах;</a:t>
            </a:r>
            <a:endParaRPr lang="ru-RU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отгадывание загадок о продуктах питания;</a:t>
            </a:r>
            <a:endParaRPr lang="ru-RU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дидактические игры «Фрукты и овощи» (лото), «Раздели продукты питания по группам» (фрукты, овощи, рыба, хлеб и другое).</a:t>
            </a: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endParaRPr lang="en-US" dirty="0"/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3294DF-7B64-41D5-AF1B-DA3A98E3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94" y="4866362"/>
            <a:ext cx="1914534" cy="14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7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фотография, текст, много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EF0B1E0-C12C-4730-9FE1-5A32B9A5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5" y="648682"/>
            <a:ext cx="5375563" cy="53755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2205BC5-0192-4FCD-9673-89B90E630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8" y="5156704"/>
            <a:ext cx="1049725" cy="10879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3EEBA7-7A69-4F99-9C1C-A0B66EE4814D}"/>
              </a:ext>
            </a:extLst>
          </p:cNvPr>
          <p:cNvSpPr/>
          <p:nvPr/>
        </p:nvSpPr>
        <p:spPr>
          <a:xfrm flipH="1">
            <a:off x="985649" y="914400"/>
            <a:ext cx="458783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 занятие.</a:t>
            </a:r>
          </a:p>
          <a:p>
            <a:endParaRPr lang="ru-RU" sz="1400" dirty="0"/>
          </a:p>
          <a:p>
            <a:r>
              <a:rPr lang="ru-RU" sz="1400" u="sng" dirty="0"/>
              <a:t>Деятельность педагога-психолога: </a:t>
            </a:r>
            <a:r>
              <a:rPr lang="ru-RU" sz="1400" dirty="0"/>
              <a:t>формулировка вопроса «Какие продукты питания мы знаем?» перед детьми 4-5 лет, постановка проблемы, беседа на тему «Где можно найти необходимую информацию о продуктах питания? (источники); рассматривание продуктов питания в иллюстрациях.</a:t>
            </a:r>
          </a:p>
          <a:p>
            <a:endParaRPr lang="ru-RU" sz="1400" dirty="0"/>
          </a:p>
          <a:p>
            <a:r>
              <a:rPr lang="ru-RU" sz="1400" u="sng" dirty="0"/>
              <a:t>Деятельность детей: </a:t>
            </a:r>
          </a:p>
          <a:p>
            <a:r>
              <a:rPr lang="ru-RU" sz="1400" dirty="0"/>
              <a:t>ответы на поставленный вопрос, вхождение в проблемную ситуацию, участие в беседе, участие в рассматривание иллюстрации.</a:t>
            </a:r>
          </a:p>
          <a:p>
            <a:endParaRPr lang="ru-RU" sz="1400" dirty="0"/>
          </a:p>
          <a:p>
            <a:r>
              <a:rPr lang="ru-RU" sz="1400" u="sng" dirty="0"/>
              <a:t>Деятельность воспитателей: </a:t>
            </a:r>
          </a:p>
          <a:p>
            <a:r>
              <a:rPr lang="ru-RU" sz="1400" dirty="0"/>
              <a:t>создание ситуаций для закрепления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83196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349386-C7CE-4559-AD52-2B2F7F861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77" y="511869"/>
            <a:ext cx="5834261" cy="5834261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86673FD-4E0E-425A-9372-FCE97E765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20" y="4734481"/>
            <a:ext cx="1524003" cy="147218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5CA397-9B40-48B8-8DBD-3BADA573EFB0}"/>
              </a:ext>
            </a:extLst>
          </p:cNvPr>
          <p:cNvSpPr/>
          <p:nvPr/>
        </p:nvSpPr>
        <p:spPr>
          <a:xfrm>
            <a:off x="6911437" y="1318161"/>
            <a:ext cx="46432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 занятие.</a:t>
            </a:r>
          </a:p>
          <a:p>
            <a:endParaRPr lang="ru-RU" dirty="0"/>
          </a:p>
          <a:p>
            <a:r>
              <a:rPr lang="ru-RU" u="sng" dirty="0"/>
              <a:t>Деятельность педагога-психолога: </a:t>
            </a:r>
            <a:r>
              <a:rPr lang="ru-RU" dirty="0"/>
              <a:t>дидактическая игра (лото) «Фрукты и овощи».</a:t>
            </a:r>
          </a:p>
          <a:p>
            <a:endParaRPr lang="ru-RU" dirty="0"/>
          </a:p>
          <a:p>
            <a:r>
              <a:rPr lang="ru-RU" u="sng" dirty="0"/>
              <a:t>Деятельность детей: </a:t>
            </a:r>
          </a:p>
          <a:p>
            <a:r>
              <a:rPr lang="ru-RU" dirty="0"/>
              <a:t>участие в дидактической игре.</a:t>
            </a:r>
          </a:p>
          <a:p>
            <a:endParaRPr lang="ru-RU" dirty="0"/>
          </a:p>
          <a:p>
            <a:r>
              <a:rPr lang="ru-RU" u="sng" dirty="0"/>
              <a:t>Деятельность воспитателей: </a:t>
            </a:r>
          </a:p>
          <a:p>
            <a:r>
              <a:rPr lang="ru-RU" dirty="0"/>
              <a:t>создание ситуаций для закрепления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45337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778388-E02A-43E9-9D8E-BADF18C1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336" y="649054"/>
            <a:ext cx="5728886" cy="5728886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949AEDC-C6ED-4765-A641-FBF6D823E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37" y="4980425"/>
            <a:ext cx="1347486" cy="13474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6C400F-61F9-43D9-934C-038235E8D3FA}"/>
              </a:ext>
            </a:extLst>
          </p:cNvPr>
          <p:cNvSpPr/>
          <p:nvPr/>
        </p:nvSpPr>
        <p:spPr>
          <a:xfrm>
            <a:off x="973778" y="1258785"/>
            <a:ext cx="4690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3 занятие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педагога-психолога: </a:t>
            </a:r>
            <a:r>
              <a:rPr lang="ru-RU" sz="1600" dirty="0"/>
              <a:t>рассказ о продуктах питания, беседа на тему «Мои любимые продукты питания и блюда». Загадки по теме «Фрукты/Овощи». 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детей: </a:t>
            </a:r>
          </a:p>
          <a:p>
            <a:r>
              <a:rPr lang="ru-RU" sz="1600" dirty="0"/>
              <a:t>слушание рассказа, диалоговая беседа о своих любимых продуктах питания и блюдах.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воспитателей: </a:t>
            </a:r>
          </a:p>
          <a:p>
            <a:r>
              <a:rPr lang="ru-RU" sz="1600" dirty="0"/>
              <a:t>создание ситуаций для закрепления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32290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4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D726E0-6EB6-4935-B40F-D6CA3503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61" y="660559"/>
            <a:ext cx="5251874" cy="5251874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5AD821F-EB6F-4298-B004-A7BF080E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95" y="4950491"/>
            <a:ext cx="1237141" cy="12371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0CBE14-DC37-40D2-9AB6-2256EF6948DF}"/>
              </a:ext>
            </a:extLst>
          </p:cNvPr>
          <p:cNvSpPr/>
          <p:nvPr/>
        </p:nvSpPr>
        <p:spPr>
          <a:xfrm>
            <a:off x="6308266" y="1116280"/>
            <a:ext cx="50089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4 занятие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педагога-психолога: </a:t>
            </a:r>
            <a:r>
              <a:rPr lang="ru-RU" sz="1600" dirty="0"/>
              <a:t>дидактическая игра «Раздели продукты питания по группам» (фрукты, овощи, мясо, рыба, хлеб и другое), загадки о продуктах питания.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детей: </a:t>
            </a:r>
          </a:p>
          <a:p>
            <a:r>
              <a:rPr lang="ru-RU" sz="1600" dirty="0"/>
              <a:t>участие в дидактической игре, отгадывание загадок.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воспитателей: </a:t>
            </a:r>
          </a:p>
          <a:p>
            <a:r>
              <a:rPr lang="ru-RU" sz="1600" dirty="0"/>
              <a:t>участие совместно с детьми по отгадывание загадок и поддержание благоприятной атмосферы среди детей, подкрепляя познавательный интерес. </a:t>
            </a:r>
          </a:p>
        </p:txBody>
      </p:sp>
    </p:spTree>
    <p:extLst>
      <p:ext uri="{BB962C8B-B14F-4D97-AF65-F5344CB8AC3E}">
        <p14:creationId xmlns:p14="http://schemas.microsoft.com/office/powerpoint/2010/main" val="379190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34E979-CC19-4133-BEEB-48B97001DEE4}"/>
              </a:ext>
            </a:extLst>
          </p:cNvPr>
          <p:cNvSpPr/>
          <p:nvPr/>
        </p:nvSpPr>
        <p:spPr>
          <a:xfrm>
            <a:off x="3759200" y="914400"/>
            <a:ext cx="50348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5 занятие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педагога-психолога: </a:t>
            </a:r>
          </a:p>
          <a:p>
            <a:r>
              <a:rPr lang="ru-RU" sz="1600" dirty="0"/>
              <a:t>организация защиты (презентации) детских видеопроектов «Овощи-фрукты», помощь детям при защите проектов.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детей:</a:t>
            </a:r>
            <a:r>
              <a:rPr lang="ru-RU" sz="1600" dirty="0"/>
              <a:t> защита (презентация) своих видеопроектов.</a:t>
            </a:r>
          </a:p>
          <a:p>
            <a:endParaRPr lang="ru-RU" sz="1600" dirty="0"/>
          </a:p>
          <a:p>
            <a:r>
              <a:rPr lang="ru-RU" sz="1600" u="sng" dirty="0"/>
              <a:t>Деятельность воспитателей: </a:t>
            </a:r>
            <a:r>
              <a:rPr lang="ru-RU" sz="1600" dirty="0"/>
              <a:t>консультирование родителей в создании видеопроектов детей, если будет необходима помощь. </a:t>
            </a:r>
          </a:p>
          <a:p>
            <a:endParaRPr lang="ru-RU" sz="1600" dirty="0"/>
          </a:p>
          <a:p>
            <a:r>
              <a:rPr lang="ru-RU" sz="1600" u="sng" dirty="0"/>
              <a:t>Деятельность родителей:</a:t>
            </a:r>
            <a:r>
              <a:rPr lang="ru-RU" sz="1600" dirty="0"/>
              <a:t> помощь детям в создании и оформлении проектов, подготовка детей к защите проектов.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50A66-85C8-408E-9FBD-158651376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28" y="3135331"/>
            <a:ext cx="3090047" cy="31638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C22B8A-8CA5-4A2C-ADB2-48F984D4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666" y="3794194"/>
            <a:ext cx="2341067" cy="2633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6482AB-7492-4B34-B2A6-105046F24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669" y="608996"/>
            <a:ext cx="2077060" cy="29018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605278-0071-4AC8-9E15-2C1FF4A5B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700" y="5167488"/>
            <a:ext cx="1932599" cy="1408298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9296DA1-3ACE-4225-BA10-167E9EE81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8" y="914400"/>
            <a:ext cx="3205810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6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753</Words>
  <Application>Microsoft Office PowerPoint</Application>
  <PresentationFormat>Широкоэкранный</PresentationFormat>
  <Paragraphs>123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Garamond</vt:lpstr>
      <vt:lpstr>Times New Roman</vt:lpstr>
      <vt:lpstr>Wingdings</vt:lpstr>
      <vt:lpstr>Савон</vt:lpstr>
      <vt:lpstr>Краткосрочный проект  с детьми 4-5 лет  «Овощи – Фрукты»</vt:lpstr>
      <vt:lpstr>Презентация PowerPoint</vt:lpstr>
      <vt:lpstr>Этапы проекта</vt:lpstr>
      <vt:lpstr>Мероприятия, планируемые в рамках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по проекту</vt:lpstr>
      <vt:lpstr>Результаты проекта</vt:lpstr>
      <vt:lpstr>Спасибо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 с детьми 4-5 лет  «Фрукты – Овощи»</dc:title>
  <dc:creator>UL</dc:creator>
  <cp:lastModifiedBy>UL</cp:lastModifiedBy>
  <cp:revision>8</cp:revision>
  <dcterms:created xsi:type="dcterms:W3CDTF">2020-06-01T15:40:21Z</dcterms:created>
  <dcterms:modified xsi:type="dcterms:W3CDTF">2020-06-20T14:01:04Z</dcterms:modified>
</cp:coreProperties>
</file>