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365" r:id="rId3"/>
    <p:sldId id="366" r:id="rId4"/>
    <p:sldId id="367" r:id="rId5"/>
    <p:sldId id="354" r:id="rId6"/>
    <p:sldId id="368" r:id="rId7"/>
    <p:sldId id="286" r:id="rId8"/>
    <p:sldId id="282" r:id="rId9"/>
    <p:sldId id="427" r:id="rId10"/>
    <p:sldId id="259" r:id="rId11"/>
    <p:sldId id="283" r:id="rId12"/>
    <p:sldId id="284" r:id="rId13"/>
    <p:sldId id="285" r:id="rId14"/>
    <p:sldId id="287" r:id="rId15"/>
    <p:sldId id="267" r:id="rId16"/>
    <p:sldId id="269" r:id="rId17"/>
    <p:sldId id="271" r:id="rId18"/>
    <p:sldId id="417" r:id="rId19"/>
    <p:sldId id="419" r:id="rId20"/>
    <p:sldId id="371" r:id="rId21"/>
    <p:sldId id="377" r:id="rId22"/>
    <p:sldId id="378" r:id="rId23"/>
    <p:sldId id="379" r:id="rId24"/>
    <p:sldId id="380" r:id="rId25"/>
    <p:sldId id="382" r:id="rId26"/>
    <p:sldId id="384" r:id="rId27"/>
    <p:sldId id="388" r:id="rId28"/>
    <p:sldId id="389" r:id="rId29"/>
    <p:sldId id="391" r:id="rId30"/>
    <p:sldId id="421" r:id="rId31"/>
    <p:sldId id="392" r:id="rId32"/>
    <p:sldId id="393" r:id="rId33"/>
    <p:sldId id="415" r:id="rId34"/>
    <p:sldId id="394" r:id="rId35"/>
    <p:sldId id="395" r:id="rId36"/>
    <p:sldId id="396" r:id="rId37"/>
    <p:sldId id="397" r:id="rId38"/>
    <p:sldId id="398" r:id="rId39"/>
    <p:sldId id="399" r:id="rId40"/>
    <p:sldId id="428" r:id="rId41"/>
    <p:sldId id="422" r:id="rId42"/>
    <p:sldId id="423" r:id="rId43"/>
    <p:sldId id="424" r:id="rId44"/>
    <p:sldId id="425" r:id="rId45"/>
    <p:sldId id="426" r:id="rId46"/>
    <p:sldId id="411" r:id="rId47"/>
    <p:sldId id="429" r:id="rId48"/>
    <p:sldId id="430" r:id="rId49"/>
    <p:sldId id="431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63B2-5449-48BD-B49B-A9474A3C7560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C241-AAD9-45C1-9EBA-EF8779FF8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32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AF21-6A3C-4774-B4AC-C0F6593C22DE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34C82-DE99-4F2E-8CBE-C741A6A61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36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40EF-960E-4D23-9349-C32815296293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0E36A-8966-4CB2-8249-FD79144BA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33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1E76-502F-4883-ABA9-5E1CBC18C130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5999A-221D-41A1-B884-429E2BBED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09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E3D4-8FA4-4468-ADC5-9F4251F3D2AA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47553-3430-4044-9D8D-8F5A37368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98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6B82-7ACB-40F3-A24D-6DA8E7FC42CF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9E335-12C7-4ED1-B257-FBC67BC5B2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91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594B-D8CB-4E48-B05D-140E858E4FB4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71E2-D4D1-45F6-924F-A28A33DAE9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E36B-3DF5-4DB6-B582-623148AE75FF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32BE-FDB7-4ED0-B309-11C9CC3F66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84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8023-F794-4272-B308-C2E220004A8D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A33B-D9DC-448E-9F40-5B0144931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50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0F76-1AD2-445E-BE07-BDD4672850E1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6A5AF-FBC5-4181-A92D-3C9B06C64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76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BEE4-D6AD-4599-9EB4-1320E8C3B2D3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ABC4DD6-0EBB-468E-91FC-E6D19AB87B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94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F3AFD-9C55-403B-9F26-CA293B41284A}" type="datetimeFigureOut">
              <a:rPr lang="ru-RU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C1437CF0-0EF1-4423-A34F-01933359943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801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663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«Технология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проектирования  в ДОУ</a:t>
            </a:r>
            <a:r>
              <a:rPr lang="ru-RU" b="1" i="1" dirty="0" smtClean="0">
                <a:latin typeface="Georgia" pitchFamily="18" charset="0"/>
              </a:rPr>
              <a:t>»</a:t>
            </a:r>
            <a:r>
              <a:rPr lang="ru-RU" i="1" dirty="0" smtClean="0">
                <a:latin typeface="Georgia" pitchFamily="18" charset="0"/>
              </a:rPr>
              <a:t/>
            </a:r>
            <a:br>
              <a:rPr lang="ru-RU" i="1" dirty="0" smtClean="0">
                <a:latin typeface="Georgia" pitchFamily="18" charset="0"/>
              </a:rPr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218507"/>
            <a:ext cx="4042222" cy="432469"/>
          </a:xfrm>
        </p:spPr>
        <p:txBody>
          <a:bodyPr>
            <a:normAutofit/>
          </a:bodyPr>
          <a:lstStyle/>
          <a:p>
            <a:pPr algn="r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Воспитатель: Соколова С.Е.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6597352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latin typeface="Georgia" pitchFamily="18" charset="0"/>
              </a:rPr>
              <a:t>Три этапа в развитии проектной деятельности у детей дошкольного возраста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Georgia" pitchFamily="18" charset="0"/>
              </a:rPr>
              <a:t>1.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b="1" i="1" dirty="0" err="1" smtClean="0">
                <a:latin typeface="Georgia" pitchFamily="18" charset="0"/>
              </a:rPr>
              <a:t>Подражательско-исполнительский</a:t>
            </a:r>
            <a:r>
              <a:rPr lang="ru-RU" sz="2800" b="1" i="1" dirty="0" smtClean="0">
                <a:latin typeface="Georgia" pitchFamily="18" charset="0"/>
              </a:rPr>
              <a:t> (</a:t>
            </a:r>
            <a:r>
              <a:rPr lang="ru-RU" sz="2800" b="1" dirty="0" smtClean="0">
                <a:latin typeface="Georgia" pitchFamily="18" charset="0"/>
              </a:rPr>
              <a:t>3,5–5 лет)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2. </a:t>
            </a:r>
            <a:r>
              <a:rPr lang="ru-RU" sz="2800" b="1" i="1" dirty="0" smtClean="0">
                <a:latin typeface="Georgia" pitchFamily="18" charset="0"/>
              </a:rPr>
              <a:t>Развивающий</a:t>
            </a:r>
            <a:r>
              <a:rPr lang="ru-RU" sz="2800" b="1" dirty="0" smtClean="0">
                <a:latin typeface="Georgia" pitchFamily="18" charset="0"/>
              </a:rPr>
              <a:t> (5–6 лет)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3. </a:t>
            </a:r>
            <a:r>
              <a:rPr lang="ru-RU" sz="2800" b="1" i="1" dirty="0" smtClean="0">
                <a:latin typeface="Georgia" pitchFamily="18" charset="0"/>
              </a:rPr>
              <a:t>Творческий</a:t>
            </a:r>
            <a:r>
              <a:rPr lang="ru-RU" sz="2800" b="1" dirty="0" smtClean="0">
                <a:latin typeface="Georgia" pitchFamily="18" charset="0"/>
              </a:rPr>
              <a:t> (6-7 лет)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i="1" smtClean="0"/>
              <a:t>Подражательско-исполнительский</a:t>
            </a:r>
            <a:r>
              <a:rPr lang="ru-RU" altLang="ru-RU" sz="4600" smtClean="0"/>
              <a:t> </a:t>
            </a:r>
            <a:br>
              <a:rPr lang="ru-RU" altLang="ru-RU" sz="4600" smtClean="0"/>
            </a:br>
            <a:r>
              <a:rPr lang="ru-RU" altLang="ru-RU" sz="3600" b="1" i="1" smtClean="0"/>
              <a:t>3,5 – 5 лет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/>
              <a:t>На этом этапе дети участвуют в проекте «на вторых ролях», выполняя действия по прямому предложению взрослого или путём подражания ему</a:t>
            </a:r>
            <a:r>
              <a:rPr lang="ru-RU" altLang="ru-RU" sz="4000" smtClean="0">
                <a:latin typeface="Arial" panose="020B0604020202020204" pitchFamily="34" charset="0"/>
              </a:rPr>
              <a:t>.</a:t>
            </a:r>
            <a:r>
              <a:rPr lang="ru-RU" altLang="ru-RU" sz="4000" smtClean="0"/>
              <a:t> </a:t>
            </a:r>
            <a:endParaRPr lang="ru-RU" altLang="ru-RU" sz="4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Развивающий этап 5-6 лет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4475"/>
          </a:xfrm>
        </p:spPr>
        <p:txBody>
          <a:bodyPr/>
          <a:lstStyle/>
          <a:p>
            <a:pPr eaLnBrk="1" hangingPunct="1"/>
            <a:r>
              <a:rPr lang="ru-RU" altLang="ru-RU" sz="2200" smtClean="0"/>
              <a:t> </a:t>
            </a:r>
            <a:r>
              <a:rPr lang="ru-RU" altLang="ru-RU" sz="2800" smtClean="0"/>
              <a:t>В этом возрасте дети принимают проблему, уточняют цель, способны выбрать необходимые средства для достижения результата деятельности. </a:t>
            </a:r>
          </a:p>
          <a:p>
            <a:pPr eaLnBrk="1" hangingPunct="1"/>
            <a:r>
              <a:rPr lang="ru-RU" altLang="ru-RU" sz="2800" smtClean="0"/>
              <a:t>На данном этапе освоения проектных действий активность взрослого несколько снижается. Он сколько подключает детей к реализации их идей. Такой подход помогает заинтересовать дошкольников и как следствие – решить тему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/>
              <a:t>Творческий этап 6-7 лет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800" smtClean="0"/>
              <a:t>		На этом этапе педагогу очень важно развивать и поддерживать творческую активность детей, создавать условия для самостоятельного определения детьми цели и содержания предстоящей деятельности, выбора способов работы над проектом и возможности организовать её.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2654300"/>
          </a:xfrm>
        </p:spPr>
        <p:txBody>
          <a:bodyPr/>
          <a:lstStyle/>
          <a:p>
            <a:pPr algn="ctr" eaLnBrk="1" hangingPunct="1"/>
            <a:r>
              <a:rPr lang="ru-RU" altLang="ru-RU" b="1" i="1" smtClean="0"/>
              <a:t>ЭТАПЫ </a:t>
            </a:r>
            <a:br>
              <a:rPr lang="ru-RU" altLang="ru-RU" b="1" i="1" smtClean="0"/>
            </a:br>
            <a:r>
              <a:rPr lang="ru-RU" altLang="ru-RU" b="1" i="1" smtClean="0"/>
              <a:t>ПРОЕКТНОЙ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b="1" i="1" smtClean="0">
                <a:solidFill>
                  <a:srgbClr val="004E6D"/>
                </a:solidFill>
                <a:latin typeface="Georgia" pitchFamily="18" charset="0"/>
              </a:rPr>
              <a:t>Первый этап– </a:t>
            </a:r>
            <a:r>
              <a:rPr lang="ru-RU" altLang="ru-RU" sz="3600" b="1" i="1" smtClean="0">
                <a:solidFill>
                  <a:srgbClr val="004E6D"/>
                </a:solidFill>
                <a:latin typeface="Arial" charset="0"/>
              </a:rPr>
              <a:t>совместный поиск</a:t>
            </a:r>
            <a:r>
              <a:rPr lang="ru-RU" altLang="ru-RU" sz="3600" b="1" i="1" smtClean="0">
                <a:solidFill>
                  <a:srgbClr val="004E6D"/>
                </a:solidFill>
                <a:latin typeface="Georgia" pitchFamily="18" charset="0"/>
              </a:rPr>
              <a:t> темы.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374062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u="sng" smtClean="0">
                <a:latin typeface="Arial" panose="020B0604020202020204" pitchFamily="34" charset="0"/>
              </a:rPr>
              <a:t>Дети совместно с педагогами определяют тему проекта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400" u="sng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Arial" panose="020B0604020202020204" pitchFamily="34" charset="0"/>
              </a:rPr>
              <a:t>При поиске темы учитываются интересы детей, а также интересы и возможности педагогического персонала и дошкольной образовательной организации в целом (например, соответствие темы проекта плану образовательно-воспитательной работы дошкольной организации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4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208756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latin typeface="Georgia" panose="02040502050405020303" pitchFamily="18" charset="0"/>
              </a:rPr>
              <a:t>Второй этап–</a:t>
            </a:r>
            <a:r>
              <a:rPr lang="ru-RU" altLang="ru-RU" sz="3200" b="1" i="1" smtClean="0">
                <a:latin typeface="Arial" panose="020B0604020202020204" pitchFamily="34" charset="0"/>
              </a:rPr>
              <a:t>планирование и подготовка проекта педагогическим персоналом </a:t>
            </a: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b="1" i="1" u="sng" smtClean="0">
                <a:latin typeface="Arial" panose="020B0604020202020204" pitchFamily="34" charset="0"/>
              </a:rPr>
              <a:t>Педагоги составляют примерный календарный план реализации проекта и планируют соответствующие мероприятия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Разработанный план должен предоставлять детям достаточные возможности для участия в организации проекта и рассмотрения вопросов, которые могут возникнуть при реализации проекта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>    </a:t>
            </a:r>
            <a:r>
              <a:rPr lang="ru-RU" sz="2900" b="1" i="1" smtClean="0">
                <a:latin typeface="Georgia" pitchFamily="18" charset="0"/>
              </a:rPr>
              <a:t>Третий этап– п</a:t>
            </a:r>
            <a:r>
              <a:rPr lang="ru-RU" sz="2900" b="1" i="1" smtClean="0">
                <a:latin typeface="Arial" charset="0"/>
              </a:rPr>
              <a:t>одготовительный этап</a:t>
            </a:r>
            <a:r>
              <a:rPr lang="ru-RU" sz="2900" b="1" smtClean="0">
                <a:latin typeface="Georgia" pitchFamily="18" charset="0"/>
              </a:rPr>
              <a:t>.   </a:t>
            </a:r>
            <a:r>
              <a:rPr lang="ru-RU" sz="2900" smtClean="0">
                <a:latin typeface="Georgia" pitchFamily="18" charset="0"/>
              </a:rPr>
              <a:t/>
            </a:r>
            <a:br>
              <a:rPr lang="ru-RU" sz="2900" smtClean="0">
                <a:latin typeface="Georgia" pitchFamily="18" charset="0"/>
              </a:rPr>
            </a:br>
            <a:endParaRPr lang="ru-RU" sz="2900" smtClean="0">
              <a:latin typeface="Georgia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513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b="1" i="1" smtClean="0">
                <a:solidFill>
                  <a:srgbClr val="06686D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800" b="1" i="1" u="sng" smtClean="0">
                <a:solidFill>
                  <a:srgbClr val="06686D"/>
                </a:solidFill>
                <a:latin typeface="Arial" panose="020B0604020202020204" pitchFamily="34" charset="0"/>
              </a:rPr>
              <a:t>Педагог совместно с детьми осмысляет, что им уже известно по теме проекта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b="1" i="1" u="sng" smtClean="0">
                <a:solidFill>
                  <a:srgbClr val="06686D"/>
                </a:solidFill>
                <a:latin typeface="Arial" panose="020B0604020202020204" pitchFamily="34" charset="0"/>
              </a:rPr>
              <a:t>Дети ставят вопросы к теме проекта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>    </a:t>
            </a:r>
            <a:r>
              <a:rPr lang="ru-RU" sz="2900" b="1" i="1" smtClean="0">
                <a:latin typeface="Arial" charset="0"/>
              </a:rPr>
              <a:t>Четвертый</a:t>
            </a:r>
            <a:r>
              <a:rPr lang="ru-RU" sz="2900" b="1" i="1" smtClean="0">
                <a:latin typeface="Georgia" pitchFamily="18" charset="0"/>
              </a:rPr>
              <a:t> этап– п</a:t>
            </a:r>
            <a:r>
              <a:rPr lang="ru-RU" sz="2900" b="1" i="1" smtClean="0">
                <a:latin typeface="Arial" charset="0"/>
              </a:rPr>
              <a:t>рактический этап</a:t>
            </a:r>
            <a:r>
              <a:rPr lang="ru-RU" sz="2900" b="1" smtClean="0">
                <a:latin typeface="Georgia" pitchFamily="18" charset="0"/>
              </a:rPr>
              <a:t>   </a:t>
            </a:r>
            <a:r>
              <a:rPr lang="ru-RU" sz="2900" smtClean="0">
                <a:latin typeface="Georgia" pitchFamily="18" charset="0"/>
              </a:rPr>
              <a:t/>
            </a:r>
            <a:br>
              <a:rPr lang="ru-RU" sz="2900" smtClean="0">
                <a:latin typeface="Georgia" pitchFamily="18" charset="0"/>
              </a:rPr>
            </a:br>
            <a:endParaRPr lang="ru-RU" sz="2900" smtClean="0">
              <a:latin typeface="Georgia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5513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solidFill>
                  <a:srgbClr val="06686D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b="1" i="1" smtClean="0">
                <a:solidFill>
                  <a:srgbClr val="06686D"/>
                </a:solidFill>
                <a:latin typeface="Arial" panose="020B0604020202020204" pitchFamily="34" charset="0"/>
              </a:rPr>
              <a:t>Дети несколькими способами собирают информацию по теме проекта и оценивают ее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solidFill>
                  <a:srgbClr val="06686D"/>
                </a:solidFill>
                <a:latin typeface="Arial" panose="020B0604020202020204" pitchFamily="34" charset="0"/>
              </a:rPr>
              <a:t>Дети формулируют гипотезы и проверяют их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Arial" panose="020B0604020202020204" pitchFamily="34" charset="0"/>
              </a:rPr>
              <a:t>После работы над проектом в различных формах (например, поиск информации, исследования, эксперименты) дети обмениваются друг с другом приобретенным опытом, демонстрируют и обобщают свои знания,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Arial" panose="020B0604020202020204" pitchFamily="34" charset="0"/>
              </a:rPr>
              <a:t> при этом определяя чему, как и для чего они научились – затем дети делают выводы по поводу того, какие вопросы остались не решенными или возникли во время проекта и как их можно прояснить при дальнейшей работе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/>
            </a:r>
            <a:br>
              <a:rPr lang="ru-RU" sz="2700" b="1" i="1" smtClean="0">
                <a:latin typeface="Georgia" pitchFamily="18" charset="0"/>
              </a:rPr>
            </a:br>
            <a:r>
              <a:rPr lang="ru-RU" sz="2700" b="1" i="1" smtClean="0">
                <a:latin typeface="Georgia" pitchFamily="18" charset="0"/>
              </a:rPr>
              <a:t>    </a:t>
            </a:r>
            <a:r>
              <a:rPr lang="ru-RU" sz="2900" b="1" i="1" smtClean="0">
                <a:latin typeface="Arial" charset="0"/>
              </a:rPr>
              <a:t>Пятый</a:t>
            </a:r>
            <a:r>
              <a:rPr lang="ru-RU" sz="2900" b="1" i="1" smtClean="0">
                <a:latin typeface="Georgia" pitchFamily="18" charset="0"/>
              </a:rPr>
              <a:t> этап–</a:t>
            </a:r>
            <a:r>
              <a:rPr lang="ru-RU" sz="2900" b="1" i="1" smtClean="0">
                <a:latin typeface="Arial" charset="0"/>
              </a:rPr>
              <a:t>завершение проекта</a:t>
            </a:r>
            <a:r>
              <a:rPr lang="ru-RU" sz="2900" b="1" smtClean="0">
                <a:latin typeface="Georgia" pitchFamily="18" charset="0"/>
              </a:rPr>
              <a:t>.   </a:t>
            </a:r>
            <a:r>
              <a:rPr lang="ru-RU" sz="2900" smtClean="0">
                <a:latin typeface="Georgia" pitchFamily="18" charset="0"/>
              </a:rPr>
              <a:t/>
            </a:r>
            <a:br>
              <a:rPr lang="ru-RU" sz="2900" smtClean="0">
                <a:latin typeface="Georgia" pitchFamily="18" charset="0"/>
              </a:rPr>
            </a:br>
            <a:endParaRPr lang="ru-RU" sz="2900" smtClean="0">
              <a:latin typeface="Georgia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5513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 b="1" i="1" smtClean="0">
                <a:solidFill>
                  <a:srgbClr val="06686D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b="1" i="1" u="sng" smtClean="0">
                <a:solidFill>
                  <a:srgbClr val="06686D"/>
                </a:solidFill>
                <a:latin typeface="Arial" panose="020B0604020202020204" pitchFamily="34" charset="0"/>
              </a:rPr>
              <a:t>Презентация </a:t>
            </a:r>
            <a:r>
              <a:rPr lang="ru-RU" altLang="ru-RU" sz="2400" b="1" i="1" smtClean="0">
                <a:solidFill>
                  <a:srgbClr val="06686D"/>
                </a:solidFill>
                <a:latin typeface="Arial" panose="020B0604020202020204" pitchFamily="34" charset="0"/>
              </a:rPr>
              <a:t>детьми результатов проекта (например, оформление стенда, выставки или проведение мероприятия в рамках общего праздника)</a:t>
            </a:r>
            <a:endParaRPr lang="ru-RU" altLang="ru-RU" sz="2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4617B"/>
                </a:solidFill>
              </a:rPr>
              <a:t>Проектная деятельность –</a:t>
            </a:r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Метод проектов – это способ организации</a:t>
            </a:r>
            <a:b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педагогического процесса, основанный на</a:t>
            </a:r>
            <a:b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взаимодействии педагога и воспитанника, способ взаимодействия с окружающей средой, поэтапную практическую деятельность по достижению поставленной цели</a:t>
            </a:r>
            <a:b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</a:t>
            </a:r>
            <a:r>
              <a:rPr lang="ru-RU" altLang="ru-RU" sz="3200" b="1" i="1" smtClean="0">
                <a:solidFill>
                  <a:srgbClr val="000000"/>
                </a:solidFill>
                <a:latin typeface="Calibri" panose="020F0502020204030204" pitchFamily="34" charset="0"/>
              </a:rPr>
              <a:t>Н.А. Виноградова</a:t>
            </a:r>
            <a:r>
              <a:rPr lang="ru-RU" altLang="ru-RU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1412875"/>
          <a:ext cx="6046788" cy="4005263"/>
        </p:xfrm>
        <a:graphic>
          <a:graphicData uri="http://schemas.openxmlformats.org/drawingml/2006/table">
            <a:tbl>
              <a:tblPr/>
              <a:tblGrid>
                <a:gridCol w="3095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3" name="Заголовок 10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latin typeface="Georgia" panose="02040502050405020303" pitchFamily="18" charset="0"/>
              </a:rPr>
              <a:t>Типология проектов в ДОУ</a:t>
            </a:r>
            <a:endParaRPr lang="ru-RU" altLang="ru-RU" sz="3200" smtClean="0">
              <a:latin typeface="Georgia" panose="02040502050405020303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u="sng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 количеству: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индивидуальные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групповые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i="1" u="sng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 содержанию: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Монопроекты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(одна образовательная область)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интегративные (две и более образовательные области)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1412875"/>
          <a:ext cx="6046788" cy="4005263"/>
        </p:xfrm>
        <a:graphic>
          <a:graphicData uri="http://schemas.openxmlformats.org/drawingml/2006/table">
            <a:tbl>
              <a:tblPr/>
              <a:tblGrid>
                <a:gridCol w="3095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551" marR="64551" marT="64554" marB="64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87" name="Заголовок 10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latin typeface="Georgia" panose="02040502050405020303" pitchFamily="18" charset="0"/>
              </a:rPr>
              <a:t>Типология проектов в ДОУ</a:t>
            </a:r>
            <a:endParaRPr lang="ru-RU" altLang="ru-RU" sz="3200" smtClean="0">
              <a:latin typeface="Georgia" panose="02040502050405020303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 доминирующему виду проектной деятельности: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игровые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информационные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- исследовательские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ворческие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u="sng" dirty="0">
                <a:solidFill>
                  <a:srgbClr val="7CCA62">
                    <a:lumMod val="50000"/>
                  </a:srgbClr>
                </a:solidFill>
                <a:latin typeface="Georgia" pitchFamily="18" charset="0"/>
              </a:rPr>
              <a:t>По продолжительности: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i="1" dirty="0">
                <a:solidFill>
                  <a:srgbClr val="7CCA62">
                    <a:lumMod val="50000"/>
                  </a:srgbClr>
                </a:solidFill>
                <a:latin typeface="Georgia" pitchFamily="18" charset="0"/>
              </a:rPr>
              <a:t>- краткосрочные (1-4 недели)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i="1" dirty="0">
                <a:solidFill>
                  <a:srgbClr val="7CCA62">
                    <a:lumMod val="50000"/>
                  </a:srgbClr>
                </a:solidFill>
                <a:latin typeface="Georgia" pitchFamily="18" charset="0"/>
              </a:rPr>
              <a:t>- среднесрочные </a:t>
            </a:r>
            <a:r>
              <a:rPr lang="ru-RU" sz="2800" b="1" i="1" dirty="0" smtClean="0">
                <a:solidFill>
                  <a:srgbClr val="7CCA62">
                    <a:lumMod val="50000"/>
                  </a:srgbClr>
                </a:solidFill>
                <a:latin typeface="Georgia" pitchFamily="18" charset="0"/>
              </a:rPr>
              <a:t>(от </a:t>
            </a:r>
            <a:r>
              <a:rPr lang="ru-RU" sz="2800" b="1" i="1" dirty="0">
                <a:solidFill>
                  <a:srgbClr val="7CCA62">
                    <a:lumMod val="50000"/>
                  </a:srgbClr>
                </a:solidFill>
                <a:latin typeface="Georgia" pitchFamily="18" charset="0"/>
              </a:rPr>
              <a:t>1 месяца)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i="1" dirty="0">
                <a:solidFill>
                  <a:srgbClr val="7CCA62">
                    <a:lumMod val="50000"/>
                  </a:srgbClr>
                </a:solidFill>
                <a:latin typeface="Georgia" pitchFamily="18" charset="0"/>
              </a:rPr>
              <a:t>- долгосрочные (полугодие, учебный год)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</a:rPr>
              <a:t>Короткие проекты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2" descr="http://rebenkoved.ru/wp-content/uploads/2016/08/140626-kidsbakecookies-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82804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79500"/>
          </a:xfrm>
        </p:spPr>
        <p:txBody>
          <a:bodyPr/>
          <a:lstStyle/>
          <a:p>
            <a:pPr algn="ctr"/>
            <a:r>
              <a:rPr lang="ru-RU" altLang="ru-RU" sz="4000" b="1" smtClean="0">
                <a:solidFill>
                  <a:srgbClr val="FF0000"/>
                </a:solidFill>
              </a:rPr>
              <a:t>Длинные проекты</a:t>
            </a:r>
            <a:br>
              <a:rPr lang="ru-RU" altLang="ru-RU" sz="4000" b="1" smtClean="0">
                <a:solidFill>
                  <a:srgbClr val="FF0000"/>
                </a:solidFill>
              </a:rPr>
            </a:br>
            <a:r>
              <a:rPr lang="ru-RU" altLang="ru-RU" sz="4000" b="1" smtClean="0">
                <a:solidFill>
                  <a:srgbClr val="FF0000"/>
                </a:solidFill>
              </a:rPr>
              <a:t>Этапы  проекта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I часть проекта. Организация «точки удивления»,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возбуждающей интерес детей и создающей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мотивацию для познавательной активности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II часть проекта. Планирование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III часть проекта. Реализация запланированных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мероприятий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IV часть проекта. Взаимодействие с семьями детей</a:t>
            </a:r>
            <a:b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V часть проекта. Итоговое мероприятие</a:t>
            </a:r>
            <a:r>
              <a:rPr lang="ru-RU" altLang="ru-RU" sz="2800" smtClean="0"/>
              <a:t>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FF0000"/>
                </a:solidFill>
              </a:rPr>
              <a:t>Проект «Цветущая весна. Травы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2746375" cy="2286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7652" name="Рисунок 3" descr="http://www.maam.ru/upload/blogs/detsad-634518-1467564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3195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 descr="https://sunshinedaycarecentre.com.au/wp-content/uploads/2016/09/AdobeStock_861949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773238"/>
            <a:ext cx="40941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830387" y="737394"/>
            <a:ext cx="5122912" cy="708025"/>
          </a:xfrm>
        </p:spPr>
        <p:txBody>
          <a:bodyPr/>
          <a:lstStyle/>
          <a:p>
            <a:r>
              <a:rPr lang="ru-RU" altLang="ru-RU" sz="4400" b="1" dirty="0" smtClean="0">
                <a:solidFill>
                  <a:srgbClr val="FF0000"/>
                </a:solidFill>
              </a:rPr>
              <a:t>Проект «Моя семья»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-542" r="13055" b="-326"/>
          <a:stretch/>
        </p:blipFill>
        <p:spPr bwMode="auto">
          <a:xfrm rot="5400000">
            <a:off x="663921" y="2008487"/>
            <a:ext cx="3444728" cy="3693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668933" cy="4626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4E388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830387" y="688505"/>
            <a:ext cx="5122912" cy="708025"/>
          </a:xfrm>
        </p:spPr>
        <p:txBody>
          <a:bodyPr/>
          <a:lstStyle/>
          <a:p>
            <a:r>
              <a:rPr lang="ru-RU" altLang="ru-RU" sz="4400" b="1" dirty="0" smtClean="0">
                <a:solidFill>
                  <a:srgbClr val="FF0000"/>
                </a:solidFill>
              </a:rPr>
              <a:t>Проект «Моя семья»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2746375" cy="228600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1"/>
            <a:ext cx="4548042" cy="352839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2" y="4192563"/>
            <a:ext cx="3752340" cy="247679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a typeface="+mn-ea"/>
                <a:cs typeface="+mn-cs"/>
              </a:rPr>
              <a:t>Тематическая неделя «ПРАВИЛА И </a:t>
            </a:r>
            <a:r>
              <a:rPr lang="ru-RU" sz="3200" b="1" dirty="0" smtClean="0">
                <a:solidFill>
                  <a:srgbClr val="0000FF"/>
                </a:solidFill>
                <a:ea typeface="+mn-ea"/>
                <a:cs typeface="+mn-cs"/>
              </a:rPr>
              <a:t>БЕЗОПАСНОСТЬ ДОРОЖНОГО </a:t>
            </a:r>
            <a:r>
              <a:rPr lang="ru-RU" sz="3200" b="1" dirty="0">
                <a:solidFill>
                  <a:srgbClr val="0000FF"/>
                </a:solidFill>
                <a:ea typeface="+mn-ea"/>
                <a:cs typeface="+mn-cs"/>
              </a:rPr>
              <a:t>ДВИЖЕНИЯ»</a:t>
            </a:r>
            <a:endParaRPr lang="ru-RU" sz="3200" dirty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1101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u="sng" smtClean="0">
                <a:solidFill>
                  <a:srgbClr val="0000FF"/>
                </a:solidFill>
                <a:latin typeface="Calibri" panose="020F0502020204030204" pitchFamily="34" charset="0"/>
              </a:rPr>
              <a:t>Традиционная модель</a:t>
            </a:r>
            <a:br>
              <a:rPr lang="ru-RU" altLang="ru-RU" sz="2400" b="1" u="sng" smtClean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Calibri" panose="020F0502020204030204" pitchFamily="34" charset="0"/>
              </a:rPr>
              <a:t>Ребёнок и социальный мир. </a:t>
            </a:r>
            <a:r>
              <a:rPr lang="ru-RU" altLang="ru-RU" sz="2400" i="1" smtClean="0">
                <a:solidFill>
                  <a:srgbClr val="0000FF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  <a:t>«Правила и безопасность дорожного движения»</a:t>
            </a:r>
            <a:b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Calibri" panose="020F0502020204030204" pitchFamily="34" charset="0"/>
              </a:rPr>
              <a:t>Развитие элементарных математических представлений. </a:t>
            </a:r>
            <a:r>
              <a:rPr lang="ru-RU" altLang="ru-RU" sz="2400" i="1" smtClean="0">
                <a:solidFill>
                  <a:srgbClr val="0000FF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  <a:t>«В гости к Кубарику»</a:t>
            </a:r>
            <a:b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Calibri" panose="020F0502020204030204" pitchFamily="34" charset="0"/>
              </a:rPr>
              <a:t>Развитие конструктивной деятельности. Конструирование из строительного материала и деталей конструкторов. </a:t>
            </a:r>
            <a:r>
              <a:rPr lang="ru-RU" altLang="ru-RU" sz="2400" i="1" smtClean="0">
                <a:solidFill>
                  <a:srgbClr val="0000FF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  <a:t>«В два ряда дома стоят»</a:t>
            </a:r>
            <a:b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Calibri" panose="020F0502020204030204" pitchFamily="34" charset="0"/>
              </a:rPr>
              <a:t>Развитие речи детей.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i="1" smtClean="0">
                <a:solidFill>
                  <a:srgbClr val="0000FF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  <a:t>«Что мы видели на улице»</a:t>
            </a:r>
            <a:b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Calibri" panose="020F0502020204030204" pitchFamily="34" charset="0"/>
              </a:rPr>
              <a:t>Развитие продуктивной деятельности детей. Рисование. </a:t>
            </a:r>
            <a:r>
              <a:rPr lang="ru-RU" altLang="ru-RU" sz="2400" i="1" smtClean="0">
                <a:solidFill>
                  <a:srgbClr val="0000FF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  <a:t>«Улица города»</a:t>
            </a:r>
            <a:b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FF"/>
                </a:solidFill>
                <a:latin typeface="Calibri" panose="020F0502020204030204" pitchFamily="34" charset="0"/>
              </a:rPr>
              <a:t>Развитие продуктивной деятельности детей. Аппликация. </a:t>
            </a:r>
            <a:r>
              <a:rPr lang="ru-RU" altLang="ru-RU" sz="2400" i="1" smtClean="0">
                <a:solidFill>
                  <a:srgbClr val="0000FF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anose="020F0502020204030204" pitchFamily="34" charset="0"/>
              </a:rPr>
              <a:t>«На нашей улице»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ЗАНЯТИЯ</a:t>
            </a:r>
            <a:r>
              <a:rPr lang="ru-RU" sz="2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800" b="1" dirty="0">
                <a:solidFill>
                  <a:srgbClr val="0000FF"/>
                </a:solidFill>
                <a:ea typeface="+mn-ea"/>
                <a:cs typeface="+mn-cs"/>
              </a:rPr>
              <a:t>Традиционная модель</a:t>
            </a:r>
            <a:endParaRPr lang="ru-RU" sz="2800" dirty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И г р а</a:t>
            </a:r>
            <a:b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Сюжетно-ролевые игры, </a:t>
            </a: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объединенные общими сюжетами «Путешествие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на автомобиле (автобусе)»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Сюжетно-дидактическая игра </a:t>
            </a: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«Нам на улице не страшно»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Настольная дидактическая игра </a:t>
            </a: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«Поездка»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Дидактические игры: </a:t>
            </a: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«Эстафета», «Сколько раз в ладоши хлопну»,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«Солнце! Земля! Воздух! Вода!», «Ну-ка, буквы, встаньте в ряд!, «Будь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  <a:t>внимателен», «Что изменилось?».</a:t>
            </a:r>
            <a:br>
              <a:rPr lang="ru-RU" altLang="ru-RU" sz="200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М а с т е р с к а я</a:t>
            </a:r>
            <a:b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Рисование. </a:t>
            </a:r>
            <a:r>
              <a:rPr lang="ru-RU" altLang="ru-RU" sz="2000" i="1" smtClean="0">
                <a:solidFill>
                  <a:srgbClr val="002060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«Улица города»</a:t>
            </a:r>
            <a:b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Конструирование из бумаги и природного материала </a:t>
            </a:r>
            <a:r>
              <a:rPr lang="ru-RU" altLang="ru-RU" sz="2000" i="1" smtClean="0">
                <a:solidFill>
                  <a:srgbClr val="002060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«Светофор»</a:t>
            </a:r>
            <a:b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Б е с е д а . </a:t>
            </a:r>
            <a:r>
              <a:rPr lang="ru-RU" altLang="ru-RU" sz="2000" i="1" smtClean="0">
                <a:solidFill>
                  <a:srgbClr val="002060"/>
                </a:solidFill>
                <a:latin typeface="Calibri" panose="020F0502020204030204" pitchFamily="34" charset="0"/>
              </a:rPr>
              <a:t>Тема: </a:t>
            </a: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«Знаешь ли ты правила дорожного движения»</a:t>
            </a:r>
            <a:b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Б е с е д а с р е ш е н и е м п р о б л е м н ы х с и т у а ц и й . </a:t>
            </a:r>
            <a:r>
              <a:rPr lang="ru-RU" altLang="ru-RU" sz="2000" i="1" smtClean="0">
                <a:solidFill>
                  <a:srgbClr val="002060"/>
                </a:solidFill>
                <a:latin typeface="Calibri" panose="020F0502020204030204" pitchFamily="34" charset="0"/>
              </a:rPr>
              <a:t>Тема:</a:t>
            </a:r>
            <a:br>
              <a:rPr lang="ru-RU" altLang="ru-RU" sz="2000" i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  <a:t>«Быть примерным пешеходом и пассажиром разрешается»</a:t>
            </a:r>
            <a:br>
              <a:rPr lang="ru-RU" altLang="ru-RU" sz="2000" b="1" i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Р а б о т а в к н и ж н о м у г о л к е</a:t>
            </a:r>
            <a:b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Calibri" panose="020F0502020204030204" pitchFamily="34" charset="0"/>
              </a:rPr>
              <a:t>Ч т е н и е х у д о ж е с т в е н н о й л и т е р а т у р ы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60550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C00000"/>
                </a:solidFill>
              </a:rPr>
              <a:t>СОВМЕСТНАЯ ДЕЯТЕЛЬНОСТЬ ПЕДАГОГА И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ДЕТЕЙ ВНЕ ЗАНЯТИЙ</a:t>
            </a:r>
            <a:r>
              <a:rPr lang="ru-RU" altLang="ru-RU" sz="2400" smtClean="0">
                <a:solidFill>
                  <a:srgbClr val="000000"/>
                </a:solidFill>
                <a:latin typeface="Constantia" panose="02030602050306030303" pitchFamily="18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altLang="ru-RU" sz="2400" b="1" smtClean="0">
                <a:solidFill>
                  <a:srgbClr val="0000FF"/>
                </a:solidFill>
              </a:rPr>
              <a:t>Тематическая неделя «ПРАВИЛА И БЕЗОПАСНОСТЬ</a:t>
            </a:r>
            <a:br>
              <a:rPr lang="ru-RU" altLang="ru-RU" sz="2400" b="1" smtClean="0">
                <a:solidFill>
                  <a:srgbClr val="0000FF"/>
                </a:solidFill>
              </a:rPr>
            </a:br>
            <a:r>
              <a:rPr lang="ru-RU" altLang="ru-RU" sz="2400" b="1" smtClean="0">
                <a:solidFill>
                  <a:srgbClr val="0000FF"/>
                </a:solidFill>
              </a:rPr>
              <a:t>ДОРОЖНОГО ДВИЖЕНИЯ»</a:t>
            </a:r>
            <a:br>
              <a:rPr lang="ru-RU" altLang="ru-RU" sz="2400" b="1" smtClean="0">
                <a:solidFill>
                  <a:srgbClr val="0000FF"/>
                </a:solidFill>
              </a:rPr>
            </a:br>
            <a:r>
              <a:rPr lang="ru-RU" altLang="ru-RU" sz="2400" b="1" u="sng" smtClean="0">
                <a:solidFill>
                  <a:srgbClr val="0000FF"/>
                </a:solidFill>
              </a:rPr>
              <a:t>Нетрадиционная модель</a:t>
            </a:r>
            <a:endParaRPr lang="ru-RU" altLang="ru-RU" sz="2400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31829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/>
              </a:rPr>
              <a:t>I </a:t>
            </a:r>
            <a:r>
              <a:rPr lang="ru-RU" sz="2800" b="1" dirty="0">
                <a:solidFill>
                  <a:srgbClr val="C00000"/>
                </a:solidFill>
                <a:latin typeface="Calibri"/>
              </a:rPr>
              <a:t>часть проекта: 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Организация «точки удивления», возбуждающей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интерес детей 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и создающей мотивацию для познавательной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активности (специальное 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оформление группы или всего детского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сада)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alibri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CC0000"/>
                </a:solidFill>
                <a:ea typeface="+mn-ea"/>
                <a:cs typeface="+mn-cs"/>
              </a:rPr>
              <a:t>«Проектная </a:t>
            </a:r>
            <a:r>
              <a:rPr lang="ru-RU" sz="4000" b="1" dirty="0">
                <a:solidFill>
                  <a:srgbClr val="CC0000"/>
                </a:solidFill>
                <a:ea typeface="+mn-ea"/>
                <a:cs typeface="+mn-cs"/>
              </a:rPr>
              <a:t>деятельность»</a:t>
            </a:r>
            <a:endParaRPr lang="ru-RU" sz="4000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  <a:t>— это создание воспитателем условий, позволяющих детям самостоятельно или совместно со взрослым открывать новый практический опыт, добывать его экспериментальным, поисковым путём, анализировать его и преобразовывать. Проектная деятельность основана на сотворчестве всех участников образовательного процесса</a:t>
            </a:r>
            <a:r>
              <a:rPr lang="ru-RU" altLang="ru-RU" smtClean="0"/>
              <a:t> </a:t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1763"/>
          </a:xfrm>
        </p:spPr>
        <p:txBody>
          <a:bodyPr/>
          <a:lstStyle/>
          <a:p>
            <a:pPr algn="ctr"/>
            <a:endParaRPr lang="ru-RU" altLang="ru-RU" sz="2400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II </a:t>
            </a:r>
            <a:r>
              <a:rPr lang="ru-RU" sz="2400" b="1" dirty="0">
                <a:solidFill>
                  <a:srgbClr val="C00000"/>
                </a:solidFill>
                <a:latin typeface="Calibri"/>
              </a:rPr>
              <a:t>часть проекта: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Планирование (воспитатель фиксирует вопросы детей,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 которые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они хотели бы получить ответ в ходе реализации проекта, они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совместно планируют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, каким образом постараются получить ответы на эти вопросы – или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в совместной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работе с воспитателем, или во взаимодействии с родителями, или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в процессе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самостоятельной деятельности детей. Среди форм работы могут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быть чтение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познавательной и художественной литературы, рассказы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воспитателя, придумывание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сказок, игры, детско-родительские проекты, беседы с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детьми, разнообразная 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продуктивная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деятельность)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alibri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ТЕМАТИЧЕСКИЙ ОБРАЗОВАТЕЛЬНЫЙ ПРОЕКТ</a:t>
            </a:r>
            <a:b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«ДОРОЖНАЯ АЗБУКА»</a:t>
            </a:r>
            <a:r>
              <a:rPr lang="ru-RU" sz="24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»</a:t>
            </a:r>
            <a:endParaRPr lang="ru-RU" sz="2400" dirty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578850" cy="438943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 b="1" smtClean="0">
                <a:solidFill>
                  <a:srgbClr val="C00000"/>
                </a:solidFill>
                <a:latin typeface="Calibri" panose="020F0502020204030204" pitchFamily="34" charset="0"/>
              </a:rPr>
              <a:t>III часть проекта: </a:t>
            </a:r>
            <a:r>
              <a:rPr lang="ru-RU" alt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Реализация запланированных мероприятий</a:t>
            </a:r>
            <a:br>
              <a:rPr lang="ru-RU" alt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Calibri" panose="020F0502020204030204" pitchFamily="34" charset="0"/>
              </a:rPr>
              <a:t>Понедельник: </a:t>
            </a: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Организационное досуговое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мероприятие. Создание макета улицы (микрорайона)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: строительные игры, конструирование из бумаги,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природного и бросового материала. Чтение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художественной и познавательной литературы.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Определение тем и исполнителей индивидуальных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образовательных проектов «История светофора»,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«Как и когда появился переход-«зебра», «Мой друг –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дорожный знак». Родительское собрание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«Безопасность детей на улицах города»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200"/>
          </a:xfrm>
        </p:spPr>
        <p:txBody>
          <a:bodyPr/>
          <a:lstStyle/>
          <a:p>
            <a:endParaRPr lang="ru-RU" altLang="ru-RU" sz="800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Calibri" panose="020F0502020204030204" pitchFamily="34" charset="0"/>
              </a:rPr>
              <a:t>III часть проекта: </a:t>
            </a:r>
            <a:r>
              <a:rPr lang="ru-RU" alt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Реализация запланированных</a:t>
            </a:r>
            <a:br>
              <a:rPr lang="ru-RU" alt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мероприятий</a:t>
            </a:r>
            <a:br>
              <a:rPr lang="ru-RU" alt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Calibri" panose="020F0502020204030204" pitchFamily="34" charset="0"/>
              </a:rPr>
              <a:t>Вторник: </a:t>
            </a: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день активных игр. Рассматривание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иллюстраций, сюжетных картин и серий сюжетных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картин, придумывание рассказов и сказок с опорой на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наглядность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i="1" smtClean="0">
                <a:solidFill>
                  <a:srgbClr val="C00000"/>
                </a:solidFill>
                <a:latin typeface="Calibri" panose="020F0502020204030204" pitchFamily="34" charset="0"/>
              </a:rPr>
              <a:t>Среда: </a:t>
            </a: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интеллектуальные игры (ориентирование по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плану, схемам с решением примеров на сложение и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вычитание, решение логических таблиц,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геометрические конструкторы). Встреча с инспектором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ГИБДД. Игры в автогородке. Оформление коллекции</a:t>
            </a:r>
            <a:b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«Мы – пассажиры городского транспорта»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360362"/>
          </a:xfrm>
        </p:spPr>
        <p:txBody>
          <a:bodyPr/>
          <a:lstStyle/>
          <a:p>
            <a:endParaRPr lang="ru-RU" altLang="ru-RU" sz="800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Calibri" panose="020F0502020204030204" pitchFamily="34" charset="0"/>
              </a:rPr>
              <a:t>IV часть проекта: </a:t>
            </a:r>
            <a:r>
              <a:rPr lang="ru-RU" altLang="ru-RU" sz="2800" b="1" smtClean="0">
                <a:solidFill>
                  <a:srgbClr val="002060"/>
                </a:solidFill>
                <a:latin typeface="Calibri" panose="020F0502020204030204" pitchFamily="34" charset="0"/>
              </a:rPr>
              <a:t>Взаимодействие с семьями детей</a:t>
            </a:r>
          </a:p>
          <a:p>
            <a:r>
              <a:rPr lang="ru-RU" altLang="ru-RU" sz="2800" b="1" smtClean="0">
                <a:solidFill>
                  <a:srgbClr val="C00000"/>
                </a:solidFill>
                <a:latin typeface="Calibri" panose="020F0502020204030204" pitchFamily="34" charset="0"/>
              </a:rPr>
              <a:t>V часть проекта: </a:t>
            </a:r>
            <a:r>
              <a:rPr lang="ru-RU" altLang="ru-RU" sz="2800" b="1" smtClean="0">
                <a:solidFill>
                  <a:srgbClr val="002060"/>
                </a:solidFill>
                <a:latin typeface="Calibri" panose="020F0502020204030204" pitchFamily="34" charset="0"/>
              </a:rPr>
              <a:t>Итоговое мероприятие (презентация результатов проекта,</a:t>
            </a:r>
            <a:br>
              <a:rPr lang="ru-RU" altLang="ru-RU" sz="2800" b="1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Calibri" panose="020F0502020204030204" pitchFamily="34" charset="0"/>
              </a:rPr>
              <a:t>своеобразный отчет детей и взрослых о проделанной работе)</a:t>
            </a: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5038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FF0000"/>
                </a:solidFill>
              </a:rPr>
              <a:t>Детско-родительский проект</a:t>
            </a:r>
            <a:br>
              <a:rPr lang="ru-RU" altLang="ru-RU" sz="3600" b="1" smtClean="0">
                <a:solidFill>
                  <a:srgbClr val="FF0000"/>
                </a:solidFill>
              </a:rPr>
            </a:br>
            <a:r>
              <a:rPr lang="ru-RU" altLang="ru-RU" sz="3600" b="1" smtClean="0">
                <a:solidFill>
                  <a:srgbClr val="FF0000"/>
                </a:solidFill>
              </a:rPr>
              <a:t>«Дорожные знаки»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8229600" cy="305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>
                <a:solidFill>
                  <a:srgbClr val="FF0000"/>
                </a:solidFill>
              </a:rPr>
              <a:t>«Дорожные знаки»</a:t>
            </a:r>
            <a:endParaRPr lang="ru-RU" altLang="ru-RU" smtClean="0"/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611188" y="1809750"/>
            <a:ext cx="8229600" cy="4389438"/>
          </a:xfrm>
        </p:spPr>
        <p:txBody>
          <a:bodyPr/>
          <a:lstStyle/>
          <a:p>
            <a:r>
              <a:rPr lang="ru-RU" altLang="ru-RU" smtClean="0"/>
              <a:t>Австралия        Бельгия              Великобритания</a:t>
            </a:r>
          </a:p>
          <a:p>
            <a:endParaRPr lang="ru-RU" altLang="ru-RU" smtClean="0"/>
          </a:p>
        </p:txBody>
      </p:sp>
      <p:pic>
        <p:nvPicPr>
          <p:cNvPr id="40964" name="Рисунок 3" descr="http://static3.depositphotos.com/1007480/236/i/950/depositphotos_2366490-Reflective-Pedestrian-Crossing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273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4" descr="http://img.ura-inform.com/news/main%5b17520%5d(400x300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660650"/>
            <a:ext cx="20240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5" descr="http://xtremesignsuk.com/wp-content/uploads/2015/11/ROAD0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765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>
                <a:solidFill>
                  <a:srgbClr val="FF0000"/>
                </a:solidFill>
              </a:rPr>
              <a:t>«Дорожные знаки»</a:t>
            </a:r>
            <a:endParaRPr lang="ru-RU" altLang="ru-RU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Щвеция, Упсала</a:t>
            </a:r>
          </a:p>
          <a:p>
            <a:endParaRPr lang="ru-RU" altLang="ru-RU" smtClean="0"/>
          </a:p>
        </p:txBody>
      </p:sp>
      <p:pic>
        <p:nvPicPr>
          <p:cNvPr id="41988" name="Рисунок 3" descr="http://img.ura-inform.com/news/frau%5b79319%5d(400x18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36863"/>
            <a:ext cx="38100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4" descr="http://img-fotki.yandex.ru/get/3312/flashtuchka.de/0_23121_5434ca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08288"/>
            <a:ext cx="41751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>
                <a:solidFill>
                  <a:srgbClr val="FF0000"/>
                </a:solidFill>
              </a:rPr>
              <a:t>«Дорожные знаки»</a:t>
            </a:r>
            <a:endParaRPr lang="ru-RU" altLang="ru-RU" smtClean="0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Швеция, город Лунд</a:t>
            </a:r>
          </a:p>
        </p:txBody>
      </p:sp>
      <p:pic>
        <p:nvPicPr>
          <p:cNvPr id="43012" name="Рисунок 3" descr="http://joie-de-vivre.ru/wp-content/uploads/2014/01/street-art-in-lund-sw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3959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4" descr="http://www.streetartutopia.com/wp-content/uploads/2012/04/Artist-Pabi-A..jp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78142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</a:rPr>
              <a:t>Проект «Неделя добра»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1" y="1935163"/>
            <a:ext cx="3431116" cy="25733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3933056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264804" y="764704"/>
            <a:ext cx="6923112" cy="563563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FF0000"/>
                </a:solidFill>
              </a:rPr>
              <a:t>Проект «Извержение вулкана»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40287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 smtClean="0"/>
              <a:t>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57200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6051" r="1068" b="4700"/>
          <a:stretch/>
        </p:blipFill>
        <p:spPr>
          <a:xfrm>
            <a:off x="5192384" y="1961457"/>
            <a:ext cx="2995532" cy="489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b="1" dirty="0">
                <a:solidFill>
                  <a:srgbClr val="CC0000"/>
                </a:solidFill>
                <a:ea typeface="+mn-ea"/>
                <a:cs typeface="+mn-cs"/>
              </a:rPr>
              <a:t>«Проект»</a:t>
            </a:r>
            <a:endParaRPr lang="ru-RU" sz="4400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600" smtClean="0">
                <a:solidFill>
                  <a:srgbClr val="000000"/>
                </a:solidFill>
                <a:latin typeface="Calibri" panose="020F0502020204030204" pitchFamily="34" charset="0"/>
              </a:rPr>
              <a:t>— это отрезок жизни группы, в течение которого дети совместно со взрослым совершают увлекательную поисково-познавательную творческую работу, а не просто участвуют под руководством воспитателя в серии связанных</a:t>
            </a:r>
            <a:br>
              <a:rPr lang="ru-RU" altLang="ru-RU" sz="360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3600" smtClean="0">
                <a:solidFill>
                  <a:srgbClr val="000000"/>
                </a:solidFill>
                <a:latin typeface="Calibri" panose="020F0502020204030204" pitchFamily="34" charset="0"/>
              </a:rPr>
              <a:t>одной темой занятий и игр</a:t>
            </a:r>
            <a:r>
              <a:rPr lang="ru-RU" altLang="ru-RU" sz="3600" smtClean="0"/>
              <a:t>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08720"/>
            <a:ext cx="558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Проект « Какого цвета осень?»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406" y="2060848"/>
            <a:ext cx="64087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2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652713"/>
          </a:xfrm>
        </p:spPr>
        <p:txBody>
          <a:bodyPr/>
          <a:lstStyle/>
          <a:p>
            <a:pPr algn="ctr"/>
            <a:r>
              <a:rPr lang="ru-RU" altLang="ru-RU" b="1" smtClean="0"/>
              <a:t>Познавательно-исследовательская деятельность</a:t>
            </a:r>
          </a:p>
        </p:txBody>
      </p:sp>
      <p:sp>
        <p:nvSpPr>
          <p:cNvPr id="53251" name="Объект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Исследовательская деятельность-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200" smtClean="0"/>
              <a:t>-это особый вид интеллектуально-творческой деятельности на основе поисковой активности и на базе исследовательского поведения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3200" smtClean="0"/>
              <a:t>-это активность ребенка, направленная на постижение устройства вещей, связей между явлениями окружающего мира, их упорядочение и систематизацию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431800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1. Развитие познавательных процессов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2. Формирование и развитие исследовательских умений:</a:t>
            </a:r>
          </a:p>
          <a:p>
            <a:pPr>
              <a:defRPr/>
            </a:pPr>
            <a:r>
              <a:rPr lang="ru-RU" dirty="0" smtClean="0"/>
              <a:t>Видеть необычное, формулировать проблему,</a:t>
            </a:r>
          </a:p>
          <a:p>
            <a:pPr>
              <a:defRPr/>
            </a:pPr>
            <a:r>
              <a:rPr lang="ru-RU" dirty="0" smtClean="0"/>
              <a:t>Выдвигать гипотезу, доказывать идею экспериментально или подтверждая найденной информацией из различных источников</a:t>
            </a:r>
          </a:p>
          <a:p>
            <a:pPr>
              <a:defRPr/>
            </a:pPr>
            <a:r>
              <a:rPr lang="ru-RU" dirty="0" smtClean="0"/>
              <a:t>Оформлять результаты исследовательской работы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3. формирование навыков самообразования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4. развитие устной и письменной речи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dirty="0" smtClean="0"/>
              <a:t>5. Развитие коммуникативных навыков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03237"/>
          </a:xfrm>
        </p:spPr>
        <p:txBody>
          <a:bodyPr/>
          <a:lstStyle/>
          <a:p>
            <a:pPr algn="ctr"/>
            <a:r>
              <a:rPr lang="ru-RU" altLang="ru-RU" sz="4000" b="1" smtClean="0"/>
              <a:t>Осуществление эксперимента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0561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b="1" smtClean="0"/>
              <a:t>Дети совместно с педагогом выполняют следующие шаги: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b="1" smtClean="0"/>
              <a:t>	1.</a:t>
            </a:r>
            <a:r>
              <a:rPr lang="ru-RU" altLang="ru-RU" smtClean="0"/>
              <a:t> Постановка и обсуждение вопроса, интересующего детей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b="1" smtClean="0"/>
              <a:t>	2. </a:t>
            </a:r>
            <a:r>
              <a:rPr lang="ru-RU" altLang="ru-RU" smtClean="0"/>
              <a:t>Выбор  материалов, которые помогут найти ответ на поставленный вопрос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	3. Разработка порядка проведения эксперимента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	4. Формулирование возможного ответа на поставленный вопрос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	5. Подготовка материалов, необходимых для проведения эксперимента, и обсуждение способов их использования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b="1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1763"/>
          </a:xfrm>
        </p:spPr>
        <p:txBody>
          <a:bodyPr/>
          <a:lstStyle/>
          <a:p>
            <a:endParaRPr lang="ru-RU" altLang="ru-RU" sz="900" smtClean="0"/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6. Проработка этапов эксперимента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7. Фиксирование предположений о результатах эксперимента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8. Совместное проведение эксперимента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9. Сведение наблюдений и полученных знаний; сравнение результатов с предположениями, выдвинутыми до проведения эксперимента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10. Совместное формулирование объячснения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C00000"/>
                </a:solidFill>
              </a:rPr>
              <a:t>Практическое занятие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284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75284"/>
            <a:ext cx="3456384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277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20" y="2996927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7850"/>
            <a:ext cx="3292077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340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6" y="1124744"/>
            <a:ext cx="7324308" cy="5493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54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  <a:t>— обучать элементарному планированию;</a:t>
            </a:r>
            <a:b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  <a:t>— формировать навыки сбора и обработки информации, материалов;</a:t>
            </a:r>
            <a:b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  <a:t>— развивать творческие способности;</a:t>
            </a:r>
            <a:b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222222"/>
                </a:solidFill>
                <a:latin typeface="Calibri"/>
                <a:ea typeface="Calibri"/>
                <a:cs typeface="Times New Roman"/>
              </a:rPr>
              <a:t>— формировать позитивное отношение к познавательной, исследовательской, творческой деятельности.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507413" cy="8524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C0000"/>
                </a:solidFill>
                <a:ea typeface="+mn-ea"/>
                <a:cs typeface="+mn-cs"/>
              </a:rPr>
              <a:t>Ребёнок  </a:t>
            </a:r>
            <a:r>
              <a:rPr lang="ru-RU" sz="2800" b="1" dirty="0">
                <a:solidFill>
                  <a:srgbClr val="CC0000"/>
                </a:solidFill>
                <a:ea typeface="+mn-ea"/>
                <a:cs typeface="+mn-cs"/>
              </a:rPr>
              <a:t>— активный субъект образовательного процесса:</a:t>
            </a: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  <a:t>он влияет на выбор темы проекта, форм работы в рамках проекта</a:t>
            </a:r>
            <a:b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smtClean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  <a:t>он самостоятельно выбирает деятельность и устанавливает последовательность и общую продолжительность ее выполнения</a:t>
            </a:r>
            <a:b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smtClean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  <a:t>он выступает в роди инициатора, активного участника, а не исполнителя указаний взрослых</a:t>
            </a:r>
            <a:b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2800" smtClean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ru-RU" altLang="ru-RU" sz="2800" smtClean="0">
                <a:solidFill>
                  <a:srgbClr val="000000"/>
                </a:solidFill>
                <a:latin typeface="Calibri" panose="020F0502020204030204" pitchFamily="34" charset="0"/>
              </a:rPr>
              <a:t>он реализует свои интересы, потребности в знаниях, общении, игре и других видах деятельности в основном самостоятельно</a:t>
            </a:r>
            <a:r>
              <a:rPr lang="ru-RU" altLang="ru-RU" smtClean="0"/>
              <a:t> </a:t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50825" y="188912"/>
            <a:ext cx="8518525" cy="863824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4617B"/>
                </a:solidFill>
              </a:rPr>
              <a:t>Какие </a:t>
            </a:r>
            <a:r>
              <a:rPr lang="ru-RU" altLang="ru-RU" sz="2000" b="1" i="1" dirty="0">
                <a:solidFill>
                  <a:srgbClr val="04617B"/>
                </a:solidFill>
              </a:rPr>
              <a:t>стороны личности и какие познавательные процессы развивает</a:t>
            </a:r>
            <a:br>
              <a:rPr lang="ru-RU" altLang="ru-RU" sz="2000" b="1" i="1" dirty="0">
                <a:solidFill>
                  <a:srgbClr val="04617B"/>
                </a:solidFill>
              </a:rPr>
            </a:br>
            <a:r>
              <a:rPr lang="ru-RU" altLang="ru-RU" sz="2000" b="1" i="1" dirty="0" smtClean="0">
                <a:solidFill>
                  <a:srgbClr val="04617B"/>
                </a:solidFill>
              </a:rPr>
              <a:t>проект?</a:t>
            </a:r>
            <a:endParaRPr lang="ru-RU" altLang="ru-RU" sz="2000" dirty="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44488" y="1052736"/>
            <a:ext cx="84248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наблюдательность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творческое мышление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критическое мышление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навыки общения в группе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умение публично выступать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развивает речь-доказательство, речь-рассуждение, культуру речи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самодисциплину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активность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умение доказывать и отстаивать свою точку зрения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развивает эрудицию, расширяет кругозор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развиваются волевые качества личности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умение работать в коллективе, ощущая себя членом команды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умение решать творческие споры и достигать договоренности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оказывать помощь участникам деятельности, обучать партнеров, делиться собственным опытом со сверстниками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</a:rPr>
              <a:t> оценивать действия каждого и свои, не воспринимая чужие успехи своим поражением</a:t>
            </a:r>
          </a:p>
          <a:p>
            <a:pPr eaLnBrk="1" hangingPunct="1"/>
            <a:endParaRPr lang="ru-RU" altLang="ru-RU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Проекты требуют </a:t>
            </a:r>
            <a:r>
              <a:rPr lang="ru-RU" altLang="ru-RU" b="1" smtClean="0">
                <a:solidFill>
                  <a:srgbClr val="FF3300"/>
                </a:solidFill>
              </a:rPr>
              <a:t>четкой структуры, обозначенных целей, актуальности предмета исследования</a:t>
            </a:r>
            <a:r>
              <a:rPr lang="ru-RU" altLang="ru-RU" smtClean="0"/>
              <a:t> для всех участников, </a:t>
            </a:r>
            <a:r>
              <a:rPr lang="ru-RU" altLang="ru-RU" b="1" smtClean="0">
                <a:solidFill>
                  <a:srgbClr val="FF3300"/>
                </a:solidFill>
              </a:rPr>
              <a:t>социальной значимости, продуманных методов обработки результата.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27687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000000"/>
                </a:solidFill>
              </a:rPr>
              <a:t>Выделены </a:t>
            </a:r>
            <a:r>
              <a:rPr lang="ru-RU" altLang="ru-RU" sz="2400" b="1" dirty="0">
                <a:solidFill>
                  <a:srgbClr val="000000"/>
                </a:solidFill>
              </a:rPr>
              <a:t>три этапа</a:t>
            </a:r>
            <a:r>
              <a:rPr lang="ru-RU" altLang="ru-RU" sz="2400" dirty="0">
                <a:solidFill>
                  <a:srgbClr val="000000"/>
                </a:solidFill>
              </a:rPr>
              <a:t> в развитии проектной деятельности у детей дошкольного возраста, которые и представляют собой одну из педагогических технологий проектной деятельности, включающую в себя совокупность </a:t>
            </a:r>
            <a:r>
              <a:rPr lang="ru-RU" altLang="ru-RU" sz="2400" b="1" dirty="0">
                <a:solidFill>
                  <a:srgbClr val="FF3300"/>
                </a:solidFill>
              </a:rPr>
              <a:t>исследовательских, поисковых, проблемных и творческих методов. </a:t>
            </a:r>
          </a:p>
        </p:txBody>
      </p:sp>
    </p:spTree>
    <p:extLst>
      <p:ext uri="{BB962C8B-B14F-4D97-AF65-F5344CB8AC3E}">
        <p14:creationId xmlns:p14="http://schemas.microsoft.com/office/powerpoint/2010/main" val="23797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1619</TotalTime>
  <Words>1004</Words>
  <Application>Microsoft Office PowerPoint</Application>
  <PresentationFormat>Экран (4:3)</PresentationFormat>
  <Paragraphs>139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Calibri</vt:lpstr>
      <vt:lpstr>Constantia</vt:lpstr>
      <vt:lpstr>Georgia</vt:lpstr>
      <vt:lpstr>Times New Roman</vt:lpstr>
      <vt:lpstr>Verdana</vt:lpstr>
      <vt:lpstr>Wingdings</vt:lpstr>
      <vt:lpstr>Wingdings 2</vt:lpstr>
      <vt:lpstr>Поток</vt:lpstr>
      <vt:lpstr>«Технология  проектирования  в ДОУ»  </vt:lpstr>
      <vt:lpstr>Проектная деятельность –</vt:lpstr>
      <vt:lpstr>«Проектная деятельность»</vt:lpstr>
      <vt:lpstr>«Проект»</vt:lpstr>
      <vt:lpstr>ЗАДАЧИ</vt:lpstr>
      <vt:lpstr>Ребёнок  — активный субъект образовательного процесса:</vt:lpstr>
      <vt:lpstr>Какие стороны личности и какие познавательные процессы развивает проект?</vt:lpstr>
      <vt:lpstr>Презентация PowerPoint</vt:lpstr>
      <vt:lpstr>Презентация PowerPoint</vt:lpstr>
      <vt:lpstr>Три этапа в развитии проектной деятельности у детей дошкольного возраста:   1. Подражательско-исполнительский (3,5–5 лет)  2. Развивающий (5–6 лет)   3. Творческий (6-7 лет)     </vt:lpstr>
      <vt:lpstr>Подражательско-исполнительский  3,5 – 5 лет</vt:lpstr>
      <vt:lpstr>Развивающий этап 5-6 лет</vt:lpstr>
      <vt:lpstr>Творческий этап 6-7 лет</vt:lpstr>
      <vt:lpstr>ЭТАПЫ  ПРОЕКТНОЙ ДЕЯТЕЛЬНОСТИ</vt:lpstr>
      <vt:lpstr>Первый этап– совместный поиск темы.</vt:lpstr>
      <vt:lpstr>Второй этап–планирование и подготовка проекта педагогическим персоналом  </vt:lpstr>
      <vt:lpstr>        Третий этап– подготовительный этап.    </vt:lpstr>
      <vt:lpstr>        Четвертый этап– практический этап    </vt:lpstr>
      <vt:lpstr>        Пятый этап–завершение проекта.    </vt:lpstr>
      <vt:lpstr>Типология проектов в ДОУ</vt:lpstr>
      <vt:lpstr>Типология проектов в ДОУ</vt:lpstr>
      <vt:lpstr>Короткие проекты</vt:lpstr>
      <vt:lpstr>Длинные проекты Этапы  проекта</vt:lpstr>
      <vt:lpstr>Проект «Цветущая весна. Травы</vt:lpstr>
      <vt:lpstr>Проект «Моя семья»</vt:lpstr>
      <vt:lpstr>Проект «Моя семья»</vt:lpstr>
      <vt:lpstr>Тематическая неделя «ПРАВИЛА И БЕЗОПАСНОСТЬ ДОРОЖНОГО ДВИЖЕНИЯ»</vt:lpstr>
      <vt:lpstr>ЗАНЯТИЯ Традиционная модель</vt:lpstr>
      <vt:lpstr>СОВМЕСТНАЯ ДЕЯТЕЛЬНОСТЬ ПЕДАГОГА И ДЕТЕЙ ВНЕ ЗАНЯТИЙ Тематическая неделя «ПРАВИЛА И БЕЗОПАСНОСТЬ ДОРОЖНОГО ДВИЖЕНИЯ» Нетрадиционная модель</vt:lpstr>
      <vt:lpstr>Презентация PowerPoint</vt:lpstr>
      <vt:lpstr>ТЕМАТИЧЕСКИЙ ОБРАЗОВАТЕЛЬНЫЙ ПРОЕКТ «ДОРОЖНАЯ АЗБУКА»»</vt:lpstr>
      <vt:lpstr>Презентация PowerPoint</vt:lpstr>
      <vt:lpstr>Презентация PowerPoint</vt:lpstr>
      <vt:lpstr>Детско-родительский проект «Дорожные знаки»</vt:lpstr>
      <vt:lpstr>«Дорожные знаки»</vt:lpstr>
      <vt:lpstr>«Дорожные знаки»</vt:lpstr>
      <vt:lpstr>«Дорожные знаки»</vt:lpstr>
      <vt:lpstr>Проект «Неделя добра»</vt:lpstr>
      <vt:lpstr>Проект «Извержение вулкана»</vt:lpstr>
      <vt:lpstr>Презентация PowerPoint</vt:lpstr>
      <vt:lpstr>Познавательно-исследовательская деятельность</vt:lpstr>
      <vt:lpstr>Исследовательская деятельность-</vt:lpstr>
      <vt:lpstr>Задачи</vt:lpstr>
      <vt:lpstr>Осуществление эксперимента</vt:lpstr>
      <vt:lpstr>Презентация PowerPoint</vt:lpstr>
      <vt:lpstr>Практическое занятие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пользователь</dc:creator>
  <cp:lastModifiedBy>user</cp:lastModifiedBy>
  <cp:revision>73</cp:revision>
  <dcterms:created xsi:type="dcterms:W3CDTF">2015-10-07T11:54:58Z</dcterms:created>
  <dcterms:modified xsi:type="dcterms:W3CDTF">2020-06-22T20:47:55Z</dcterms:modified>
</cp:coreProperties>
</file>