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</p:sldMasterIdLst>
  <p:handoutMasterIdLst>
    <p:handoutMasterId r:id="rId49"/>
  </p:handoutMasterIdLst>
  <p:sldIdLst>
    <p:sldId id="256" r:id="rId10"/>
    <p:sldId id="304" r:id="rId11"/>
    <p:sldId id="258" r:id="rId12"/>
    <p:sldId id="279" r:id="rId13"/>
    <p:sldId id="260" r:id="rId14"/>
    <p:sldId id="280" r:id="rId15"/>
    <p:sldId id="261" r:id="rId16"/>
    <p:sldId id="278" r:id="rId17"/>
    <p:sldId id="262" r:id="rId18"/>
    <p:sldId id="281" r:id="rId19"/>
    <p:sldId id="282" r:id="rId20"/>
    <p:sldId id="264" r:id="rId21"/>
    <p:sldId id="303" r:id="rId22"/>
    <p:sldId id="277" r:id="rId23"/>
    <p:sldId id="302" r:id="rId24"/>
    <p:sldId id="265" r:id="rId25"/>
    <p:sldId id="266" r:id="rId26"/>
    <p:sldId id="286" r:id="rId27"/>
    <p:sldId id="295" r:id="rId28"/>
    <p:sldId id="288" r:id="rId29"/>
    <p:sldId id="268" r:id="rId30"/>
    <p:sldId id="294" r:id="rId31"/>
    <p:sldId id="289" r:id="rId32"/>
    <p:sldId id="267" r:id="rId33"/>
    <p:sldId id="296" r:id="rId34"/>
    <p:sldId id="291" r:id="rId35"/>
    <p:sldId id="269" r:id="rId36"/>
    <p:sldId id="297" r:id="rId37"/>
    <p:sldId id="293" r:id="rId38"/>
    <p:sldId id="270" r:id="rId39"/>
    <p:sldId id="275" r:id="rId40"/>
    <p:sldId id="298" r:id="rId41"/>
    <p:sldId id="299" r:id="rId42"/>
    <p:sldId id="276" r:id="rId43"/>
    <p:sldId id="271" r:id="rId44"/>
    <p:sldId id="300" r:id="rId45"/>
    <p:sldId id="274" r:id="rId46"/>
    <p:sldId id="273" r:id="rId47"/>
    <p:sldId id="272" r:id="rId48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2694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F6D03-39D9-423E-BEF8-2A32F64FA971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C163F-D879-4D5E-A292-0F6BAFEBD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562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6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9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57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4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88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9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72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9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48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52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33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20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24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63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02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75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41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1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48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39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19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10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32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27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79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41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86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88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05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66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43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92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5D69F24-7962-415C-8D99-6E07B77E3D46}" type="datetimeFigureOut">
              <a:rPr lang="ru-RU"/>
              <a:pPr>
                <a:defRPr/>
              </a:pPr>
              <a:t>22.07.2020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A5B592">
                  <a:tint val="20000"/>
                </a:srgbClr>
              </a:solidFill>
            </a:endParaRP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B945399-7C25-4409-AC3D-62A1D8D208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09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EFC15-AF80-473A-A3D6-D883BE2AF7D0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2F36-D321-491D-AC66-AAC598135C5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14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DA6B8C-297B-4297-87BA-E15C7652FC9D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41CD2C-A743-4CB0-89CB-1A3D42951989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3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48ED6FA-4F18-4D0E-AE68-9A609ADFEC40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DB889B-FBC3-47A6-86B2-1BB3D69AFF1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82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172E35-2EB8-4DFE-8643-DEEAC19922D9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987A9B-03A4-4F0C-B26C-014771F5E0C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05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3D127F-EE53-40BF-8BFE-FA713AD670AC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5675CA0-9026-4345-907D-847AA2C77DE7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12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35DA-ED7C-446C-AB01-83A8B5DA7D70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425AF-A92B-4C2A-9D09-B810644B49D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8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5E7BCE-DEC2-4501-9BAF-705382170282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7481FE-85CE-462B-90E7-F7DDC40BF0F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67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email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5281C87-83D3-4C65-89C1-B279136E42F0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99395E9-1D48-4EED-9C16-613E135067C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29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26A5F-5D8E-4516-ADEF-79FDE3435C71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36016-BE9D-47FC-B117-1D754B9CE43A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21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A658E-A902-4001-AC80-186D6F887559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9C911-960C-4615-AA53-D683EB11176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4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6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018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16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09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9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75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88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90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78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01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92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5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8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6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86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5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98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9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751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73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64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73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04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5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7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59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90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92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90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23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96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15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89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35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89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56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27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48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59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2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75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89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36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1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7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6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email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0EB81C4-FF0B-4BDF-8452-C402D29B7EC0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22.07.2020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9C7A5A3-397D-4F7B-90FE-ED399DD2210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2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8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7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22.07.2020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5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0032" y="548680"/>
            <a:ext cx="42839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ru-RU" sz="5400" i="1" dirty="0" smtClean="0"/>
              <a:t>Тема</a:t>
            </a:r>
          </a:p>
          <a:p>
            <a:pPr algn="ctr" hangingPunct="0"/>
            <a:r>
              <a:rPr lang="ru-RU" sz="5400" b="1" dirty="0" smtClean="0"/>
              <a:t>«</a:t>
            </a:r>
            <a:r>
              <a:rPr lang="ru-RU" sz="5400" b="1" dirty="0" smtClean="0"/>
              <a:t>Начало </a:t>
            </a:r>
            <a:r>
              <a:rPr lang="ru-RU" sz="5400" b="1" dirty="0"/>
              <a:t>правления Ивана IV. </a:t>
            </a:r>
          </a:p>
          <a:p>
            <a:pPr algn="ctr"/>
            <a:r>
              <a:rPr lang="ru-RU" sz="5400" b="1" dirty="0"/>
              <a:t>Реформы Избранной </a:t>
            </a:r>
            <a:r>
              <a:rPr lang="ru-RU" sz="5400" b="1" dirty="0" smtClean="0"/>
              <a:t>рады»</a:t>
            </a:r>
            <a:endParaRPr lang="ru-RU" sz="5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" y="25054"/>
            <a:ext cx="4861961" cy="687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3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84213" y="1196975"/>
            <a:ext cx="7775575" cy="3311525"/>
          </a:xfrm>
          <a:solidFill>
            <a:schemeClr val="accent2">
              <a:lumMod val="40000"/>
              <a:lumOff val="60000"/>
            </a:schemeClr>
          </a:solidFill>
          <a:ln w="57150" cap="rnd" cmpd="thickThin">
            <a:solidFill>
              <a:srgbClr val="B03622"/>
            </a:solidFill>
          </a:ln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Blip>
                <a:blip r:embed="rId2"/>
              </a:buBlip>
              <a:defRPr/>
            </a:pPr>
            <a:r>
              <a:rPr lang="ru-RU" b="1" dirty="0" smtClean="0"/>
              <a:t>Иван рос беспризорным, но зорким сиротой в обстановке придворных интриг, борьбы и насилия, проникавших в его детскую опочивальню даже ночью.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Blip>
                <a:blip r:embed="rId2"/>
              </a:buBlip>
              <a:defRPr/>
            </a:pPr>
            <a:r>
              <a:rPr lang="ru-RU" b="1" dirty="0" smtClean="0"/>
              <a:t>Детство осталось в памяти Ивана как время обид и унижений, конкретную картину которых он лет через 20 дал в своих письмах к князю Курбскому. 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Детство Ивана </a:t>
            </a:r>
            <a:r>
              <a:rPr lang="en-US" dirty="0" smtClean="0">
                <a:solidFill>
                  <a:schemeClr val="tx1"/>
                </a:solidFill>
              </a:rPr>
              <a:t>IV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0" y="1052513"/>
            <a:ext cx="9144000" cy="5184775"/>
          </a:xfrm>
          <a:prstGeom prst="vertic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2913" algn="just">
              <a:tabLst>
                <a:tab pos="7359650" algn="l"/>
              </a:tabLst>
              <a:defRPr/>
            </a:pP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</a:rPr>
              <a:t>«Нас же с покойным братом Георгием начали воспитывать, как  иностранцев или нищих. Какой только нужды не натерпелись мы в одежде и в пище! Ни в чём нам воли не было; ни в чём не поступали с нами, как следует поступать с детьми.  (…) Как исчислить подобные тяжёлые страдания, перенесённые мною в юности? Сколько раз мне и поесть не давали вовремя. Что же сказать о доставшейся мне родительской казне? Всё расхитили коварным образом».</a:t>
            </a:r>
          </a:p>
        </p:txBody>
      </p:sp>
    </p:spTree>
    <p:extLst>
      <p:ext uri="{BB962C8B-B14F-4D97-AF65-F5344CB8AC3E}">
        <p14:creationId xmlns:p14="http://schemas.microsoft.com/office/powerpoint/2010/main" val="5276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04664"/>
            <a:ext cx="4363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Личность </a:t>
            </a:r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Ивана 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ru-RU" sz="3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19" y="1355988"/>
            <a:ext cx="86409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Каким образом обстановка начала правления Ивана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могла повлиять на  формирование его личности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Какие черты личности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Ивана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вам симпатичны, а какие нет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04664"/>
            <a:ext cx="4200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Венчание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царство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19" y="1196752"/>
            <a:ext cx="85999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Достигнув 16 лет,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Иван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объявил митрополиту и боярам о своем желании жениться и принять 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царский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венец. Он выбрал себе в жены простую боярышню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рода Федора Кошки, Анастасию Романовну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Юрьеву.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75702"/>
            <a:ext cx="6459739" cy="53184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47" y="1175702"/>
            <a:ext cx="3271722" cy="531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32656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января 1547г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в Успенском соборе Московского Кремля состоялось торжественное венчание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Ивана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царство.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9" y="1717651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 с текстом стр.44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49289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Каково было значение венчания Ивана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царство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447003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1.Иван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стал первым в истории России «</a:t>
            </a: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боговенчанным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царем».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440111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2.Повысился международный авторитет России.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924330"/>
            <a:ext cx="8527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3.Российский государь приравнивался к самым знатным правителям мира.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0" y="1717651"/>
            <a:ext cx="4263926" cy="4722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1" y="1717651"/>
            <a:ext cx="3933744" cy="480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05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32656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января 1547г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в Успенском соборе Московского Кремля состоялось торжественное венчание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Ивана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царство.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1" y="1795255"/>
            <a:ext cx="4263926" cy="4722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44" y="1795255"/>
            <a:ext cx="3933744" cy="480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6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8864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Московское </a:t>
            </a:r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восстание 1547г.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971"/>
            <a:ext cx="9144000" cy="57561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8864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Московское </a:t>
            </a: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восстание 1547г.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834971"/>
            <a:ext cx="87129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800" b="1" u="sng" dirty="0" smtClean="0">
                <a:latin typeface="Times New Roman" pitchFamily="18" charset="0"/>
                <a:cs typeface="Times New Roman" pitchFamily="18" charset="0"/>
              </a:rPr>
              <a:t>Причины восстания: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злоупотребление бояр в борьбе за власть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беззаконие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взяточничество, недовольство возвышением Глинских. </a:t>
            </a:r>
          </a:p>
          <a:p>
            <a:pPr>
              <a:lnSpc>
                <a:spcPct val="90000"/>
              </a:lnSpc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Грандиозный 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пожар в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Москве уничтожил почти весь город.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Москвичи во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всём обвинили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Глинских.</a:t>
            </a:r>
          </a:p>
          <a:p>
            <a:pPr algn="ctr">
              <a:lnSpc>
                <a:spcPct val="90000"/>
              </a:lnSpc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26 июня 1547г.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ооруженные горожане ворвались с требованием выдать Глинских.</a:t>
            </a:r>
          </a:p>
          <a:p>
            <a:pPr algn="ctr">
              <a:lnSpc>
                <a:spcPct val="90000"/>
              </a:lnSpc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Царь с семьей выехал в село Воробьево.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>
              <a:lnSpc>
                <a:spcPct val="90000"/>
              </a:lnSpc>
            </a:pPr>
            <a:r>
              <a:rPr lang="ru-RU" altLang="ru-RU" sz="2800" b="1" u="sng" dirty="0" smtClean="0">
                <a:latin typeface="Times New Roman" pitchFamily="18" charset="0"/>
                <a:cs typeface="Times New Roman" pitchFamily="18" charset="0"/>
              </a:rPr>
              <a:t>Народное восстание в Москве и других городах убедили царя в необходимости проведения реформ по укреплению центральной власти.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Избранная рада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764704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Избранная рада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неофициальное правительство при Иване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Грозном в первое деся­тилетие его царствования (1549-1560 годах)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2149700"/>
            <a:ext cx="7416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Состав Избранной  рады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Дворянин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А.Ф.Адашев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Священник    Сильвестр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Князь 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М.И.Воротынский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Князь 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А.М.Курбский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 Боярин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И.В.Шереметев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 Дьяк    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И.М.Висковатый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319799"/>
            <a:ext cx="8859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Избранную раду поддерживал глава Русской православной церкви митрополит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Макарий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" y="764704"/>
            <a:ext cx="8991189" cy="5713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6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Реформы Избранной рады</a:t>
            </a:r>
            <a:endParaRPr lang="en-US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/>
          </a:bodyPr>
          <a:lstStyle/>
          <a:p>
            <a:r>
              <a:rPr lang="ru-RU" sz="4800" dirty="0" smtClean="0"/>
              <a:t>Реформа центрального управления</a:t>
            </a:r>
          </a:p>
          <a:p>
            <a:r>
              <a:rPr lang="ru-RU" sz="4800" dirty="0" smtClean="0"/>
              <a:t>Судебная</a:t>
            </a:r>
          </a:p>
          <a:p>
            <a:r>
              <a:rPr lang="ru-RU" sz="4800" dirty="0" smtClean="0"/>
              <a:t>Церковная</a:t>
            </a:r>
          </a:p>
          <a:p>
            <a:r>
              <a:rPr lang="ru-RU" sz="4800" dirty="0" smtClean="0"/>
              <a:t>Военная</a:t>
            </a:r>
          </a:p>
          <a:p>
            <a:r>
              <a:rPr lang="ru-RU" sz="4800" dirty="0" smtClean="0"/>
              <a:t>Реформа местного управления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338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Реформы Избранной рады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7" y="2132856"/>
            <a:ext cx="9044819" cy="187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4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772816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prstClr val="black"/>
                </a:solidFill>
              </a:rPr>
              <a:t>Проблемный вопрос урока:</a:t>
            </a:r>
          </a:p>
          <a:p>
            <a:pPr algn="ctr"/>
            <a:r>
              <a:rPr lang="ru-RU" sz="4000" b="1" dirty="0" smtClean="0">
                <a:solidFill>
                  <a:prstClr val="black"/>
                </a:solidFill>
              </a:rPr>
              <a:t>Каковы </a:t>
            </a:r>
            <a:r>
              <a:rPr lang="ru-RU" sz="4000" b="1" dirty="0" smtClean="0">
                <a:solidFill>
                  <a:prstClr val="black"/>
                </a:solidFill>
              </a:rPr>
              <a:t>были цели реформ, проведенных в России </a:t>
            </a:r>
          </a:p>
          <a:p>
            <a:pPr algn="ctr"/>
            <a:r>
              <a:rPr lang="ru-RU" sz="4000" b="1" dirty="0" smtClean="0">
                <a:solidFill>
                  <a:prstClr val="black"/>
                </a:solidFill>
              </a:rPr>
              <a:t>в середине </a:t>
            </a:r>
            <a:r>
              <a:rPr lang="en-US" sz="4000" b="1" dirty="0" smtClean="0">
                <a:solidFill>
                  <a:prstClr val="black"/>
                </a:solidFill>
              </a:rPr>
              <a:t>XVI</a:t>
            </a:r>
            <a:r>
              <a:rPr lang="ru-RU" sz="4000" b="1" dirty="0" smtClean="0">
                <a:solidFill>
                  <a:prstClr val="black"/>
                </a:solidFill>
              </a:rPr>
              <a:t> века</a:t>
            </a:r>
            <a:r>
              <a:rPr lang="en-US" sz="4000" b="1" dirty="0" smtClean="0">
                <a:solidFill>
                  <a:prstClr val="black"/>
                </a:solidFill>
              </a:rPr>
              <a:t>?</a:t>
            </a:r>
            <a:endParaRPr lang="ru-RU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52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Реформы Избранной рады</a:t>
            </a:r>
            <a:endParaRPr lang="en-US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Реформа центрального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427628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1663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Укрепление </a:t>
            </a:r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центральной власти.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762964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1549г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Иван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собрал в Москве представителей боярства, духовенства и служилых людей для обсуждения преобразований.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Это был первый в истории России 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Земский собор - собрание представителей  всех  русских  земель.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1" y="4005064"/>
            <a:ext cx="87129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Земские  соборы решали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особо важные государственные вопросы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последующие годы на Земские соборы стали приглашать представителей всех слоев населения (кроме крепостных крестьян).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Участники Земских соборов назначались властями.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7" y="3009734"/>
            <a:ext cx="8568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С какой целью созывались Земские соборы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Кто был участником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?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Работа с текстом стр.45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762964"/>
            <a:ext cx="8538000" cy="59403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8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Реформы Избранной даты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" y="1412776"/>
            <a:ext cx="922100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9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Реформы Избранной рады</a:t>
            </a:r>
            <a:endParaRPr lang="en-US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Судебная</a:t>
            </a:r>
          </a:p>
        </p:txBody>
      </p:sp>
    </p:spTree>
    <p:extLst>
      <p:ext uri="{BB962C8B-B14F-4D97-AF65-F5344CB8AC3E}">
        <p14:creationId xmlns:p14="http://schemas.microsoft.com/office/powerpoint/2010/main" val="5880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0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1550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г. на Земском соборе был утвержден новый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Судебник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        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Работа с текстом стр.45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680727"/>
            <a:ext cx="87135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1.Увеличен размер пожилого при переходе крестьян.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2.Ужесточались наказания для разбойников.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3.Вводились наказания за взятки.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4.Ограничивались права наместников.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 Боярская дума стала высшим законодательным органом при царе.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6.закончилось формирование системы приказов.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4" y="1413088"/>
            <a:ext cx="8716162" cy="5285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0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36495" cy="676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6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Реформы Избранной рады</a:t>
            </a:r>
            <a:endParaRPr lang="en-US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Церковная</a:t>
            </a:r>
          </a:p>
        </p:txBody>
      </p:sp>
    </p:spTree>
    <p:extLst>
      <p:ext uri="{BB962C8B-B14F-4D97-AF65-F5344CB8AC3E}">
        <p14:creationId xmlns:p14="http://schemas.microsoft.com/office/powerpoint/2010/main" val="17126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1551 г.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состоялся церковный  собор, которым руководил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митрополит 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Макарий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Принятый собором Сборник документов состоял из 100 глав, поэтому собор был назван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Стоглавым.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004522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Какие решения были приняты на соборе 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абота с текстом стр.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46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3" y="3429000"/>
            <a:ext cx="8856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1.Приведены к единообразию церковные обряды.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2.Все местные святые признаны общерусскими.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3.Разработаны правила поведения для духовенства, с целью повышения его образовательного и нравственного  уровня.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3" y="332656"/>
            <a:ext cx="8810734" cy="619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240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696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3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Реформы Избранной рады</a:t>
            </a:r>
            <a:endParaRPr lang="en-US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Военная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780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933" y="188640"/>
            <a:ext cx="88569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План урока: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1.Боярское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правление. Елена Глинская.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2.Личность Ивана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3.Венчание на царство.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4.Московское восстание 1547г.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5.Избранная рада.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6.Укрепление центральной власти.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7.Военная реформа.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8.Реформы местного управления и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налогообложения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8864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Военная </a:t>
            </a:r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реформа.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980728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1550г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Была проведена военная реформа.</a:t>
            </a: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с текстом стр.46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22" y="2132856"/>
            <a:ext cx="2895600" cy="447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304167"/>
            <a:ext cx="540059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1.Ограничено местничество.</a:t>
            </a:r>
          </a:p>
          <a:p>
            <a:r>
              <a:rPr lang="ru-RU" sz="2800" b="1" dirty="0" smtClean="0"/>
              <a:t>2.Создана избранная тысяча.</a:t>
            </a:r>
          </a:p>
          <a:p>
            <a:r>
              <a:rPr lang="ru-RU" sz="2800" b="1" dirty="0" smtClean="0"/>
              <a:t>3.Созданы стрелецкие полки</a:t>
            </a:r>
            <a:r>
              <a:rPr lang="ru-RU" dirty="0" smtClean="0"/>
              <a:t>..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 1556г. Принято Уложение о службе.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329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1" y="188640"/>
            <a:ext cx="7920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 </a:t>
            </a: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1556г</a:t>
            </a:r>
            <a:r>
              <a:rPr lang="ru-RU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принято    </a:t>
            </a: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Уложение </a:t>
            </a:r>
            <a:r>
              <a:rPr lang="ru-RU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службе.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73415"/>
            <a:ext cx="2952328" cy="4086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773415"/>
            <a:ext cx="56166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 С каждых 100 четвертей земли на службу должен был явиться один вооруженный конный воин.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2.Если земли было 200 четвертей, то ее владелец приводил еще одного вооруженного человека.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836807"/>
            <a:ext cx="8892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Уложение о службе уравнивало права вотчинников и помещиков, способствовало формированию общерусского служилого земледельческого сословия, обязанного нести военную службу.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881958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Какое значение имел этот документ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70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0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Реформы Избранной рады</a:t>
            </a:r>
            <a:endParaRPr lang="en-US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Реформа местного управления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444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88641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Реформы </a:t>
            </a:r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местного управления и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налогообложения</a:t>
            </a:r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7" y="138897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1556г. Проведена реформа местного управления.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7" y="2564904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1.Упразднено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кормление.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2.Упразднено наместническое правление.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3.В уездах учреждались должности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губных старост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4.Управления черносошными крестьянами и городскими общинами осуществляли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земские старосты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5.В городах избирались городовые приказчики.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7" y="2060848"/>
            <a:ext cx="4081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 с текстом стр. 47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35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87129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Выборные органы наделялись широкими полномочиями: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1.Вершили суд.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2.Следили за соблюдением законов и порядка.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3.Осуществляли сбор податей.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3068960"/>
            <a:ext cx="8061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Права самоуправления получило и духовенство.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86104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Органы самоуправления защищали интересы  избиравшего их населения.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373215"/>
            <a:ext cx="8859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Установлена единица налогообложения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СОХА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и размер, взимаемых с нее повинностей  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ТЯГЛО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95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69"/>
            <a:ext cx="9144000" cy="683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772816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Каковы были цели реформ, проведенных в России </a:t>
            </a:r>
          </a:p>
          <a:p>
            <a:pPr algn="ctr"/>
            <a:r>
              <a:rPr lang="ru-RU" sz="4000" b="1" dirty="0" smtClean="0"/>
              <a:t>в середине </a:t>
            </a:r>
            <a:r>
              <a:rPr lang="en-US" sz="4000" b="1" dirty="0" smtClean="0"/>
              <a:t>XVI</a:t>
            </a:r>
            <a:r>
              <a:rPr lang="ru-RU" sz="4000" b="1" dirty="0" smtClean="0"/>
              <a:t> века</a:t>
            </a:r>
            <a:r>
              <a:rPr lang="en-US" sz="4000" b="1" dirty="0" smtClean="0"/>
              <a:t>?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606432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6377" y="116632"/>
            <a:ext cx="6257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Подведем итоги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1052736"/>
            <a:ext cx="88569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Реформы Ивана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проведенные совместно с Избранной, были направлены на централизацию страны. 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 их проведении власть стремилась достичь согласия между интересами государства и населения.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Реформы намечали путь развития Российского государства как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сословно – представительной монархии.</a:t>
            </a:r>
            <a:endParaRPr lang="ru-RU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89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3265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Домашнее задание: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62880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1. Параграф №6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2. Стр. 48 «Изучаем документы» - вопросы.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3. Стр. 49 термины (выучить).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4. Стр. 49-50 «Историки спорят»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08700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8103274" cy="6309320"/>
          </a:xfrm>
          <a:noFill/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Василий </a:t>
            </a:r>
            <a:r>
              <a:rPr lang="en-US" b="1" dirty="0" smtClean="0">
                <a:solidFill>
                  <a:schemeClr val="tx1"/>
                </a:solidFill>
              </a:rPr>
              <a:t>III</a:t>
            </a:r>
            <a:r>
              <a:rPr lang="ru-RU" b="1" dirty="0" smtClean="0">
                <a:solidFill>
                  <a:schemeClr val="tx1"/>
                </a:solidFill>
              </a:rPr>
              <a:t> понял, что он смертельно болен. Поэтому назначил опекунский совет из семи бояр. Его так и назвали «Семибоярщина».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В совет вошли Андрей Старицкий, Михаил Глинский, Василий и Иван Шуйские. Воспитателями наследника назначил Глинского и Бельского.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Василий просил бояр править страной по совести, воспитывать сына и передать ему власть, когда исполнится ему 15 лет.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4578" name="Picture 2" descr="https://upload.wikimedia.org/wikipedia/commons/thumb/0/00/St.Basil_and_prince_Vasily_detail.jpg/1024px-St.Basil_and_prince_Vasily_det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640"/>
            <a:ext cx="9152706" cy="70225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300192" y="5661248"/>
            <a:ext cx="2592288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prstClr val="white"/>
                </a:solidFill>
              </a:rPr>
              <a:t>Парсунный</a:t>
            </a:r>
            <a:r>
              <a:rPr lang="ru-RU" sz="2800" dirty="0" smtClean="0">
                <a:solidFill>
                  <a:prstClr val="white"/>
                </a:solidFill>
              </a:rPr>
              <a:t> портрет Василия </a:t>
            </a:r>
            <a:r>
              <a:rPr lang="en-US" sz="2800" dirty="0" smtClean="0">
                <a:solidFill>
                  <a:prstClr val="white"/>
                </a:solidFill>
              </a:rPr>
              <a:t>III</a:t>
            </a:r>
            <a:endParaRPr lang="ru-RU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3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0648"/>
            <a:ext cx="7267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Боярское </a:t>
            </a:r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правление. Елена 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Глинская</a:t>
            </a: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4" y="1052736"/>
            <a:ext cx="8208913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декабре 1533г. умер </a:t>
            </a:r>
            <a:r>
              <a:rPr lang="ru-RU" alt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Василий </a:t>
            </a:r>
            <a:r>
              <a:rPr lang="en-US" alt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211960" y="1575956"/>
            <a:ext cx="432048" cy="2688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5" y="1844824"/>
            <a:ext cx="8208914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Назначил опекунский совет </a:t>
            </a:r>
          </a:p>
          <a:p>
            <a:pPr algn="ctr"/>
            <a:r>
              <a:rPr lang="ru-RU" alt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alt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 влиятельных </a:t>
            </a:r>
            <a:r>
              <a:rPr lang="ru-RU" alt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бояр</a:t>
            </a:r>
            <a:r>
              <a:rPr lang="en-US" alt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353480" y="2839142"/>
            <a:ext cx="393519" cy="340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4" y="3212976"/>
            <a:ext cx="8208914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Бояре-опекуны возвели на престол 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трехлетнего Ивана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IV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15824" y="4189010"/>
            <a:ext cx="396044" cy="2700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5535" y="4509120"/>
            <a:ext cx="8208913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Борьба за власть между боярами-опекунами Шуйскими, Бельскими и Глинскими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373978" y="5419689"/>
            <a:ext cx="396044" cy="2700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5535" y="5689718"/>
            <a:ext cx="8208913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Власть взяла в свои руки Елена Глинская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391306" cy="6525344"/>
          </a:xfrm>
          <a:noFill/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Едва успев похоронить </a:t>
            </a:r>
            <a:r>
              <a:rPr lang="ru-RU" sz="4400" dirty="0" smtClean="0">
                <a:solidFill>
                  <a:prstClr val="black"/>
                </a:solidFill>
              </a:rPr>
              <a:t>Василия </a:t>
            </a:r>
            <a:r>
              <a:rPr lang="en-US" sz="4400" dirty="0" smtClean="0">
                <a:solidFill>
                  <a:prstClr val="black"/>
                </a:solidFill>
              </a:rPr>
              <a:t>III</a:t>
            </a:r>
            <a:r>
              <a:rPr lang="ru-RU" sz="4400" dirty="0" smtClean="0">
                <a:solidFill>
                  <a:prstClr val="black"/>
                </a:solidFill>
              </a:rPr>
              <a:t>, </a:t>
            </a:r>
            <a:r>
              <a:rPr lang="ru-RU" sz="4400" dirty="0" smtClean="0">
                <a:solidFill>
                  <a:schemeClr val="tx1"/>
                </a:solidFill>
              </a:rPr>
              <a:t> бояре начали жестокую борьбу за власть.</a:t>
            </a:r>
          </a:p>
          <a:p>
            <a:r>
              <a:rPr lang="ru-RU" sz="4400" dirty="0" smtClean="0">
                <a:solidFill>
                  <a:schemeClr val="tx1"/>
                </a:solidFill>
              </a:rPr>
              <a:t>Из-за угрозы расправы в Литву бежал Бельский и еще несколько опытнейших военачальников. </a:t>
            </a:r>
          </a:p>
          <a:p>
            <a:r>
              <a:rPr lang="ru-RU" sz="4400" smtClean="0">
                <a:solidFill>
                  <a:schemeClr val="tx1"/>
                </a:solidFill>
              </a:rPr>
              <a:t>Затем </a:t>
            </a:r>
            <a:r>
              <a:rPr lang="ru-RU" sz="4400" dirty="0" smtClean="0">
                <a:solidFill>
                  <a:schemeClr val="tx1"/>
                </a:solidFill>
              </a:rPr>
              <a:t>потом был </a:t>
            </a:r>
            <a:r>
              <a:rPr lang="ru-RU" sz="4400" smtClean="0">
                <a:solidFill>
                  <a:schemeClr val="tx1"/>
                </a:solidFill>
              </a:rPr>
              <a:t>убит Михаил </a:t>
            </a:r>
            <a:r>
              <a:rPr lang="ru-RU" sz="4400" dirty="0" smtClean="0">
                <a:solidFill>
                  <a:schemeClr val="tx1"/>
                </a:solidFill>
              </a:rPr>
              <a:t>Глинский.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326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Елена 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Глинская   (1533 – 1538гг.)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791780" cy="3738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9284" y="1389754"/>
            <a:ext cx="60652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1.Расправилась с претендентами на престол.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2.Провела денежную реформу:  введена единая денежная единица 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московский рубль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.1534- 1537гг.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- русско-литовская война.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По перемирию 1537г. Гомель перешел к Литве, за Россией остались Себеж и Заволочье.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360072"/>
            <a:ext cx="8640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После смерти Елены Глинской в 1538г. борьба боярских родов за власть приобрела  </a:t>
            </a:r>
          </a:p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ожесточенный характер. 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18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8501122" cy="5429264"/>
          </a:xfrm>
          <a:noFill/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По линии отца Иван</a:t>
            </a:r>
            <a:r>
              <a:rPr lang="en-US" b="1" dirty="0" smtClean="0">
                <a:solidFill>
                  <a:schemeClr val="tx1"/>
                </a:solidFill>
              </a:rPr>
              <a:t> IV</a:t>
            </a:r>
            <a:r>
              <a:rPr lang="ru-RU" b="1" dirty="0" smtClean="0">
                <a:solidFill>
                  <a:schemeClr val="tx1"/>
                </a:solidFill>
              </a:rPr>
              <a:t> был Рюриковичем,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а по материнской линии он потомок Мамая.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Родился 25 августа 1530 года. При рождении в Москве бушевала сильная гроза, многие говорили, что правитель будет грозным!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При рождении будущего царя заложили церковь Вознесения в Коломенском.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1506" name="Picture 2" descr="Moscow Kolomenskoe Estate asv2018-08 img1.jpg"/>
          <p:cNvPicPr>
            <a:picLocks noChangeAspect="1" noChangeArrowheads="1"/>
          </p:cNvPicPr>
          <p:nvPr/>
        </p:nvPicPr>
        <p:blipFill>
          <a:blip r:embed="rId2"/>
          <a:srcRect l="17474" t="19792" r="33842" b="22177"/>
          <a:stretch>
            <a:fillRect/>
          </a:stretch>
        </p:blipFill>
        <p:spPr bwMode="auto">
          <a:xfrm>
            <a:off x="467544" y="0"/>
            <a:ext cx="8455630" cy="680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4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04664"/>
            <a:ext cx="4363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Личность </a:t>
            </a: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Ивана 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IV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956" y="1988840"/>
            <a:ext cx="86409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Работа с текстом стр. 43</a:t>
            </a:r>
            <a:endParaRPr lang="ru-RU" sz="40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ткрыт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chemeClr val="accent2">
            <a:lumMod val="40000"/>
            <a:lumOff val="60000"/>
          </a:schemeClr>
        </a:solidFill>
        <a:ln>
          <a:solidFill>
            <a:srgbClr val="C1191D"/>
          </a:solidFill>
        </a:ln>
      </a:spPr>
      <a:bodyPr rtlCol="0" anchor="ctr"/>
      <a:lstStyle>
        <a:defPPr algn="ctr">
          <a:defRPr sz="2000" b="1" dirty="0" smtClean="0">
            <a:solidFill>
              <a:schemeClr val="accent5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3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460</TotalTime>
  <Words>1238</Words>
  <Application>Microsoft Office PowerPoint</Application>
  <PresentationFormat>Экран (4:3)</PresentationFormat>
  <Paragraphs>168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Воздушный поток</vt:lpstr>
      <vt:lpstr>Тема Office</vt:lpstr>
      <vt:lpstr>1_Тема Office</vt:lpstr>
      <vt:lpstr>2_Тема Office</vt:lpstr>
      <vt:lpstr>Открытая</vt:lpstr>
      <vt:lpstr>1_Воздушный поток</vt:lpstr>
      <vt:lpstr>4_Воздушный поток</vt:lpstr>
      <vt:lpstr>5_Воздушный поток</vt:lpstr>
      <vt:lpstr>2_Воздушный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Детство Ивана IV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Реформы Избранной рады</vt:lpstr>
      <vt:lpstr>Реформы Избранной рады</vt:lpstr>
      <vt:lpstr>Реформы Избранной рады</vt:lpstr>
      <vt:lpstr>Презентация PowerPoint</vt:lpstr>
      <vt:lpstr>Реформы Избранной даты</vt:lpstr>
      <vt:lpstr>Реформы Избранной рады</vt:lpstr>
      <vt:lpstr>Презентация PowerPoint</vt:lpstr>
      <vt:lpstr>Презентация PowerPoint</vt:lpstr>
      <vt:lpstr>Реформы Избранной рады</vt:lpstr>
      <vt:lpstr>Презентация PowerPoint</vt:lpstr>
      <vt:lpstr>Презентация PowerPoint</vt:lpstr>
      <vt:lpstr>Реформы Избранной рады</vt:lpstr>
      <vt:lpstr>Презентация PowerPoint</vt:lpstr>
      <vt:lpstr>Презентация PowerPoint</vt:lpstr>
      <vt:lpstr>Презентация PowerPoint</vt:lpstr>
      <vt:lpstr>Реформы Избранной рады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Ирина</cp:lastModifiedBy>
  <cp:revision>50</cp:revision>
  <cp:lastPrinted>2020-01-24T03:12:23Z</cp:lastPrinted>
  <dcterms:created xsi:type="dcterms:W3CDTF">2017-10-30T14:50:44Z</dcterms:created>
  <dcterms:modified xsi:type="dcterms:W3CDTF">2020-07-22T08:10:11Z</dcterms:modified>
</cp:coreProperties>
</file>