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4" r:id="rId1"/>
  </p:sldMasterIdLst>
  <p:sldIdLst>
    <p:sldId id="277" r:id="rId2"/>
    <p:sldId id="256" r:id="rId3"/>
    <p:sldId id="281" r:id="rId4"/>
    <p:sldId id="282" r:id="rId5"/>
    <p:sldId id="262" r:id="rId6"/>
    <p:sldId id="271" r:id="rId7"/>
    <p:sldId id="283" r:id="rId8"/>
    <p:sldId id="284" r:id="rId9"/>
    <p:sldId id="285" r:id="rId10"/>
    <p:sldId id="260" r:id="rId11"/>
    <p:sldId id="263" r:id="rId12"/>
    <p:sldId id="264" r:id="rId13"/>
    <p:sldId id="268" r:id="rId14"/>
    <p:sldId id="269" r:id="rId15"/>
    <p:sldId id="280" r:id="rId16"/>
    <p:sldId id="273" r:id="rId17"/>
    <p:sldId id="286" r:id="rId18"/>
    <p:sldId id="287" r:id="rId19"/>
    <p:sldId id="276" r:id="rId20"/>
  </p:sldIdLst>
  <p:sldSz cx="9144000" cy="6858000" type="screen4x3"/>
  <p:notesSz cx="6858000" cy="973455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342" autoAdjust="0"/>
    <p:restoredTop sz="93508" autoAdjust="0"/>
  </p:normalViewPr>
  <p:slideViewPr>
    <p:cSldViewPr>
      <p:cViewPr varScale="1">
        <p:scale>
          <a:sx n="63" d="100"/>
          <a:sy n="63" d="100"/>
        </p:scale>
        <p:origin x="-120" y="-49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14" name="Заголовок 13"/>
          <p:cNvSpPr>
            <a:spLocks noGrp="1"/>
          </p:cNvSpPr>
          <p:nvPr>
            <p:ph type="ctrTitle"/>
          </p:nvPr>
        </p:nvSpPr>
        <p:spPr>
          <a:xfrm>
            <a:off x="1432560" y="359898"/>
            <a:ext cx="7406640" cy="1472184"/>
          </a:xfrm>
        </p:spPr>
        <p:txBody>
          <a:bodyPr anchor="b"/>
          <a:lstStyle>
            <a:lvl1pPr algn="l">
              <a:defRPr/>
            </a:lvl1pPr>
            <a:extLst/>
          </a:lstStyle>
          <a:p>
            <a:r>
              <a:rPr kumimoji="0" lang="ru-RU" smtClean="0"/>
              <a:t>Образец заголовка</a:t>
            </a:r>
            <a:endParaRPr kumimoji="0" lang="en-US"/>
          </a:p>
        </p:txBody>
      </p:sp>
      <p:sp>
        <p:nvSpPr>
          <p:cNvPr id="22" name="Подзаголовок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sp>
        <p:nvSpPr>
          <p:cNvPr id="7" name="Дата 6"/>
          <p:cNvSpPr>
            <a:spLocks noGrp="1"/>
          </p:cNvSpPr>
          <p:nvPr>
            <p:ph type="dt" sz="half" idx="10"/>
          </p:nvPr>
        </p:nvSpPr>
        <p:spPr/>
        <p:txBody>
          <a:bodyPr/>
          <a:lstStyle>
            <a:extLst/>
          </a:lstStyle>
          <a:p>
            <a:fld id="{A184585D-8486-42BA-ABF9-64100C3B2DF1}" type="datetimeFigureOut">
              <a:rPr lang="ru-RU" smtClean="0"/>
              <a:pPr/>
              <a:t>14.04.2017</a:t>
            </a:fld>
            <a:endParaRPr lang="ru-RU"/>
          </a:p>
        </p:txBody>
      </p:sp>
      <p:sp>
        <p:nvSpPr>
          <p:cNvPr id="20" name="Нижний колонтитул 19"/>
          <p:cNvSpPr>
            <a:spLocks noGrp="1"/>
          </p:cNvSpPr>
          <p:nvPr>
            <p:ph type="ftr" sz="quarter" idx="11"/>
          </p:nvPr>
        </p:nvSpPr>
        <p:spPr/>
        <p:txBody>
          <a:bodyPr/>
          <a:lstStyle>
            <a:extLst/>
          </a:lstStyle>
          <a:p>
            <a:endParaRPr lang="ru-RU"/>
          </a:p>
        </p:txBody>
      </p:sp>
      <p:sp>
        <p:nvSpPr>
          <p:cNvPr id="10" name="Номер слайда 9"/>
          <p:cNvSpPr>
            <a:spLocks noGrp="1"/>
          </p:cNvSpPr>
          <p:nvPr>
            <p:ph type="sldNum" sz="quarter" idx="12"/>
          </p:nvPr>
        </p:nvSpPr>
        <p:spPr/>
        <p:txBody>
          <a:bodyPr/>
          <a:lstStyle>
            <a:extLst/>
          </a:lstStyle>
          <a:p>
            <a:fld id="{3E8C02C8-A32B-4C05-B96E-ADBC0A57F00D}" type="slidenum">
              <a:rPr lang="ru-RU" smtClean="0"/>
              <a:pPr/>
              <a:t>‹#›</a:t>
            </a:fld>
            <a:endParaRPr lang="ru-RU"/>
          </a:p>
        </p:txBody>
      </p:sp>
      <p:sp>
        <p:nvSpPr>
          <p:cNvPr id="8" name="Овал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Овал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A184585D-8486-42BA-ABF9-64100C3B2DF1}" type="datetimeFigureOut">
              <a:rPr lang="ru-RU" smtClean="0"/>
              <a:pPr/>
              <a:t>14.04.2017</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3E8C02C8-A32B-4C05-B96E-ADBC0A57F00D}"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274639"/>
            <a:ext cx="1828800" cy="5851525"/>
          </a:xfrm>
        </p:spPr>
        <p:txBody>
          <a:bodyPr vert="eaVert"/>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1143000" y="274640"/>
            <a:ext cx="5562600" cy="5851525"/>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A184585D-8486-42BA-ABF9-64100C3B2DF1}" type="datetimeFigureOut">
              <a:rPr lang="ru-RU" smtClean="0"/>
              <a:pPr/>
              <a:t>14.04.2017</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3E8C02C8-A32B-4C05-B96E-ADBC0A57F00D}"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A184585D-8486-42BA-ABF9-64100C3B2DF1}" type="datetimeFigureOut">
              <a:rPr lang="ru-RU" smtClean="0"/>
              <a:pPr/>
              <a:t>14.04.2017</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3E8C02C8-A32B-4C05-B96E-ADBC0A57F00D}"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Прямоугольник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Заголовок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extLst/>
          </a:lstStyle>
          <a:p>
            <a:fld id="{A184585D-8486-42BA-ABF9-64100C3B2DF1}" type="datetimeFigureOut">
              <a:rPr lang="ru-RU" smtClean="0"/>
              <a:pPr/>
              <a:t>14.04.2017</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3E8C02C8-A32B-4C05-B96E-ADBC0A57F00D}" type="slidenum">
              <a:rPr lang="ru-RU" smtClean="0"/>
              <a:pPr/>
              <a:t>‹#›</a:t>
            </a:fld>
            <a:endParaRPr lang="ru-RU"/>
          </a:p>
        </p:txBody>
      </p:sp>
      <p:sp>
        <p:nvSpPr>
          <p:cNvPr id="10" name="Прямоугольник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Овал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Овал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1143000"/>
          </a:xfrm>
        </p:spPr>
        <p:txBody>
          <a:bodyPr/>
          <a:lstStyle>
            <a:extLst/>
          </a:lstStyle>
          <a:p>
            <a:r>
              <a:rPr kumimoji="0" lang="ru-RU" smtClean="0"/>
              <a:t>Образец заголовка</a:t>
            </a:r>
            <a:endParaRPr kumimoji="0" lang="en-US"/>
          </a:p>
        </p:txBody>
      </p:sp>
      <p:sp>
        <p:nvSpPr>
          <p:cNvPr id="3" name="Содержимое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A184585D-8486-42BA-ABF9-64100C3B2DF1}" type="datetimeFigureOut">
              <a:rPr lang="ru-RU" smtClean="0"/>
              <a:pPr/>
              <a:t>14.04.2017</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3E8C02C8-A32B-4C05-B96E-ADBC0A57F00D}"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extLst/>
          </a:lstStyle>
          <a:p>
            <a:fld id="{A184585D-8486-42BA-ABF9-64100C3B2DF1}" type="datetimeFigureOut">
              <a:rPr lang="ru-RU" smtClean="0"/>
              <a:pPr/>
              <a:t>14.04.2017</a:t>
            </a:fld>
            <a:endParaRPr lang="ru-RU"/>
          </a:p>
        </p:txBody>
      </p:sp>
      <p:sp>
        <p:nvSpPr>
          <p:cNvPr id="8" name="Нижний колонтитул 7"/>
          <p:cNvSpPr>
            <a:spLocks noGrp="1"/>
          </p:cNvSpPr>
          <p:nvPr>
            <p:ph type="ftr" sz="quarter" idx="11"/>
          </p:nvPr>
        </p:nvSpPr>
        <p:spPr/>
        <p:txBody>
          <a:bodyPr/>
          <a:lstStyle>
            <a:extLst/>
          </a:lstStyle>
          <a:p>
            <a:endParaRPr lang="ru-RU"/>
          </a:p>
        </p:txBody>
      </p:sp>
      <p:sp>
        <p:nvSpPr>
          <p:cNvPr id="9" name="Номер слайда 8"/>
          <p:cNvSpPr>
            <a:spLocks noGrp="1"/>
          </p:cNvSpPr>
          <p:nvPr>
            <p:ph type="sldNum" sz="quarter" idx="12"/>
          </p:nvPr>
        </p:nvSpPr>
        <p:spPr/>
        <p:txBody>
          <a:bodyPr/>
          <a:lstStyle>
            <a:extLst/>
          </a:lstStyle>
          <a:p>
            <a:fld id="{3E8C02C8-A32B-4C05-B96E-ADBC0A57F00D}"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1143000"/>
          </a:xfrm>
        </p:spPr>
        <p:txBody>
          <a:bodyPr anchor="ctr"/>
          <a:lstStyle>
            <a:extLst/>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extLst/>
          </a:lstStyle>
          <a:p>
            <a:fld id="{A184585D-8486-42BA-ABF9-64100C3B2DF1}" type="datetimeFigureOut">
              <a:rPr lang="ru-RU" smtClean="0"/>
              <a:pPr/>
              <a:t>14.04.2017</a:t>
            </a:fld>
            <a:endParaRPr lang="ru-RU"/>
          </a:p>
        </p:txBody>
      </p:sp>
      <p:sp>
        <p:nvSpPr>
          <p:cNvPr id="4" name="Нижний колонтитул 3"/>
          <p:cNvSpPr>
            <a:spLocks noGrp="1"/>
          </p:cNvSpPr>
          <p:nvPr>
            <p:ph type="ftr" sz="quarter" idx="11"/>
          </p:nvPr>
        </p:nvSpPr>
        <p:spPr/>
        <p:txBody>
          <a:bodyPr/>
          <a:lstStyle>
            <a:extLst/>
          </a:lstStyle>
          <a:p>
            <a:endParaRPr lang="ru-RU"/>
          </a:p>
        </p:txBody>
      </p:sp>
      <p:sp>
        <p:nvSpPr>
          <p:cNvPr id="5" name="Номер слайда 4"/>
          <p:cNvSpPr>
            <a:spLocks noGrp="1"/>
          </p:cNvSpPr>
          <p:nvPr>
            <p:ph type="sldNum" sz="quarter" idx="12"/>
          </p:nvPr>
        </p:nvSpPr>
        <p:spPr/>
        <p:txBody>
          <a:bodyPr/>
          <a:lstStyle>
            <a:extLst/>
          </a:lstStyle>
          <a:p>
            <a:fld id="{3E8C02C8-A32B-4C05-B96E-ADBC0A57F00D}"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Прямоугольник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Дата 1"/>
          <p:cNvSpPr>
            <a:spLocks noGrp="1"/>
          </p:cNvSpPr>
          <p:nvPr>
            <p:ph type="dt" sz="half" idx="10"/>
          </p:nvPr>
        </p:nvSpPr>
        <p:spPr/>
        <p:txBody>
          <a:bodyPr/>
          <a:lstStyle>
            <a:extLst/>
          </a:lstStyle>
          <a:p>
            <a:fld id="{A184585D-8486-42BA-ABF9-64100C3B2DF1}" type="datetimeFigureOut">
              <a:rPr lang="ru-RU" smtClean="0"/>
              <a:pPr/>
              <a:t>14.04.2017</a:t>
            </a:fld>
            <a:endParaRPr lang="ru-RU"/>
          </a:p>
        </p:txBody>
      </p:sp>
      <p:sp>
        <p:nvSpPr>
          <p:cNvPr id="3" name="Нижний колонтитул 2"/>
          <p:cNvSpPr>
            <a:spLocks noGrp="1"/>
          </p:cNvSpPr>
          <p:nvPr>
            <p:ph type="ftr" sz="quarter" idx="11"/>
          </p:nvPr>
        </p:nvSpPr>
        <p:spPr/>
        <p:txBody>
          <a:bodyPr/>
          <a:lstStyle>
            <a:extLst/>
          </a:lstStyle>
          <a:p>
            <a:endParaRPr lang="ru-RU"/>
          </a:p>
        </p:txBody>
      </p:sp>
      <p:sp>
        <p:nvSpPr>
          <p:cNvPr id="4" name="Номер слайда 3"/>
          <p:cNvSpPr>
            <a:spLocks noGrp="1"/>
          </p:cNvSpPr>
          <p:nvPr>
            <p:ph type="sldNum" sz="quarter" idx="12"/>
          </p:nvPr>
        </p:nvSpPr>
        <p:spPr/>
        <p:txBody>
          <a:bodyPr/>
          <a:lstStyle>
            <a:extLst/>
          </a:lstStyle>
          <a:p>
            <a:fld id="{3E8C02C8-A32B-4C05-B96E-ADBC0A57F00D}" type="slidenum">
              <a:rPr lang="ru-RU" smtClean="0"/>
              <a:pPr/>
              <a:t>‹#›</a:t>
            </a:fld>
            <a:endParaRPr lang="ru-RU"/>
          </a:p>
        </p:txBody>
      </p:sp>
      <p:sp>
        <p:nvSpPr>
          <p:cNvPr id="6" name="Прямоугольник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A184585D-8486-42BA-ABF9-64100C3B2DF1}" type="datetimeFigureOut">
              <a:rPr lang="ru-RU" smtClean="0"/>
              <a:pPr/>
              <a:t>14.04.2017</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3E8C02C8-A32B-4C05-B96E-ADBC0A57F00D}"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ru-RU" smtClean="0"/>
              <a:t>Образец заголовка</a:t>
            </a:r>
            <a:endParaRPr kumimoji="0" lang="en-US"/>
          </a:p>
        </p:txBody>
      </p:sp>
      <p:sp>
        <p:nvSpPr>
          <p:cNvPr id="5" name="Дата 4"/>
          <p:cNvSpPr>
            <a:spLocks noGrp="1"/>
          </p:cNvSpPr>
          <p:nvPr>
            <p:ph type="dt" sz="half" idx="10"/>
          </p:nvPr>
        </p:nvSpPr>
        <p:spPr/>
        <p:txBody>
          <a:bodyPr/>
          <a:lstStyle>
            <a:extLst/>
          </a:lstStyle>
          <a:p>
            <a:fld id="{A184585D-8486-42BA-ABF9-64100C3B2DF1}" type="datetimeFigureOut">
              <a:rPr lang="ru-RU" smtClean="0"/>
              <a:pPr/>
              <a:t>14.04.2017</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3E8C02C8-A32B-4C05-B96E-ADBC0A57F00D}" type="slidenum">
              <a:rPr lang="ru-RU" smtClean="0"/>
              <a:pPr/>
              <a:t>‹#›</a:t>
            </a:fld>
            <a:endParaRPr lang="ru-RU"/>
          </a:p>
        </p:txBody>
      </p:sp>
      <p:sp>
        <p:nvSpPr>
          <p:cNvPr id="8" name="Прямоугольник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Рисунок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ru-RU" smtClean="0"/>
              <a:t>Вставка рисунка</a:t>
            </a:r>
            <a:endParaRPr kumimoji="0" lang="en-US" dirty="0"/>
          </a:p>
        </p:txBody>
      </p:sp>
      <p:sp>
        <p:nvSpPr>
          <p:cNvPr id="9" name="Блок-схема: процесс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Блок-схема: процесс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Текст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ru-RU" smtClean="0"/>
              <a:t>Образец текста</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ирог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Овал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Кольцо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Прямоугольник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Заголовок 4"/>
          <p:cNvSpPr>
            <a:spLocks noGrp="1"/>
          </p:cNvSpPr>
          <p:nvPr>
            <p:ph type="title"/>
          </p:nvPr>
        </p:nvSpPr>
        <p:spPr>
          <a:xfrm>
            <a:off x="1435608" y="274638"/>
            <a:ext cx="7498080" cy="1143000"/>
          </a:xfrm>
          <a:prstGeom prst="rect">
            <a:avLst/>
          </a:prstGeom>
        </p:spPr>
        <p:txBody>
          <a:bodyPr anchor="ctr">
            <a:normAutofit/>
          </a:bodyPr>
          <a:lstStyle>
            <a:extLst/>
          </a:lstStyle>
          <a:p>
            <a:r>
              <a:rPr kumimoji="0" lang="ru-RU" smtClean="0"/>
              <a:t>Образец заголовка</a:t>
            </a:r>
            <a:endParaRPr kumimoji="0" lang="en-US"/>
          </a:p>
        </p:txBody>
      </p:sp>
      <p:sp>
        <p:nvSpPr>
          <p:cNvPr id="9" name="Текст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4" name="Дата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A184585D-8486-42BA-ABF9-64100C3B2DF1}" type="datetimeFigureOut">
              <a:rPr lang="ru-RU" smtClean="0"/>
              <a:pPr/>
              <a:t>14.04.2017</a:t>
            </a:fld>
            <a:endParaRPr lang="ru-RU"/>
          </a:p>
        </p:txBody>
      </p:sp>
      <p:sp>
        <p:nvSpPr>
          <p:cNvPr id="10" name="Нижний колонтитул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ru-RU"/>
          </a:p>
        </p:txBody>
      </p:sp>
      <p:sp>
        <p:nvSpPr>
          <p:cNvPr id="22" name="Номер слайда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3E8C02C8-A32B-4C05-B96E-ADBC0A57F00D}" type="slidenum">
              <a:rPr lang="ru-RU" smtClean="0"/>
              <a:pPr/>
              <a:t>‹#›</a:t>
            </a:fld>
            <a:endParaRPr lang="ru-RU"/>
          </a:p>
        </p:txBody>
      </p:sp>
      <p:sp>
        <p:nvSpPr>
          <p:cNvPr id="15" name="Прямоугольник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11.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12.xml.rels><?xml version="1.0" encoding="UTF-8" standalone="yes"?>
<Relationships xmlns="http://schemas.openxmlformats.org/package/2006/relationships"><Relationship Id="rId8" Type="http://schemas.openxmlformats.org/officeDocument/2006/relationships/image" Target="../media/image71.jpeg"/><Relationship Id="rId13" Type="http://schemas.openxmlformats.org/officeDocument/2006/relationships/image" Target="../media/image76.jpeg"/><Relationship Id="rId3" Type="http://schemas.openxmlformats.org/officeDocument/2006/relationships/image" Target="../media/image66.jpeg"/><Relationship Id="rId7" Type="http://schemas.openxmlformats.org/officeDocument/2006/relationships/image" Target="../media/image70.jpeg"/><Relationship Id="rId12" Type="http://schemas.openxmlformats.org/officeDocument/2006/relationships/image" Target="../media/image75.jpeg"/><Relationship Id="rId2" Type="http://schemas.openxmlformats.org/officeDocument/2006/relationships/image" Target="../media/image65.jpeg"/><Relationship Id="rId1" Type="http://schemas.openxmlformats.org/officeDocument/2006/relationships/slideLayout" Target="../slideLayouts/slideLayout2.xml"/><Relationship Id="rId6" Type="http://schemas.openxmlformats.org/officeDocument/2006/relationships/image" Target="../media/image69.jpeg"/><Relationship Id="rId11" Type="http://schemas.openxmlformats.org/officeDocument/2006/relationships/image" Target="../media/image74.jpeg"/><Relationship Id="rId5" Type="http://schemas.openxmlformats.org/officeDocument/2006/relationships/image" Target="../media/image68.jpeg"/><Relationship Id="rId10" Type="http://schemas.openxmlformats.org/officeDocument/2006/relationships/image" Target="../media/image73.jpeg"/><Relationship Id="rId4" Type="http://schemas.openxmlformats.org/officeDocument/2006/relationships/image" Target="../media/image67.jpeg"/><Relationship Id="rId9" Type="http://schemas.openxmlformats.org/officeDocument/2006/relationships/image" Target="../media/image72.jpeg"/><Relationship Id="rId14" Type="http://schemas.openxmlformats.org/officeDocument/2006/relationships/image" Target="../media/image77.jpeg"/></Relationships>
</file>

<file path=ppt/slides/_rels/slide1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14.xml.rels><?xml version="1.0" encoding="UTF-8" standalone="yes"?>
<Relationships xmlns="http://schemas.openxmlformats.org/package/2006/relationships"><Relationship Id="rId3" Type="http://schemas.openxmlformats.org/officeDocument/2006/relationships/image" Target="../media/image82.jpeg"/><Relationship Id="rId7" Type="http://schemas.openxmlformats.org/officeDocument/2006/relationships/image" Target="../media/image86.jpeg"/><Relationship Id="rId2" Type="http://schemas.openxmlformats.org/officeDocument/2006/relationships/image" Target="../media/image81.jpeg"/><Relationship Id="rId1" Type="http://schemas.openxmlformats.org/officeDocument/2006/relationships/slideLayout" Target="../slideLayouts/slideLayout2.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15.xml.rels><?xml version="1.0" encoding="UTF-8" standalone="yes"?>
<Relationships xmlns="http://schemas.openxmlformats.org/package/2006/relationships"><Relationship Id="rId3" Type="http://schemas.openxmlformats.org/officeDocument/2006/relationships/image" Target="../media/image88.jpeg"/><Relationship Id="rId7" Type="http://schemas.openxmlformats.org/officeDocument/2006/relationships/image" Target="../media/image92.jpeg"/><Relationship Id="rId2" Type="http://schemas.openxmlformats.org/officeDocument/2006/relationships/image" Target="../media/image87.jpeg"/><Relationship Id="rId1" Type="http://schemas.openxmlformats.org/officeDocument/2006/relationships/slideLayout" Target="../slideLayouts/slideLayout2.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1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17.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0.jpeg"/><Relationship Id="rId7" Type="http://schemas.openxmlformats.org/officeDocument/2006/relationships/image" Target="../media/image104.jpeg"/><Relationship Id="rId2" Type="http://schemas.openxmlformats.org/officeDocument/2006/relationships/image" Target="../media/image99.jpeg"/><Relationship Id="rId1" Type="http://schemas.openxmlformats.org/officeDocument/2006/relationships/slideLayout" Target="../slideLayouts/slideLayout2.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s>
</file>

<file path=ppt/slides/_rels/slide19.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10" Type="http://schemas.openxmlformats.org/officeDocument/2006/relationships/image" Target="../media/image34.jpeg"/><Relationship Id="rId4" Type="http://schemas.openxmlformats.org/officeDocument/2006/relationships/image" Target="../media/image28.jpeg"/><Relationship Id="rId9" Type="http://schemas.openxmlformats.org/officeDocument/2006/relationships/image" Target="../media/image33.jpeg"/></Relationships>
</file>

<file path=ppt/slides/_rels/slide8.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10" Type="http://schemas.openxmlformats.org/officeDocument/2006/relationships/image" Target="../media/image43.jpeg"/><Relationship Id="rId4" Type="http://schemas.openxmlformats.org/officeDocument/2006/relationships/image" Target="../media/image37.jpeg"/><Relationship Id="rId9" Type="http://schemas.openxmlformats.org/officeDocument/2006/relationships/image" Target="../media/image42.jpeg"/></Relationships>
</file>

<file path=ppt/slides/_rels/slide9.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10" Type="http://schemas.openxmlformats.org/officeDocument/2006/relationships/image" Target="../media/image52.jpeg"/><Relationship Id="rId4" Type="http://schemas.openxmlformats.org/officeDocument/2006/relationships/image" Target="../media/image46.jpeg"/><Relationship Id="rId9" Type="http://schemas.openxmlformats.org/officeDocument/2006/relationships/image" Target="../media/image5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0"/>
            <a:ext cx="8507288" cy="6669360"/>
          </a:xfrm>
        </p:spPr>
        <p:txBody>
          <a:bodyPr>
            <a:normAutofit fontScale="90000"/>
          </a:bodyPr>
          <a:lstStyle/>
          <a:p>
            <a:r>
              <a:rPr lang="ru-RU" b="1" dirty="0" smtClean="0"/>
              <a:t/>
            </a:r>
            <a:br>
              <a:rPr lang="ru-RU" b="1" dirty="0" smtClean="0"/>
            </a:br>
            <a:r>
              <a:rPr lang="ru-RU" b="1" dirty="0" smtClean="0"/>
              <a:t/>
            </a:r>
            <a:br>
              <a:rPr lang="ru-RU" b="1" dirty="0" smtClean="0"/>
            </a:br>
            <a:r>
              <a:rPr lang="ru-RU" b="1" dirty="0" smtClean="0"/>
              <a:t/>
            </a:r>
            <a:br>
              <a:rPr lang="ru-RU" b="1" dirty="0" smtClean="0"/>
            </a:br>
            <a:r>
              <a:rPr lang="ru-RU" b="1" dirty="0" smtClean="0"/>
              <a:t/>
            </a:r>
            <a:br>
              <a:rPr lang="ru-RU" b="1" dirty="0" smtClean="0"/>
            </a:br>
            <a:r>
              <a:rPr lang="ru-RU" dirty="0" smtClean="0"/>
              <a:t>«</a:t>
            </a:r>
            <a:r>
              <a:rPr lang="ru-RU" b="1" dirty="0" smtClean="0"/>
              <a:t>"Коллекция педагогического мастерства и творчества"</a:t>
            </a:r>
            <a:br>
              <a:rPr lang="ru-RU" b="1" dirty="0" smtClean="0"/>
            </a:br>
            <a:r>
              <a:rPr lang="ru-RU" sz="3600" b="1" dirty="0" smtClean="0">
                <a:solidFill>
                  <a:srgbClr val="FF0000"/>
                </a:solidFill>
                <a:latin typeface="Times New Roman" pitchFamily="18" charset="0"/>
                <a:cs typeface="Times New Roman" pitchFamily="18" charset="0"/>
              </a:rPr>
              <a:t/>
            </a:r>
            <a:br>
              <a:rPr lang="ru-RU" sz="3600" b="1" dirty="0" smtClean="0">
                <a:solidFill>
                  <a:srgbClr val="FF0000"/>
                </a:solidFill>
                <a:latin typeface="Times New Roman" pitchFamily="18" charset="0"/>
                <a:cs typeface="Times New Roman" pitchFamily="18" charset="0"/>
              </a:rPr>
            </a:br>
            <a:r>
              <a:rPr lang="ru-RU" sz="3600" b="1" dirty="0" smtClean="0">
                <a:solidFill>
                  <a:srgbClr val="FF0000"/>
                </a:solidFill>
                <a:latin typeface="Times New Roman" pitchFamily="18" charset="0"/>
                <a:cs typeface="Times New Roman" pitchFamily="18" charset="0"/>
              </a:rPr>
              <a:t>Коровкина Римма Дмитриевна</a:t>
            </a:r>
            <a:br>
              <a:rPr lang="ru-RU" sz="3600" b="1" dirty="0" smtClean="0">
                <a:solidFill>
                  <a:srgbClr val="FF0000"/>
                </a:solidFill>
                <a:latin typeface="Times New Roman" pitchFamily="18" charset="0"/>
                <a:cs typeface="Times New Roman" pitchFamily="18" charset="0"/>
              </a:rPr>
            </a:br>
            <a:r>
              <a:rPr lang="ru-RU" sz="3600" b="1" dirty="0" smtClean="0">
                <a:solidFill>
                  <a:srgbClr val="FF0000"/>
                </a:solidFill>
                <a:latin typeface="Times New Roman" pitchFamily="18" charset="0"/>
                <a:cs typeface="Times New Roman" pitchFamily="18" charset="0"/>
              </a:rPr>
              <a:t>Воспитатель</a:t>
            </a:r>
            <a:br>
              <a:rPr lang="ru-RU" sz="3600" b="1" dirty="0" smtClean="0">
                <a:solidFill>
                  <a:srgbClr val="FF0000"/>
                </a:solidFill>
                <a:latin typeface="Times New Roman" pitchFamily="18" charset="0"/>
                <a:cs typeface="Times New Roman" pitchFamily="18" charset="0"/>
              </a:rPr>
            </a:br>
            <a:r>
              <a:rPr lang="ru-RU" sz="2800" dirty="0" smtClean="0"/>
              <a:t>Муниципальное  бюджетное дошкольное образовательного учреждение детский  сад </a:t>
            </a:r>
            <a:r>
              <a:rPr lang="ru-RU" sz="2800" dirty="0" err="1" smtClean="0"/>
              <a:t>общеразвивающего</a:t>
            </a:r>
            <a:r>
              <a:rPr lang="ru-RU" sz="2800" dirty="0" smtClean="0"/>
              <a:t>  вида </a:t>
            </a:r>
            <a:br>
              <a:rPr lang="ru-RU" sz="2800" dirty="0" smtClean="0"/>
            </a:br>
            <a:r>
              <a:rPr lang="ru-RU" sz="2800" dirty="0" smtClean="0"/>
              <a:t>п. Солидарность </a:t>
            </a:r>
            <a:br>
              <a:rPr lang="ru-RU" sz="2800" dirty="0" smtClean="0"/>
            </a:br>
            <a:r>
              <a:rPr lang="ru-RU" sz="2800" dirty="0" smtClean="0"/>
              <a:t>Елецкого муниципального района.</a:t>
            </a:r>
            <a:br>
              <a:rPr lang="ru-RU" sz="2800" dirty="0" smtClean="0"/>
            </a:br>
            <a:r>
              <a:rPr lang="ru-RU" sz="3100" b="1" dirty="0" smtClean="0">
                <a:solidFill>
                  <a:srgbClr val="FF0000"/>
                </a:solidFill>
                <a:latin typeface="Times New Roman" pitchFamily="18" charset="0"/>
                <a:cs typeface="Times New Roman" pitchFamily="18" charset="0"/>
              </a:rPr>
              <a:t/>
            </a:r>
            <a:br>
              <a:rPr lang="ru-RU" sz="3100" b="1" dirty="0" smtClean="0">
                <a:solidFill>
                  <a:srgbClr val="FF0000"/>
                </a:solidFill>
                <a:latin typeface="Times New Roman" pitchFamily="18" charset="0"/>
                <a:cs typeface="Times New Roman" pitchFamily="18" charset="0"/>
              </a:rPr>
            </a:br>
            <a:r>
              <a:rPr lang="ru-RU" sz="2800" dirty="0" smtClean="0">
                <a:solidFill>
                  <a:srgbClr val="FF0000"/>
                </a:solidFill>
                <a:latin typeface="Times New Roman" pitchFamily="18" charset="0"/>
                <a:cs typeface="Times New Roman" pitchFamily="18" charset="0"/>
              </a:rPr>
              <a:t>Наш опыт работы нельзя описать,</a:t>
            </a:r>
            <a:br>
              <a:rPr lang="ru-RU" sz="2800" dirty="0" smtClean="0">
                <a:solidFill>
                  <a:srgbClr val="FF0000"/>
                </a:solidFill>
                <a:latin typeface="Times New Roman" pitchFamily="18" charset="0"/>
                <a:cs typeface="Times New Roman" pitchFamily="18" charset="0"/>
              </a:rPr>
            </a:br>
            <a:r>
              <a:rPr lang="ru-RU" sz="2800" dirty="0" smtClean="0">
                <a:solidFill>
                  <a:srgbClr val="FF0000"/>
                </a:solidFill>
                <a:latin typeface="Times New Roman" pitchFamily="18" charset="0"/>
                <a:cs typeface="Times New Roman" pitchFamily="18" charset="0"/>
              </a:rPr>
              <a:t>Наш опыт работы нельзя рассказать,</a:t>
            </a:r>
            <a:br>
              <a:rPr lang="ru-RU" sz="2800" dirty="0" smtClean="0">
                <a:solidFill>
                  <a:srgbClr val="FF0000"/>
                </a:solidFill>
                <a:latin typeface="Times New Roman" pitchFamily="18" charset="0"/>
                <a:cs typeface="Times New Roman" pitchFamily="18" charset="0"/>
              </a:rPr>
            </a:br>
            <a:r>
              <a:rPr lang="ru-RU" sz="2800" dirty="0" smtClean="0">
                <a:solidFill>
                  <a:srgbClr val="FF0000"/>
                </a:solidFill>
                <a:latin typeface="Times New Roman" pitchFamily="18" charset="0"/>
                <a:cs typeface="Times New Roman" pitchFamily="18" charset="0"/>
              </a:rPr>
              <a:t>Наш опыт работы, скажу односложно,</a:t>
            </a:r>
            <a:br>
              <a:rPr lang="ru-RU" sz="2800" dirty="0" smtClean="0">
                <a:solidFill>
                  <a:srgbClr val="FF0000"/>
                </a:solidFill>
                <a:latin typeface="Times New Roman" pitchFamily="18" charset="0"/>
                <a:cs typeface="Times New Roman" pitchFamily="18" charset="0"/>
              </a:rPr>
            </a:br>
            <a:r>
              <a:rPr lang="ru-RU" sz="2800" dirty="0" smtClean="0">
                <a:solidFill>
                  <a:srgbClr val="FF0000"/>
                </a:solidFill>
                <a:latin typeface="Times New Roman" pitchFamily="18" charset="0"/>
                <a:cs typeface="Times New Roman" pitchFamily="18" charset="0"/>
              </a:rPr>
              <a:t>По лицам детей нам увидеть возможно!</a:t>
            </a:r>
            <a:br>
              <a:rPr lang="ru-RU" sz="2800" dirty="0" smtClean="0">
                <a:solidFill>
                  <a:srgbClr val="FF0000"/>
                </a:solidFill>
                <a:latin typeface="Times New Roman" pitchFamily="18" charset="0"/>
                <a:cs typeface="Times New Roman" pitchFamily="18" charset="0"/>
              </a:rPr>
            </a:br>
            <a:r>
              <a:rPr lang="ru-RU" sz="2800" dirty="0" smtClean="0">
                <a:solidFill>
                  <a:srgbClr val="FF0000"/>
                </a:solidFill>
                <a:latin typeface="Times New Roman" pitchFamily="18" charset="0"/>
                <a:cs typeface="Times New Roman" pitchFamily="18" charset="0"/>
              </a:rPr>
              <a:t>Январь-апрель 2017г.</a:t>
            </a:r>
            <a:r>
              <a:rPr lang="ru-RU" sz="2800" dirty="0" smtClean="0"/>
              <a:t/>
            </a:r>
            <a:br>
              <a:rPr lang="ru-RU" sz="2800" dirty="0" smtClean="0"/>
            </a:br>
            <a:r>
              <a:rPr lang="ru-RU" sz="3100" b="1" dirty="0" smtClean="0"/>
              <a:t/>
            </a:r>
            <a:br>
              <a:rPr lang="ru-RU" sz="3100" b="1" dirty="0" smtClean="0"/>
            </a:br>
            <a:r>
              <a:rPr lang="ru-RU" sz="3100" b="1" dirty="0" smtClean="0"/>
              <a:t/>
            </a:r>
            <a:br>
              <a:rPr lang="ru-RU" sz="3100" b="1" dirty="0" smtClean="0"/>
            </a:br>
            <a:r>
              <a:rPr lang="ru-RU" sz="3100" b="1" dirty="0" smtClean="0"/>
              <a:t/>
            </a:r>
            <a:br>
              <a:rPr lang="ru-RU" sz="3100" b="1" dirty="0" smtClean="0"/>
            </a:br>
            <a:r>
              <a:rPr lang="ru-RU" sz="3100" dirty="0" smtClean="0"/>
              <a:t> </a:t>
            </a:r>
            <a:br>
              <a:rPr lang="ru-RU" sz="3100" dirty="0" smtClean="0"/>
            </a:br>
            <a:r>
              <a:rPr lang="ru-RU" sz="3100" dirty="0" smtClean="0"/>
              <a:t> </a:t>
            </a:r>
            <a:endParaRPr lang="ru-RU" sz="31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b="0" dirty="0" smtClean="0">
                <a:latin typeface="Times New Roman" pitchFamily="18" charset="0"/>
                <a:cs typeface="Times New Roman" pitchFamily="18" charset="0"/>
              </a:rPr>
              <a:t>Воспитывали трудолюбие.</a:t>
            </a:r>
            <a:endParaRPr lang="ru-RU" b="0" dirty="0">
              <a:latin typeface="Times New Roman" pitchFamily="18" charset="0"/>
              <a:cs typeface="Times New Roman" pitchFamily="18" charset="0"/>
            </a:endParaRPr>
          </a:p>
        </p:txBody>
      </p:sp>
      <p:pic>
        <p:nvPicPr>
          <p:cNvPr id="3074" name="Picture 2" descr="C:\Users\римма\Desktop\фотки с 2017 года с января\Вот мы и подросли\IMG_5957.JPG"/>
          <p:cNvPicPr>
            <a:picLocks noGrp="1" noChangeAspect="1" noChangeArrowheads="1"/>
          </p:cNvPicPr>
          <p:nvPr>
            <p:ph idx="1"/>
          </p:nvPr>
        </p:nvPicPr>
        <p:blipFill>
          <a:blip r:embed="rId2" cstate="print"/>
          <a:stretch>
            <a:fillRect/>
          </a:stretch>
        </p:blipFill>
        <p:spPr bwMode="auto">
          <a:xfrm>
            <a:off x="3635895" y="1196753"/>
            <a:ext cx="2088233" cy="2664296"/>
          </a:xfrm>
          <a:prstGeom prst="rect">
            <a:avLst/>
          </a:prstGeom>
          <a:noFill/>
        </p:spPr>
      </p:pic>
      <p:pic>
        <p:nvPicPr>
          <p:cNvPr id="3075" name="Picture 3" descr="C:\Users\римма\Desktop\фотки с 2017 года с января\дежурные\IMG_7215.JPG"/>
          <p:cNvPicPr>
            <a:picLocks noChangeAspect="1" noChangeArrowheads="1"/>
          </p:cNvPicPr>
          <p:nvPr/>
        </p:nvPicPr>
        <p:blipFill>
          <a:blip r:embed="rId3" cstate="print"/>
          <a:srcRect/>
          <a:stretch>
            <a:fillRect/>
          </a:stretch>
        </p:blipFill>
        <p:spPr bwMode="auto">
          <a:xfrm>
            <a:off x="6300192" y="1196752"/>
            <a:ext cx="2520280" cy="2592288"/>
          </a:xfrm>
          <a:prstGeom prst="rect">
            <a:avLst/>
          </a:prstGeom>
          <a:noFill/>
        </p:spPr>
      </p:pic>
      <p:pic>
        <p:nvPicPr>
          <p:cNvPr id="3076" name="Picture 4" descr="C:\Users\римма\Desktop\фотки с 2017 года с января\дежурные\IMG_7212.JPG"/>
          <p:cNvPicPr>
            <a:picLocks noChangeAspect="1" noChangeArrowheads="1"/>
          </p:cNvPicPr>
          <p:nvPr/>
        </p:nvPicPr>
        <p:blipFill>
          <a:blip r:embed="rId4" cstate="print"/>
          <a:srcRect/>
          <a:stretch>
            <a:fillRect/>
          </a:stretch>
        </p:blipFill>
        <p:spPr bwMode="auto">
          <a:xfrm>
            <a:off x="179512" y="1196752"/>
            <a:ext cx="3073068" cy="2592287"/>
          </a:xfrm>
          <a:prstGeom prst="rect">
            <a:avLst/>
          </a:prstGeom>
          <a:noFill/>
        </p:spPr>
      </p:pic>
      <p:pic>
        <p:nvPicPr>
          <p:cNvPr id="3077" name="Picture 5" descr="C:\Users\римма\Desktop\ЭКОЛЯТА\мыц сажаем лук\IMG_6822.JPG"/>
          <p:cNvPicPr>
            <a:picLocks noChangeAspect="1" noChangeArrowheads="1"/>
          </p:cNvPicPr>
          <p:nvPr/>
        </p:nvPicPr>
        <p:blipFill>
          <a:blip r:embed="rId5" cstate="print"/>
          <a:srcRect/>
          <a:stretch>
            <a:fillRect/>
          </a:stretch>
        </p:blipFill>
        <p:spPr bwMode="auto">
          <a:xfrm>
            <a:off x="0" y="4077073"/>
            <a:ext cx="3131840" cy="2448271"/>
          </a:xfrm>
          <a:prstGeom prst="rect">
            <a:avLst/>
          </a:prstGeom>
          <a:noFill/>
        </p:spPr>
      </p:pic>
      <p:pic>
        <p:nvPicPr>
          <p:cNvPr id="3078" name="Picture 6" descr="C:\Users\римма\Desktop\ЭКОЛЯТА\мыц сажаем лук\IMG_7200.JPG"/>
          <p:cNvPicPr>
            <a:picLocks noChangeAspect="1" noChangeArrowheads="1"/>
          </p:cNvPicPr>
          <p:nvPr/>
        </p:nvPicPr>
        <p:blipFill>
          <a:blip r:embed="rId6" cstate="print"/>
          <a:srcRect/>
          <a:stretch>
            <a:fillRect/>
          </a:stretch>
        </p:blipFill>
        <p:spPr bwMode="auto">
          <a:xfrm>
            <a:off x="3275856" y="4149080"/>
            <a:ext cx="2952328" cy="2448272"/>
          </a:xfrm>
          <a:prstGeom prst="rect">
            <a:avLst/>
          </a:prstGeom>
          <a:noFill/>
        </p:spPr>
      </p:pic>
      <p:pic>
        <p:nvPicPr>
          <p:cNvPr id="3079" name="Picture 7" descr="C:\Users\римма\Desktop\еще  работать\ПОМИДОРЫ\IMG_5389.JPG"/>
          <p:cNvPicPr>
            <a:picLocks noChangeAspect="1" noChangeArrowheads="1"/>
          </p:cNvPicPr>
          <p:nvPr/>
        </p:nvPicPr>
        <p:blipFill>
          <a:blip r:embed="rId7" cstate="print"/>
          <a:srcRect/>
          <a:stretch>
            <a:fillRect/>
          </a:stretch>
        </p:blipFill>
        <p:spPr bwMode="auto">
          <a:xfrm>
            <a:off x="6300192" y="4077072"/>
            <a:ext cx="2520280" cy="2520280"/>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r>
              <a:rPr lang="ru-RU" sz="2800" dirty="0" smtClean="0">
                <a:latin typeface="Times New Roman" pitchFamily="18" charset="0"/>
                <a:cs typeface="Times New Roman" pitchFamily="18" charset="0"/>
              </a:rPr>
              <a:t>З</a:t>
            </a:r>
            <a:r>
              <a:rPr lang="ru-RU" sz="2800" b="0" dirty="0" smtClean="0">
                <a:latin typeface="Times New Roman" pitchFamily="18" charset="0"/>
                <a:cs typeface="Times New Roman" pitchFamily="18" charset="0"/>
              </a:rPr>
              <a:t>анимались выращиванием лука. </a:t>
            </a:r>
            <a:endParaRPr lang="ru-RU" sz="2800" b="0" dirty="0">
              <a:latin typeface="Times New Roman" pitchFamily="18" charset="0"/>
              <a:cs typeface="Times New Roman" pitchFamily="18" charset="0"/>
            </a:endParaRPr>
          </a:p>
        </p:txBody>
      </p:sp>
      <p:pic>
        <p:nvPicPr>
          <p:cNvPr id="2050" name="Picture 2" descr="C:\Users\римма\Desktop\фотки\лук\IMG_2038.JPG"/>
          <p:cNvPicPr>
            <a:picLocks noGrp="1" noChangeAspect="1" noChangeArrowheads="1"/>
          </p:cNvPicPr>
          <p:nvPr>
            <p:ph idx="1"/>
          </p:nvPr>
        </p:nvPicPr>
        <p:blipFill>
          <a:blip r:embed="rId2" cstate="print"/>
          <a:stretch>
            <a:fillRect/>
          </a:stretch>
        </p:blipFill>
        <p:spPr bwMode="auto">
          <a:xfrm>
            <a:off x="395536" y="4293096"/>
            <a:ext cx="2376264" cy="2376264"/>
          </a:xfrm>
          <a:prstGeom prst="rect">
            <a:avLst/>
          </a:prstGeom>
          <a:noFill/>
        </p:spPr>
      </p:pic>
      <p:pic>
        <p:nvPicPr>
          <p:cNvPr id="4098" name="Picture 2" descr="C:\Users\римма\Desktop\фотки\лук\IMG_1717.JPG"/>
          <p:cNvPicPr>
            <a:picLocks noChangeAspect="1" noChangeArrowheads="1"/>
          </p:cNvPicPr>
          <p:nvPr/>
        </p:nvPicPr>
        <p:blipFill>
          <a:blip r:embed="rId3" cstate="print"/>
          <a:srcRect/>
          <a:stretch>
            <a:fillRect/>
          </a:stretch>
        </p:blipFill>
        <p:spPr bwMode="auto">
          <a:xfrm>
            <a:off x="395536" y="1628800"/>
            <a:ext cx="2376264" cy="2520280"/>
          </a:xfrm>
          <a:prstGeom prst="rect">
            <a:avLst/>
          </a:prstGeom>
          <a:noFill/>
        </p:spPr>
      </p:pic>
      <p:pic>
        <p:nvPicPr>
          <p:cNvPr id="4099" name="Picture 3" descr="C:\Users\римма\Desktop\фотки\лук\IMG_1722.JPG"/>
          <p:cNvPicPr>
            <a:picLocks noChangeAspect="1" noChangeArrowheads="1"/>
          </p:cNvPicPr>
          <p:nvPr/>
        </p:nvPicPr>
        <p:blipFill>
          <a:blip r:embed="rId4" cstate="print"/>
          <a:srcRect/>
          <a:stretch>
            <a:fillRect/>
          </a:stretch>
        </p:blipFill>
        <p:spPr bwMode="auto">
          <a:xfrm>
            <a:off x="2843808" y="1628800"/>
            <a:ext cx="2592288" cy="2592288"/>
          </a:xfrm>
          <a:prstGeom prst="rect">
            <a:avLst/>
          </a:prstGeom>
          <a:noFill/>
        </p:spPr>
      </p:pic>
      <p:pic>
        <p:nvPicPr>
          <p:cNvPr id="4100" name="Picture 4" descr="C:\Users\римма\Desktop\фотки\лук\IMG_1787.JPG"/>
          <p:cNvPicPr>
            <a:picLocks noChangeAspect="1" noChangeArrowheads="1"/>
          </p:cNvPicPr>
          <p:nvPr/>
        </p:nvPicPr>
        <p:blipFill>
          <a:blip r:embed="rId5" cstate="print"/>
          <a:srcRect/>
          <a:stretch>
            <a:fillRect/>
          </a:stretch>
        </p:blipFill>
        <p:spPr bwMode="auto">
          <a:xfrm>
            <a:off x="5580112" y="1628800"/>
            <a:ext cx="3240360" cy="2559572"/>
          </a:xfrm>
          <a:prstGeom prst="rect">
            <a:avLst/>
          </a:prstGeom>
          <a:noFill/>
        </p:spPr>
      </p:pic>
      <p:pic>
        <p:nvPicPr>
          <p:cNvPr id="4101" name="Picture 5" descr="C:\Users\римма\Desktop\фотки\лук\IMG_2027.JPG"/>
          <p:cNvPicPr>
            <a:picLocks noChangeAspect="1" noChangeArrowheads="1"/>
          </p:cNvPicPr>
          <p:nvPr/>
        </p:nvPicPr>
        <p:blipFill>
          <a:blip r:embed="rId6" cstate="print"/>
          <a:srcRect/>
          <a:stretch>
            <a:fillRect/>
          </a:stretch>
        </p:blipFill>
        <p:spPr bwMode="auto">
          <a:xfrm>
            <a:off x="2843808" y="4293096"/>
            <a:ext cx="2664296" cy="2564904"/>
          </a:xfrm>
          <a:prstGeom prst="rect">
            <a:avLst/>
          </a:prstGeom>
          <a:noFill/>
        </p:spPr>
      </p:pic>
      <p:pic>
        <p:nvPicPr>
          <p:cNvPr id="4103" name="Picture 7" descr="C:\Users\римма\Desktop\фотки\лук\IMG_2030.JPG"/>
          <p:cNvPicPr>
            <a:picLocks noChangeAspect="1" noChangeArrowheads="1"/>
          </p:cNvPicPr>
          <p:nvPr/>
        </p:nvPicPr>
        <p:blipFill>
          <a:blip r:embed="rId7" cstate="print"/>
          <a:srcRect/>
          <a:stretch>
            <a:fillRect/>
          </a:stretch>
        </p:blipFill>
        <p:spPr bwMode="auto">
          <a:xfrm>
            <a:off x="5652120" y="4365104"/>
            <a:ext cx="3096344" cy="2409799"/>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r>
              <a:rPr lang="ru-RU" sz="2400" b="0" dirty="0" smtClean="0">
                <a:latin typeface="Times New Roman" pitchFamily="18" charset="0"/>
                <a:cs typeface="Times New Roman" pitchFamily="18" charset="0"/>
              </a:rPr>
              <a:t>Обучение осуществлялось   на занятиях и в игровой деятельности.</a:t>
            </a:r>
            <a:endParaRPr lang="ru-RU" sz="2400" b="0" dirty="0">
              <a:latin typeface="Times New Roman" pitchFamily="18" charset="0"/>
              <a:cs typeface="Times New Roman" pitchFamily="18" charset="0"/>
            </a:endParaRPr>
          </a:p>
        </p:txBody>
      </p:sp>
      <p:pic>
        <p:nvPicPr>
          <p:cNvPr id="11266" name="Picture 2" descr="C:\Users\римма\Desktop\фотки с 2017 года с января\МАТЕМАТИКА\IMG_6004.JPG"/>
          <p:cNvPicPr>
            <a:picLocks noGrp="1" noChangeAspect="1" noChangeArrowheads="1"/>
          </p:cNvPicPr>
          <p:nvPr>
            <p:ph idx="1"/>
          </p:nvPr>
        </p:nvPicPr>
        <p:blipFill>
          <a:blip r:embed="rId2" cstate="print"/>
          <a:srcRect/>
          <a:stretch>
            <a:fillRect/>
          </a:stretch>
        </p:blipFill>
        <p:spPr bwMode="auto">
          <a:xfrm>
            <a:off x="0" y="1412776"/>
            <a:ext cx="2411760" cy="2052228"/>
          </a:xfrm>
          <a:prstGeom prst="rect">
            <a:avLst/>
          </a:prstGeom>
          <a:noFill/>
        </p:spPr>
      </p:pic>
      <p:pic>
        <p:nvPicPr>
          <p:cNvPr id="11267" name="Picture 3" descr="C:\Users\римма\Desktop\фотки с 2017 года с января\ПАЛЬЧИКОВАЯ ГИМНАСТИКА\IMG_7319.JPG"/>
          <p:cNvPicPr>
            <a:picLocks noChangeAspect="1" noChangeArrowheads="1"/>
          </p:cNvPicPr>
          <p:nvPr/>
        </p:nvPicPr>
        <p:blipFill>
          <a:blip r:embed="rId3" cstate="print"/>
          <a:srcRect/>
          <a:stretch>
            <a:fillRect/>
          </a:stretch>
        </p:blipFill>
        <p:spPr bwMode="auto">
          <a:xfrm>
            <a:off x="0" y="3501008"/>
            <a:ext cx="2339752" cy="1628800"/>
          </a:xfrm>
          <a:prstGeom prst="rect">
            <a:avLst/>
          </a:prstGeom>
          <a:noFill/>
        </p:spPr>
      </p:pic>
      <p:pic>
        <p:nvPicPr>
          <p:cNvPr id="11268" name="Picture 4" descr="C:\Users\римма\Desktop\фотки с 2017 года с января\СР ИГРА КОРАБЛЬ\IMG_7308.JPG"/>
          <p:cNvPicPr>
            <a:picLocks noChangeAspect="1" noChangeArrowheads="1"/>
          </p:cNvPicPr>
          <p:nvPr/>
        </p:nvPicPr>
        <p:blipFill>
          <a:blip r:embed="rId4" cstate="print"/>
          <a:srcRect/>
          <a:stretch>
            <a:fillRect/>
          </a:stretch>
        </p:blipFill>
        <p:spPr bwMode="auto">
          <a:xfrm>
            <a:off x="2411760" y="1412776"/>
            <a:ext cx="2232248" cy="2060848"/>
          </a:xfrm>
          <a:prstGeom prst="rect">
            <a:avLst/>
          </a:prstGeom>
          <a:noFill/>
        </p:spPr>
      </p:pic>
      <p:pic>
        <p:nvPicPr>
          <p:cNvPr id="12" name="Picture 2" descr="C:\Users\римма\Desktop\лепбук\игры с водой кораблики\IMG_6951.JPG"/>
          <p:cNvPicPr>
            <a:picLocks noChangeAspect="1" noChangeArrowheads="1"/>
          </p:cNvPicPr>
          <p:nvPr/>
        </p:nvPicPr>
        <p:blipFill>
          <a:blip r:embed="rId5" cstate="print"/>
          <a:srcRect/>
          <a:stretch>
            <a:fillRect/>
          </a:stretch>
        </p:blipFill>
        <p:spPr bwMode="auto">
          <a:xfrm>
            <a:off x="2339752" y="3429000"/>
            <a:ext cx="2297228" cy="1722921"/>
          </a:xfrm>
          <a:prstGeom prst="rect">
            <a:avLst/>
          </a:prstGeom>
          <a:noFill/>
        </p:spPr>
      </p:pic>
      <p:pic>
        <p:nvPicPr>
          <p:cNvPr id="11269" name="Picture 5" descr="C:\Users\римма\Desktop\МОЯ РАБОТА С 1 ЯНВАРЯ 2017\ЖОЗ\Полезные продукты\IMG_7313.JPG"/>
          <p:cNvPicPr>
            <a:picLocks noChangeAspect="1" noChangeArrowheads="1"/>
          </p:cNvPicPr>
          <p:nvPr/>
        </p:nvPicPr>
        <p:blipFill>
          <a:blip r:embed="rId6" cstate="print"/>
          <a:srcRect/>
          <a:stretch>
            <a:fillRect/>
          </a:stretch>
        </p:blipFill>
        <p:spPr bwMode="auto">
          <a:xfrm>
            <a:off x="4644008" y="3429000"/>
            <a:ext cx="2304256" cy="1728192"/>
          </a:xfrm>
          <a:prstGeom prst="rect">
            <a:avLst/>
          </a:prstGeom>
          <a:noFill/>
        </p:spPr>
      </p:pic>
      <p:pic>
        <p:nvPicPr>
          <p:cNvPr id="11270" name="Picture 6" descr="C:\Users\римма\Desktop\МОЯ РАБОТА С 1 ЯНВАРЯ 2017\ЖОЗ\беседа о полезных продуктах\IMG_7371.JPG"/>
          <p:cNvPicPr>
            <a:picLocks noChangeAspect="1" noChangeArrowheads="1"/>
          </p:cNvPicPr>
          <p:nvPr/>
        </p:nvPicPr>
        <p:blipFill>
          <a:blip r:embed="rId7" cstate="print"/>
          <a:srcRect/>
          <a:stretch>
            <a:fillRect/>
          </a:stretch>
        </p:blipFill>
        <p:spPr bwMode="auto">
          <a:xfrm>
            <a:off x="6911752" y="1340768"/>
            <a:ext cx="2232248" cy="2016224"/>
          </a:xfrm>
          <a:prstGeom prst="rect">
            <a:avLst/>
          </a:prstGeom>
          <a:noFill/>
        </p:spPr>
      </p:pic>
      <p:pic>
        <p:nvPicPr>
          <p:cNvPr id="11272" name="Picture 8" descr="C:\Users\римма\Desktop\МОЯ РАБОТА С 1 ЯНВАРЯ 2017\проект о маме\подарок для мамы\IMG_6518.JPG"/>
          <p:cNvPicPr>
            <a:picLocks noChangeAspect="1" noChangeArrowheads="1"/>
          </p:cNvPicPr>
          <p:nvPr/>
        </p:nvPicPr>
        <p:blipFill>
          <a:blip r:embed="rId8" cstate="print"/>
          <a:srcRect/>
          <a:stretch>
            <a:fillRect/>
          </a:stretch>
        </p:blipFill>
        <p:spPr bwMode="auto">
          <a:xfrm>
            <a:off x="4644008" y="1412776"/>
            <a:ext cx="2232248" cy="2016224"/>
          </a:xfrm>
          <a:prstGeom prst="rect">
            <a:avLst/>
          </a:prstGeom>
          <a:noFill/>
        </p:spPr>
      </p:pic>
      <p:pic>
        <p:nvPicPr>
          <p:cNvPr id="11273" name="Picture 9" descr="C:\Users\римма\Desktop\IMG_6253.JPG"/>
          <p:cNvPicPr>
            <a:picLocks noChangeAspect="1" noChangeArrowheads="1"/>
          </p:cNvPicPr>
          <p:nvPr/>
        </p:nvPicPr>
        <p:blipFill>
          <a:blip r:embed="rId9" cstate="print"/>
          <a:srcRect/>
          <a:stretch>
            <a:fillRect/>
          </a:stretch>
        </p:blipFill>
        <p:spPr bwMode="auto">
          <a:xfrm>
            <a:off x="0" y="5157192"/>
            <a:ext cx="1547664" cy="1700808"/>
          </a:xfrm>
          <a:prstGeom prst="rect">
            <a:avLst/>
          </a:prstGeom>
          <a:noFill/>
        </p:spPr>
      </p:pic>
      <p:pic>
        <p:nvPicPr>
          <p:cNvPr id="11274" name="Picture 10" descr="C:\Users\римма\Desktop\МОЯ РАБОТА С 1 ЯНВАРЯ 2017\проект о папе\игры с военной техникой\IMG_6538.JPG"/>
          <p:cNvPicPr>
            <a:picLocks noChangeAspect="1" noChangeArrowheads="1"/>
          </p:cNvPicPr>
          <p:nvPr/>
        </p:nvPicPr>
        <p:blipFill>
          <a:blip r:embed="rId10" cstate="print"/>
          <a:srcRect/>
          <a:stretch>
            <a:fillRect/>
          </a:stretch>
        </p:blipFill>
        <p:spPr bwMode="auto">
          <a:xfrm>
            <a:off x="3131840" y="5157192"/>
            <a:ext cx="1800200" cy="1700808"/>
          </a:xfrm>
          <a:prstGeom prst="rect">
            <a:avLst/>
          </a:prstGeom>
          <a:noFill/>
        </p:spPr>
      </p:pic>
      <p:pic>
        <p:nvPicPr>
          <p:cNvPr id="11275" name="Picture 11" descr="C:\Users\римма\Desktop\МОЯ РАБОТА С 1 ЯНВАРЯ 2017\проект о папе\конструирование корабль\IMG_5908.JPG"/>
          <p:cNvPicPr>
            <a:picLocks noChangeAspect="1" noChangeArrowheads="1"/>
          </p:cNvPicPr>
          <p:nvPr/>
        </p:nvPicPr>
        <p:blipFill>
          <a:blip r:embed="rId11" cstate="print"/>
          <a:srcRect/>
          <a:stretch>
            <a:fillRect/>
          </a:stretch>
        </p:blipFill>
        <p:spPr bwMode="auto">
          <a:xfrm>
            <a:off x="6983760" y="3356992"/>
            <a:ext cx="2160240" cy="1796819"/>
          </a:xfrm>
          <a:prstGeom prst="rect">
            <a:avLst/>
          </a:prstGeom>
          <a:noFill/>
        </p:spPr>
      </p:pic>
      <p:pic>
        <p:nvPicPr>
          <p:cNvPr id="11276" name="Picture 12" descr="C:\Users\римма\Desktop\МОЯ РАБОТА С 1 ЯНВАРЯ 2017\проект о папе\рисуем портреты пап\портрет папа\IMG_5969.JPG"/>
          <p:cNvPicPr>
            <a:picLocks noChangeAspect="1" noChangeArrowheads="1"/>
          </p:cNvPicPr>
          <p:nvPr/>
        </p:nvPicPr>
        <p:blipFill>
          <a:blip r:embed="rId12" cstate="print"/>
          <a:srcRect/>
          <a:stretch>
            <a:fillRect/>
          </a:stretch>
        </p:blipFill>
        <p:spPr bwMode="auto">
          <a:xfrm>
            <a:off x="4932040" y="5157192"/>
            <a:ext cx="2160240" cy="1700808"/>
          </a:xfrm>
          <a:prstGeom prst="rect">
            <a:avLst/>
          </a:prstGeom>
          <a:noFill/>
        </p:spPr>
      </p:pic>
      <p:pic>
        <p:nvPicPr>
          <p:cNvPr id="11277" name="Picture 13" descr="C:\Users\римма\Desktop\МОЯ РАБОТА С 1 ЯНВАРЯ 2017\проект о папе\что знаем о празднике\IMG_6249.JPG"/>
          <p:cNvPicPr>
            <a:picLocks noChangeAspect="1" noChangeArrowheads="1"/>
          </p:cNvPicPr>
          <p:nvPr/>
        </p:nvPicPr>
        <p:blipFill>
          <a:blip r:embed="rId13" cstate="print"/>
          <a:srcRect/>
          <a:stretch>
            <a:fillRect/>
          </a:stretch>
        </p:blipFill>
        <p:spPr bwMode="auto">
          <a:xfrm>
            <a:off x="7092280" y="5157192"/>
            <a:ext cx="2051720" cy="1700808"/>
          </a:xfrm>
          <a:prstGeom prst="rect">
            <a:avLst/>
          </a:prstGeom>
          <a:noFill/>
        </p:spPr>
      </p:pic>
      <p:pic>
        <p:nvPicPr>
          <p:cNvPr id="11278" name="Picture 14" descr="C:\Users\римма\Desktop\МОЯ РАБОТА С 1 ЯНВАРЯ 2017\проект ПТИЦЫ\рис. скворечник\IMG_7081.JPG"/>
          <p:cNvPicPr>
            <a:picLocks noChangeAspect="1" noChangeArrowheads="1"/>
          </p:cNvPicPr>
          <p:nvPr/>
        </p:nvPicPr>
        <p:blipFill>
          <a:blip r:embed="rId14" cstate="print"/>
          <a:srcRect/>
          <a:stretch>
            <a:fillRect/>
          </a:stretch>
        </p:blipFill>
        <p:spPr bwMode="auto">
          <a:xfrm>
            <a:off x="1547665" y="5157192"/>
            <a:ext cx="1656184" cy="1700808"/>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r>
              <a:rPr lang="ru-RU" sz="2400" b="0" dirty="0" smtClean="0">
                <a:latin typeface="Times New Roman" pitchFamily="18" charset="0"/>
                <a:cs typeface="Times New Roman" pitchFamily="18" charset="0"/>
              </a:rPr>
              <a:t>Родители вместе с детьми активно участвовали  в различных конкурсах, выставках.</a:t>
            </a:r>
            <a:endParaRPr lang="ru-RU" sz="2400" b="0" dirty="0">
              <a:latin typeface="Times New Roman" pitchFamily="18" charset="0"/>
              <a:cs typeface="Times New Roman" pitchFamily="18" charset="0"/>
            </a:endParaRPr>
          </a:p>
        </p:txBody>
      </p:sp>
      <p:pic>
        <p:nvPicPr>
          <p:cNvPr id="1027" name="Picture 3" descr="C:\Users\римма\Desktop\МОЯ РАБОТА С 1 ЯНВАРЯ 2017\ВЫСТАВКА наши защитники\IMG_6232.JPG"/>
          <p:cNvPicPr>
            <a:picLocks noGrp="1" noChangeAspect="1" noChangeArrowheads="1"/>
          </p:cNvPicPr>
          <p:nvPr>
            <p:ph idx="1"/>
          </p:nvPr>
        </p:nvPicPr>
        <p:blipFill>
          <a:blip r:embed="rId2" cstate="print"/>
          <a:stretch>
            <a:fillRect/>
          </a:stretch>
        </p:blipFill>
        <p:spPr bwMode="auto">
          <a:xfrm>
            <a:off x="4534593" y="1268760"/>
            <a:ext cx="4609407" cy="2593571"/>
          </a:xfrm>
          <a:prstGeom prst="rect">
            <a:avLst/>
          </a:prstGeom>
          <a:noFill/>
        </p:spPr>
      </p:pic>
      <p:pic>
        <p:nvPicPr>
          <p:cNvPr id="1026" name="Picture 2" descr="C:\Users\римма\Desktop\МОЯ РАБОТА С 1 ЯНВАРЯ 2017\выставка\IMG_5661.JPG"/>
          <p:cNvPicPr>
            <a:picLocks noChangeAspect="1" noChangeArrowheads="1"/>
          </p:cNvPicPr>
          <p:nvPr/>
        </p:nvPicPr>
        <p:blipFill>
          <a:blip r:embed="rId3" cstate="print"/>
          <a:srcRect/>
          <a:stretch>
            <a:fillRect/>
          </a:stretch>
        </p:blipFill>
        <p:spPr bwMode="auto">
          <a:xfrm>
            <a:off x="179512" y="1268760"/>
            <a:ext cx="4139952" cy="2592288"/>
          </a:xfrm>
          <a:prstGeom prst="rect">
            <a:avLst/>
          </a:prstGeom>
          <a:noFill/>
        </p:spPr>
      </p:pic>
      <p:pic>
        <p:nvPicPr>
          <p:cNvPr id="1028" name="Picture 4" descr="C:\Users\римма\Desktop\IMG_7556.JPG"/>
          <p:cNvPicPr>
            <a:picLocks noChangeAspect="1" noChangeArrowheads="1"/>
          </p:cNvPicPr>
          <p:nvPr/>
        </p:nvPicPr>
        <p:blipFill>
          <a:blip r:embed="rId4" cstate="print"/>
          <a:srcRect/>
          <a:stretch>
            <a:fillRect/>
          </a:stretch>
        </p:blipFill>
        <p:spPr bwMode="auto">
          <a:xfrm>
            <a:off x="2267744" y="4005064"/>
            <a:ext cx="5328592" cy="2852936"/>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sz="3600" b="0" dirty="0" smtClean="0">
                <a:latin typeface="Times New Roman" pitchFamily="18" charset="0"/>
                <a:cs typeface="Times New Roman" pitchFamily="18" charset="0"/>
              </a:rPr>
              <a:t>Провела  конкурс семейных газет</a:t>
            </a:r>
            <a:r>
              <a:rPr lang="ru-RU" b="0" dirty="0" smtClean="0">
                <a:latin typeface="Times New Roman" pitchFamily="18" charset="0"/>
                <a:cs typeface="Times New Roman" pitchFamily="18" charset="0"/>
              </a:rPr>
              <a:t/>
            </a:r>
            <a:br>
              <a:rPr lang="ru-RU" b="0" dirty="0" smtClean="0">
                <a:latin typeface="Times New Roman" pitchFamily="18" charset="0"/>
                <a:cs typeface="Times New Roman" pitchFamily="18" charset="0"/>
              </a:rPr>
            </a:br>
            <a:r>
              <a:rPr lang="ru-RU" b="0" dirty="0" smtClean="0">
                <a:latin typeface="Times New Roman" pitchFamily="18" charset="0"/>
                <a:cs typeface="Times New Roman" pitchFamily="18" charset="0"/>
              </a:rPr>
              <a:t> «Мы выбираем здоровье!».</a:t>
            </a:r>
            <a:endParaRPr lang="ru-RU" b="0" dirty="0">
              <a:latin typeface="Times New Roman" pitchFamily="18" charset="0"/>
              <a:cs typeface="Times New Roman" pitchFamily="18" charset="0"/>
            </a:endParaRPr>
          </a:p>
        </p:txBody>
      </p:sp>
      <p:sp>
        <p:nvSpPr>
          <p:cNvPr id="3" name="Содержимое 2"/>
          <p:cNvSpPr>
            <a:spLocks noGrp="1"/>
          </p:cNvSpPr>
          <p:nvPr>
            <p:ph idx="1"/>
          </p:nvPr>
        </p:nvSpPr>
        <p:spPr/>
        <p:txBody>
          <a:bodyPr/>
          <a:lstStyle/>
          <a:p>
            <a:endParaRPr lang="ru-RU"/>
          </a:p>
        </p:txBody>
      </p:sp>
      <p:pic>
        <p:nvPicPr>
          <p:cNvPr id="9218" name="Picture 2" descr="C:\Users\римма\Desktop\С ЯНВАРЯ МОЯ РАБОТА\,газеты семейные\IMG_1845.JPG"/>
          <p:cNvPicPr>
            <a:picLocks noChangeAspect="1" noChangeArrowheads="1"/>
          </p:cNvPicPr>
          <p:nvPr/>
        </p:nvPicPr>
        <p:blipFill>
          <a:blip r:embed="rId2" cstate="print"/>
          <a:srcRect/>
          <a:stretch>
            <a:fillRect/>
          </a:stretch>
        </p:blipFill>
        <p:spPr bwMode="auto">
          <a:xfrm>
            <a:off x="395536" y="1412776"/>
            <a:ext cx="2664296" cy="2736304"/>
          </a:xfrm>
          <a:prstGeom prst="rect">
            <a:avLst/>
          </a:prstGeom>
          <a:noFill/>
        </p:spPr>
      </p:pic>
      <p:pic>
        <p:nvPicPr>
          <p:cNvPr id="9219" name="Picture 3" descr="C:\Users\римма\Desktop\С ЯНВАРЯ МОЯ РАБОТА\,газеты семейные\IMG_1846.JPG"/>
          <p:cNvPicPr>
            <a:picLocks noChangeAspect="1" noChangeArrowheads="1"/>
          </p:cNvPicPr>
          <p:nvPr/>
        </p:nvPicPr>
        <p:blipFill>
          <a:blip r:embed="rId3" cstate="print"/>
          <a:srcRect/>
          <a:stretch>
            <a:fillRect/>
          </a:stretch>
        </p:blipFill>
        <p:spPr bwMode="auto">
          <a:xfrm>
            <a:off x="3131840" y="1412776"/>
            <a:ext cx="2592288" cy="2736304"/>
          </a:xfrm>
          <a:prstGeom prst="rect">
            <a:avLst/>
          </a:prstGeom>
          <a:noFill/>
        </p:spPr>
      </p:pic>
      <p:pic>
        <p:nvPicPr>
          <p:cNvPr id="9220" name="Picture 4" descr="C:\Users\римма\Desktop\С ЯНВАРЯ МОЯ РАБОТА\,газеты семейные\IMG_1847.JPG"/>
          <p:cNvPicPr>
            <a:picLocks noChangeAspect="1" noChangeArrowheads="1"/>
          </p:cNvPicPr>
          <p:nvPr/>
        </p:nvPicPr>
        <p:blipFill>
          <a:blip r:embed="rId4" cstate="print"/>
          <a:srcRect/>
          <a:stretch>
            <a:fillRect/>
          </a:stretch>
        </p:blipFill>
        <p:spPr bwMode="auto">
          <a:xfrm>
            <a:off x="395536" y="4221088"/>
            <a:ext cx="2664295" cy="2204864"/>
          </a:xfrm>
          <a:prstGeom prst="rect">
            <a:avLst/>
          </a:prstGeom>
          <a:noFill/>
        </p:spPr>
      </p:pic>
      <p:pic>
        <p:nvPicPr>
          <p:cNvPr id="9221" name="Picture 5" descr="C:\Users\римма\Desktop\С ЯНВАРЯ МОЯ РАБОТА\,газеты семейные\IMG_1848.JPG"/>
          <p:cNvPicPr>
            <a:picLocks noChangeAspect="1" noChangeArrowheads="1"/>
          </p:cNvPicPr>
          <p:nvPr/>
        </p:nvPicPr>
        <p:blipFill>
          <a:blip r:embed="rId5" cstate="print"/>
          <a:srcRect/>
          <a:stretch>
            <a:fillRect/>
          </a:stretch>
        </p:blipFill>
        <p:spPr bwMode="auto">
          <a:xfrm>
            <a:off x="3131840" y="4221088"/>
            <a:ext cx="2592288" cy="2232248"/>
          </a:xfrm>
          <a:prstGeom prst="rect">
            <a:avLst/>
          </a:prstGeom>
          <a:noFill/>
        </p:spPr>
      </p:pic>
      <p:pic>
        <p:nvPicPr>
          <p:cNvPr id="9222" name="Picture 6" descr="C:\Users\римма\Desktop\С ЯНВАРЯ МОЯ РАБОТА\,газеты семейные\IMG_1849.JPG"/>
          <p:cNvPicPr>
            <a:picLocks noChangeAspect="1" noChangeArrowheads="1"/>
          </p:cNvPicPr>
          <p:nvPr/>
        </p:nvPicPr>
        <p:blipFill>
          <a:blip r:embed="rId6" cstate="print"/>
          <a:srcRect/>
          <a:stretch>
            <a:fillRect/>
          </a:stretch>
        </p:blipFill>
        <p:spPr bwMode="auto">
          <a:xfrm>
            <a:off x="5796136" y="1412776"/>
            <a:ext cx="2304256" cy="2664296"/>
          </a:xfrm>
          <a:prstGeom prst="rect">
            <a:avLst/>
          </a:prstGeom>
          <a:noFill/>
        </p:spPr>
      </p:pic>
      <p:pic>
        <p:nvPicPr>
          <p:cNvPr id="9223" name="Picture 7" descr="C:\Users\римма\Desktop\С ЯНВАРЯ МОЯ РАБОТА\,газеты семейные\IMG_1968.JPG"/>
          <p:cNvPicPr>
            <a:picLocks noChangeAspect="1" noChangeArrowheads="1"/>
          </p:cNvPicPr>
          <p:nvPr/>
        </p:nvPicPr>
        <p:blipFill>
          <a:blip r:embed="rId7" cstate="print"/>
          <a:srcRect/>
          <a:stretch>
            <a:fillRect/>
          </a:stretch>
        </p:blipFill>
        <p:spPr bwMode="auto">
          <a:xfrm>
            <a:off x="5796136" y="4149080"/>
            <a:ext cx="2304256" cy="2328096"/>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dirty="0" smtClean="0"/>
              <a:t>С детьми оформила выставки.</a:t>
            </a:r>
            <a:endParaRPr lang="ru-RU" dirty="0"/>
          </a:p>
        </p:txBody>
      </p:sp>
      <p:pic>
        <p:nvPicPr>
          <p:cNvPr id="1026" name="Picture 2" descr="C:\Users\римма\Desktop\МОЯ РАБОТА С 1 ЯНВАРЯ 2017\ДЕТСКИЕ ВЫСТАВКИ\IMG_5930.JPG"/>
          <p:cNvPicPr>
            <a:picLocks noGrp="1" noChangeAspect="1" noChangeArrowheads="1"/>
          </p:cNvPicPr>
          <p:nvPr>
            <p:ph idx="1"/>
          </p:nvPr>
        </p:nvPicPr>
        <p:blipFill>
          <a:blip r:embed="rId2" cstate="print"/>
          <a:stretch>
            <a:fillRect/>
          </a:stretch>
        </p:blipFill>
        <p:spPr bwMode="auto">
          <a:xfrm>
            <a:off x="5939444" y="4364182"/>
            <a:ext cx="3204556" cy="2493818"/>
          </a:xfrm>
          <a:prstGeom prst="rect">
            <a:avLst/>
          </a:prstGeom>
          <a:noFill/>
        </p:spPr>
      </p:pic>
      <p:pic>
        <p:nvPicPr>
          <p:cNvPr id="1027" name="Picture 3" descr="C:\Users\римма\Desktop\МОЯ РАБОТА С 1 ЯНВАРЯ 2017\ДЕТСКИЕ ВЫСТАВКИ\IMG_5944.JPG"/>
          <p:cNvPicPr>
            <a:picLocks noChangeAspect="1" noChangeArrowheads="1"/>
          </p:cNvPicPr>
          <p:nvPr/>
        </p:nvPicPr>
        <p:blipFill>
          <a:blip r:embed="rId3" cstate="print"/>
          <a:srcRect/>
          <a:stretch>
            <a:fillRect/>
          </a:stretch>
        </p:blipFill>
        <p:spPr bwMode="auto">
          <a:xfrm>
            <a:off x="0" y="4149080"/>
            <a:ext cx="2915816" cy="2708920"/>
          </a:xfrm>
          <a:prstGeom prst="rect">
            <a:avLst/>
          </a:prstGeom>
          <a:noFill/>
        </p:spPr>
      </p:pic>
      <p:pic>
        <p:nvPicPr>
          <p:cNvPr id="1028" name="Picture 4" descr="C:\Users\римма\Desktop\МОЯ РАБОТА С 1 ЯНВАРЯ 2017\ДЕТСКИЕ ВЫСТАВКИ\IMG_5989.JPG"/>
          <p:cNvPicPr>
            <a:picLocks noChangeAspect="1" noChangeArrowheads="1"/>
          </p:cNvPicPr>
          <p:nvPr/>
        </p:nvPicPr>
        <p:blipFill>
          <a:blip r:embed="rId4" cstate="print"/>
          <a:srcRect/>
          <a:stretch>
            <a:fillRect/>
          </a:stretch>
        </p:blipFill>
        <p:spPr bwMode="auto">
          <a:xfrm>
            <a:off x="0" y="1484784"/>
            <a:ext cx="2915816" cy="2736304"/>
          </a:xfrm>
          <a:prstGeom prst="rect">
            <a:avLst/>
          </a:prstGeom>
          <a:noFill/>
        </p:spPr>
      </p:pic>
      <p:pic>
        <p:nvPicPr>
          <p:cNvPr id="1029" name="Picture 5" descr="C:\Users\римма\Desktop\МОЯ РАБОТА С 1 ЯНВАРЯ 2017\ДЕТСКИЕ ВЫСТАВКИ\IMG_5992.JPG"/>
          <p:cNvPicPr>
            <a:picLocks noChangeAspect="1" noChangeArrowheads="1"/>
          </p:cNvPicPr>
          <p:nvPr/>
        </p:nvPicPr>
        <p:blipFill>
          <a:blip r:embed="rId5" cstate="print"/>
          <a:srcRect/>
          <a:stretch>
            <a:fillRect/>
          </a:stretch>
        </p:blipFill>
        <p:spPr bwMode="auto">
          <a:xfrm>
            <a:off x="5940152" y="1412776"/>
            <a:ext cx="3203848" cy="2924944"/>
          </a:xfrm>
          <a:prstGeom prst="rect">
            <a:avLst/>
          </a:prstGeom>
          <a:noFill/>
        </p:spPr>
      </p:pic>
      <p:pic>
        <p:nvPicPr>
          <p:cNvPr id="1030" name="Picture 6" descr="C:\Users\римма\Desktop\МОЯ РАБОТА С 1 ЯНВАРЯ 2017\ДЕТСКИЕ ВЫСТАВКИ\IMG_6065.JPG"/>
          <p:cNvPicPr>
            <a:picLocks noChangeAspect="1" noChangeArrowheads="1"/>
          </p:cNvPicPr>
          <p:nvPr/>
        </p:nvPicPr>
        <p:blipFill>
          <a:blip r:embed="rId6" cstate="print"/>
          <a:srcRect/>
          <a:stretch>
            <a:fillRect/>
          </a:stretch>
        </p:blipFill>
        <p:spPr bwMode="auto">
          <a:xfrm>
            <a:off x="2915816" y="1412776"/>
            <a:ext cx="3024336" cy="2880320"/>
          </a:xfrm>
          <a:prstGeom prst="rect">
            <a:avLst/>
          </a:prstGeom>
          <a:noFill/>
        </p:spPr>
      </p:pic>
      <p:pic>
        <p:nvPicPr>
          <p:cNvPr id="1031" name="Picture 7" descr="C:\Users\римма\Desktop\МОЯ РАБОТА С 1 ЯНВАРЯ 2017\ДЕТСКИЕ ВЫСТАВКИ\IMG_6103.JPG"/>
          <p:cNvPicPr>
            <a:picLocks noChangeAspect="1" noChangeArrowheads="1"/>
          </p:cNvPicPr>
          <p:nvPr/>
        </p:nvPicPr>
        <p:blipFill>
          <a:blip r:embed="rId7" cstate="print"/>
          <a:srcRect/>
          <a:stretch>
            <a:fillRect/>
          </a:stretch>
        </p:blipFill>
        <p:spPr bwMode="auto">
          <a:xfrm>
            <a:off x="2843808" y="4293096"/>
            <a:ext cx="3096343" cy="2564904"/>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8686800" cy="1196752"/>
          </a:xfrm>
        </p:spPr>
        <p:txBody>
          <a:bodyPr>
            <a:noAutofit/>
          </a:bodyPr>
          <a:lstStyle/>
          <a:p>
            <a:pPr algn="ctr"/>
            <a:r>
              <a:rPr lang="ru-RU" sz="1400" b="0" dirty="0" smtClean="0">
                <a:latin typeface="Times New Roman" pitchFamily="18" charset="0"/>
                <a:cs typeface="Times New Roman" pitchFamily="18" charset="0"/>
              </a:rPr>
              <a:t>Участие в мероприятиях ДОУ :проведены развлечения  «</a:t>
            </a:r>
            <a:r>
              <a:rPr lang="ru-RU" sz="1400" dirty="0" smtClean="0"/>
              <a:t>Рождественские  колядки».</a:t>
            </a:r>
            <a:r>
              <a:rPr lang="ru-RU" sz="1400" b="0" dirty="0" smtClean="0">
                <a:latin typeface="Times New Roman" pitchFamily="18" charset="0"/>
                <a:cs typeface="Times New Roman" pitchFamily="18" charset="0"/>
              </a:rPr>
              <a:t/>
            </a:r>
            <a:br>
              <a:rPr lang="ru-RU" sz="1400" b="0" dirty="0" smtClean="0">
                <a:latin typeface="Times New Roman" pitchFamily="18" charset="0"/>
                <a:cs typeface="Times New Roman" pitchFamily="18" charset="0"/>
              </a:rPr>
            </a:br>
            <a:r>
              <a:rPr lang="ru-RU" sz="1400" b="0" dirty="0" smtClean="0">
                <a:latin typeface="Times New Roman" pitchFamily="18" charset="0"/>
                <a:cs typeface="Times New Roman" pitchFamily="18" charset="0"/>
              </a:rPr>
              <a:t>п</a:t>
            </a:r>
            <a:r>
              <a:rPr lang="ru-RU" sz="1400" dirty="0" smtClean="0"/>
              <a:t>раздник  ко Дню защитника Отечества«Школа молодого бойца», утренник «Волшебный колокольчик  Весны – красны»</a:t>
            </a:r>
            <a:r>
              <a:rPr lang="ru-RU" sz="1400" dirty="0" smtClean="0">
                <a:latin typeface="Times New Roman" pitchFamily="18" charset="0"/>
                <a:cs typeface="Times New Roman" pitchFamily="18" charset="0"/>
              </a:rPr>
              <a:t> ,досуги «День птиц»,</a:t>
            </a:r>
            <a:r>
              <a:rPr lang="ru-RU" sz="1400" dirty="0" smtClean="0"/>
              <a:t> День здоровья</a:t>
            </a:r>
            <a:r>
              <a:rPr lang="ru-RU" sz="1400" dirty="0" smtClean="0">
                <a:latin typeface="Times New Roman" pitchFamily="18" charset="0"/>
                <a:cs typeface="Times New Roman" pitchFamily="18" charset="0"/>
              </a:rPr>
              <a:t> « Буду здоровым!!!», </a:t>
            </a:r>
            <a:r>
              <a:rPr lang="ru-RU" sz="1800" dirty="0" smtClean="0"/>
              <a:t/>
            </a:r>
            <a:br>
              <a:rPr lang="ru-RU" sz="1800" dirty="0" smtClean="0"/>
            </a:br>
            <a:endParaRPr lang="ru-RU" sz="1800" b="0" dirty="0">
              <a:latin typeface="Times New Roman" pitchFamily="18" charset="0"/>
              <a:cs typeface="Times New Roman" pitchFamily="18" charset="0"/>
            </a:endParaRPr>
          </a:p>
        </p:txBody>
      </p:sp>
      <p:pic>
        <p:nvPicPr>
          <p:cNvPr id="2050" name="Picture 2" descr="C:\Users\римма\Desktop\МОЯ РАБОТА С 1 ЯНВАРЯ 2017\ДЕНЬ ЗДОРОВЬЯ\IMG_7623.JPG"/>
          <p:cNvPicPr>
            <a:picLocks noChangeAspect="1" noChangeArrowheads="1"/>
          </p:cNvPicPr>
          <p:nvPr/>
        </p:nvPicPr>
        <p:blipFill>
          <a:blip r:embed="rId2" cstate="print"/>
          <a:srcRect/>
          <a:stretch>
            <a:fillRect/>
          </a:stretch>
        </p:blipFill>
        <p:spPr bwMode="auto">
          <a:xfrm>
            <a:off x="6228184" y="4077072"/>
            <a:ext cx="2915816" cy="2520280"/>
          </a:xfrm>
          <a:prstGeom prst="rect">
            <a:avLst/>
          </a:prstGeom>
          <a:noFill/>
        </p:spPr>
      </p:pic>
      <p:pic>
        <p:nvPicPr>
          <p:cNvPr id="2051" name="Picture 3" descr="C:\Users\римма\Desktop\МОЯ РАБОТА С 1 ЯНВАРЯ 2017\ДЕНЬ ПТИЦ\IMG_6994.JPG"/>
          <p:cNvPicPr>
            <a:picLocks noChangeAspect="1" noChangeArrowheads="1"/>
          </p:cNvPicPr>
          <p:nvPr/>
        </p:nvPicPr>
        <p:blipFill>
          <a:blip r:embed="rId3" cstate="print"/>
          <a:srcRect/>
          <a:stretch>
            <a:fillRect/>
          </a:stretch>
        </p:blipFill>
        <p:spPr bwMode="auto">
          <a:xfrm>
            <a:off x="3131840" y="4077072"/>
            <a:ext cx="3024337" cy="2520280"/>
          </a:xfrm>
          <a:prstGeom prst="rect">
            <a:avLst/>
          </a:prstGeom>
          <a:noFill/>
        </p:spPr>
      </p:pic>
      <p:pic>
        <p:nvPicPr>
          <p:cNvPr id="2055" name="Picture 7" descr="C:\Users\римма\Desktop\МОЯ РАБОТА С 1 ЯНВАРЯ 2017\Гаметка в газету\оркестр.jpg"/>
          <p:cNvPicPr>
            <a:picLocks noChangeAspect="1" noChangeArrowheads="1"/>
          </p:cNvPicPr>
          <p:nvPr/>
        </p:nvPicPr>
        <p:blipFill>
          <a:blip r:embed="rId4" cstate="print"/>
          <a:srcRect/>
          <a:stretch>
            <a:fillRect/>
          </a:stretch>
        </p:blipFill>
        <p:spPr bwMode="auto">
          <a:xfrm>
            <a:off x="0" y="4077072"/>
            <a:ext cx="3131840" cy="2448272"/>
          </a:xfrm>
          <a:prstGeom prst="rect">
            <a:avLst/>
          </a:prstGeom>
          <a:noFill/>
        </p:spPr>
      </p:pic>
      <p:pic>
        <p:nvPicPr>
          <p:cNvPr id="2056" name="Picture 8" descr="C:\Users\римма\Desktop\МОЯ РАБОТА С 1 ЯНВАРЯ 2017\наши колядки\IMG_5714.JPG"/>
          <p:cNvPicPr>
            <a:picLocks noChangeAspect="1" noChangeArrowheads="1"/>
          </p:cNvPicPr>
          <p:nvPr/>
        </p:nvPicPr>
        <p:blipFill>
          <a:blip r:embed="rId5" cstate="print"/>
          <a:srcRect/>
          <a:stretch>
            <a:fillRect/>
          </a:stretch>
        </p:blipFill>
        <p:spPr bwMode="auto">
          <a:xfrm>
            <a:off x="323528" y="836712"/>
            <a:ext cx="4091947" cy="2880320"/>
          </a:xfrm>
          <a:prstGeom prst="rect">
            <a:avLst/>
          </a:prstGeom>
          <a:noFill/>
        </p:spPr>
      </p:pic>
      <p:pic>
        <p:nvPicPr>
          <p:cNvPr id="2058" name="Picture 10" descr="C:\Users\римма\Desktop\фотки с 2017 года с января\23 февраля\IMG_3777.JPG"/>
          <p:cNvPicPr>
            <a:picLocks noChangeAspect="1" noChangeArrowheads="1"/>
          </p:cNvPicPr>
          <p:nvPr/>
        </p:nvPicPr>
        <p:blipFill>
          <a:blip r:embed="rId6" cstate="print"/>
          <a:srcRect/>
          <a:stretch>
            <a:fillRect/>
          </a:stretch>
        </p:blipFill>
        <p:spPr bwMode="auto">
          <a:xfrm>
            <a:off x="4572000" y="836712"/>
            <a:ext cx="4163955" cy="2880320"/>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1800" smtClean="0"/>
              <a:t>Сделала </a:t>
            </a:r>
            <a:r>
              <a:rPr lang="ru-RU" sz="1800" dirty="0" err="1" smtClean="0"/>
              <a:t>лепбук</a:t>
            </a:r>
            <a:r>
              <a:rPr lang="ru-RU" sz="1800" dirty="0" smtClean="0"/>
              <a:t> : </a:t>
            </a:r>
            <a:br>
              <a:rPr lang="ru-RU" sz="1800" dirty="0" smtClean="0"/>
            </a:br>
            <a:r>
              <a:rPr lang="ru-RU" sz="1800" dirty="0" smtClean="0"/>
              <a:t>«Расти здоровым малыш!»</a:t>
            </a:r>
            <a:endParaRPr lang="ru-RU" sz="1800" dirty="0"/>
          </a:p>
        </p:txBody>
      </p:sp>
      <p:pic>
        <p:nvPicPr>
          <p:cNvPr id="1026" name="Picture 2" descr="C:\Users\римма\Desktop\МОЯ РАБОТА С 1 ЯНВАРЯ 2017\Мой лепбук\IMG_7245.JPG"/>
          <p:cNvPicPr>
            <a:picLocks noGrp="1" noChangeAspect="1" noChangeArrowheads="1"/>
          </p:cNvPicPr>
          <p:nvPr>
            <p:ph idx="1"/>
          </p:nvPr>
        </p:nvPicPr>
        <p:blipFill>
          <a:blip r:embed="rId2" cstate="print"/>
          <a:srcRect/>
          <a:stretch>
            <a:fillRect/>
          </a:stretch>
        </p:blipFill>
        <p:spPr bwMode="auto">
          <a:xfrm>
            <a:off x="1984375" y="1447800"/>
            <a:ext cx="6400800" cy="4800600"/>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800" dirty="0" smtClean="0"/>
              <a:t>Участвовала с детьми в различных муниципальных и региональных  конкурсах.</a:t>
            </a:r>
            <a:endParaRPr lang="ru-RU" sz="2800" dirty="0"/>
          </a:p>
        </p:txBody>
      </p:sp>
      <p:pic>
        <p:nvPicPr>
          <p:cNvPr id="2050" name="Picture 2" descr="C:\Users\римма\Desktop\я с детьми делала поделки\IMG_7580.JPG"/>
          <p:cNvPicPr>
            <a:picLocks noGrp="1" noChangeAspect="1" noChangeArrowheads="1"/>
          </p:cNvPicPr>
          <p:nvPr>
            <p:ph idx="1"/>
          </p:nvPr>
        </p:nvPicPr>
        <p:blipFill>
          <a:blip r:embed="rId2" cstate="print"/>
          <a:srcRect/>
          <a:stretch>
            <a:fillRect/>
          </a:stretch>
        </p:blipFill>
        <p:spPr bwMode="auto">
          <a:xfrm>
            <a:off x="1043608" y="1340768"/>
            <a:ext cx="2211674" cy="2808312"/>
          </a:xfrm>
          <a:prstGeom prst="rect">
            <a:avLst/>
          </a:prstGeom>
          <a:noFill/>
        </p:spPr>
      </p:pic>
      <p:pic>
        <p:nvPicPr>
          <p:cNvPr id="2051" name="Picture 3" descr="C:\Users\римма\Desktop\конкурсы 2017 году\IMG_5317.JPG"/>
          <p:cNvPicPr>
            <a:picLocks noChangeAspect="1" noChangeArrowheads="1"/>
          </p:cNvPicPr>
          <p:nvPr/>
        </p:nvPicPr>
        <p:blipFill>
          <a:blip r:embed="rId3" cstate="print"/>
          <a:srcRect/>
          <a:stretch>
            <a:fillRect/>
          </a:stretch>
        </p:blipFill>
        <p:spPr bwMode="auto">
          <a:xfrm>
            <a:off x="6516216" y="4077072"/>
            <a:ext cx="2304256" cy="2780928"/>
          </a:xfrm>
          <a:prstGeom prst="rect">
            <a:avLst/>
          </a:prstGeom>
          <a:noFill/>
        </p:spPr>
      </p:pic>
      <p:pic>
        <p:nvPicPr>
          <p:cNvPr id="2052" name="Picture 4" descr="C:\Users\римма\Desktop\конкурсы 2017 году\IMG_5558.JPG"/>
          <p:cNvPicPr>
            <a:picLocks noChangeAspect="1" noChangeArrowheads="1"/>
          </p:cNvPicPr>
          <p:nvPr/>
        </p:nvPicPr>
        <p:blipFill>
          <a:blip r:embed="rId4" cstate="print"/>
          <a:srcRect/>
          <a:stretch>
            <a:fillRect/>
          </a:stretch>
        </p:blipFill>
        <p:spPr bwMode="auto">
          <a:xfrm>
            <a:off x="6516216" y="1340768"/>
            <a:ext cx="2304256" cy="2592288"/>
          </a:xfrm>
          <a:prstGeom prst="rect">
            <a:avLst/>
          </a:prstGeom>
          <a:noFill/>
        </p:spPr>
      </p:pic>
      <p:pic>
        <p:nvPicPr>
          <p:cNvPr id="2053" name="Picture 5" descr="C:\Users\римма\Desktop\конкурсы 2017 году\IMG_5572.JPG"/>
          <p:cNvPicPr>
            <a:picLocks noChangeAspect="1" noChangeArrowheads="1"/>
          </p:cNvPicPr>
          <p:nvPr/>
        </p:nvPicPr>
        <p:blipFill>
          <a:blip r:embed="rId5" cstate="print"/>
          <a:srcRect/>
          <a:stretch>
            <a:fillRect/>
          </a:stretch>
        </p:blipFill>
        <p:spPr bwMode="auto">
          <a:xfrm>
            <a:off x="3851920" y="4149080"/>
            <a:ext cx="2355726" cy="2708920"/>
          </a:xfrm>
          <a:prstGeom prst="rect">
            <a:avLst/>
          </a:prstGeom>
          <a:noFill/>
        </p:spPr>
      </p:pic>
      <p:pic>
        <p:nvPicPr>
          <p:cNvPr id="2054" name="Picture 6" descr="C:\Users\римма\Desktop\конкурсы 2017 году\IMG_5954.JPG"/>
          <p:cNvPicPr>
            <a:picLocks noChangeAspect="1" noChangeArrowheads="1"/>
          </p:cNvPicPr>
          <p:nvPr/>
        </p:nvPicPr>
        <p:blipFill>
          <a:blip r:embed="rId6" cstate="print"/>
          <a:srcRect/>
          <a:stretch>
            <a:fillRect/>
          </a:stretch>
        </p:blipFill>
        <p:spPr bwMode="auto">
          <a:xfrm>
            <a:off x="3851920" y="1340768"/>
            <a:ext cx="2304256" cy="2664296"/>
          </a:xfrm>
          <a:prstGeom prst="rect">
            <a:avLst/>
          </a:prstGeom>
          <a:noFill/>
        </p:spPr>
      </p:pic>
      <p:pic>
        <p:nvPicPr>
          <p:cNvPr id="2055" name="Picture 7" descr="C:\Users\римма\Desktop\конкурсы 2017 году\IMG_5294.JPG"/>
          <p:cNvPicPr>
            <a:picLocks noChangeAspect="1" noChangeArrowheads="1"/>
          </p:cNvPicPr>
          <p:nvPr/>
        </p:nvPicPr>
        <p:blipFill>
          <a:blip r:embed="rId7" cstate="print"/>
          <a:srcRect/>
          <a:stretch>
            <a:fillRect/>
          </a:stretch>
        </p:blipFill>
        <p:spPr bwMode="auto">
          <a:xfrm>
            <a:off x="1043608" y="4221088"/>
            <a:ext cx="2232248" cy="2636912"/>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476672"/>
            <a:ext cx="9144000" cy="5979064"/>
          </a:xfrm>
        </p:spPr>
        <p:txBody>
          <a:bodyPr>
            <a:noAutofit/>
          </a:bodyPr>
          <a:lstStyle/>
          <a:p>
            <a:endParaRPr lang="ru-RU" sz="2800" b="1" dirty="0" smtClean="0">
              <a:latin typeface="Times New Roman" pitchFamily="18" charset="0"/>
              <a:cs typeface="Times New Roman" pitchFamily="18" charset="0"/>
            </a:endParaRPr>
          </a:p>
          <a:p>
            <a:endParaRPr lang="ru-RU" sz="2800" b="1" dirty="0" smtClean="0">
              <a:latin typeface="Times New Roman" pitchFamily="18" charset="0"/>
              <a:cs typeface="Times New Roman" pitchFamily="18" charset="0"/>
            </a:endParaRPr>
          </a:p>
          <a:p>
            <a:endParaRPr lang="ru-RU" sz="2800" b="1" dirty="0" smtClean="0">
              <a:latin typeface="Times New Roman" pitchFamily="18" charset="0"/>
              <a:cs typeface="Times New Roman" pitchFamily="18" charset="0"/>
            </a:endParaRPr>
          </a:p>
          <a:p>
            <a:endParaRPr lang="ru-RU" sz="2800" b="1" dirty="0" smtClean="0">
              <a:latin typeface="Times New Roman" pitchFamily="18" charset="0"/>
              <a:cs typeface="Times New Roman" pitchFamily="18" charset="0"/>
            </a:endParaRPr>
          </a:p>
          <a:p>
            <a:endParaRPr lang="ru-RU" sz="2800" b="1" dirty="0" smtClean="0">
              <a:latin typeface="Times New Roman" pitchFamily="18" charset="0"/>
              <a:cs typeface="Times New Roman" pitchFamily="18" charset="0"/>
            </a:endParaRPr>
          </a:p>
          <a:p>
            <a:endParaRPr lang="ru-RU" sz="2800" b="1" dirty="0" smtClean="0">
              <a:latin typeface="Times New Roman" pitchFamily="18" charset="0"/>
              <a:cs typeface="Times New Roman" pitchFamily="18" charset="0"/>
            </a:endParaRPr>
          </a:p>
          <a:p>
            <a:r>
              <a:rPr lang="ru-RU" sz="2800" b="1" dirty="0" smtClean="0">
                <a:latin typeface="Times New Roman" pitchFamily="18" charset="0"/>
                <a:cs typeface="Times New Roman" pitchFamily="18" charset="0"/>
              </a:rPr>
              <a:t>Учебный год близится к завершению.</a:t>
            </a:r>
            <a:endParaRPr lang="ru-RU" sz="2800" dirty="0" smtClean="0">
              <a:latin typeface="Times New Roman" pitchFamily="18" charset="0"/>
              <a:cs typeface="Times New Roman" pitchFamily="18" charset="0"/>
            </a:endParaRPr>
          </a:p>
          <a:p>
            <a:r>
              <a:rPr lang="ru-RU" sz="2800" b="1" dirty="0" smtClean="0">
                <a:latin typeface="Times New Roman" pitchFamily="18" charset="0"/>
                <a:cs typeface="Times New Roman" pitchFamily="18" charset="0"/>
              </a:rPr>
              <a:t>Счастливым, очень радостным он был.</a:t>
            </a:r>
            <a:endParaRPr lang="ru-RU" sz="2800" dirty="0" smtClean="0">
              <a:latin typeface="Times New Roman" pitchFamily="18" charset="0"/>
              <a:cs typeface="Times New Roman" pitchFamily="18" charset="0"/>
            </a:endParaRPr>
          </a:p>
          <a:p>
            <a:r>
              <a:rPr lang="ru-RU" sz="2800" b="1" dirty="0" smtClean="0">
                <a:latin typeface="Times New Roman" pitchFamily="18" charset="0"/>
                <a:cs typeface="Times New Roman" pitchFamily="18" charset="0"/>
              </a:rPr>
              <a:t>Помог удачно планам воплотиться.</a:t>
            </a:r>
            <a:endParaRPr lang="ru-RU" sz="2800" dirty="0" smtClean="0">
              <a:latin typeface="Times New Roman" pitchFamily="18" charset="0"/>
              <a:cs typeface="Times New Roman" pitchFamily="18" charset="0"/>
            </a:endParaRPr>
          </a:p>
          <a:p>
            <a:r>
              <a:rPr lang="ru-RU" sz="2800" b="1" dirty="0" smtClean="0">
                <a:latin typeface="Times New Roman" pitchFamily="18" charset="0"/>
                <a:cs typeface="Times New Roman" pitchFamily="18" charset="0"/>
              </a:rPr>
              <a:t>Открытий важных много подарил!</a:t>
            </a:r>
            <a:endParaRPr lang="ru-RU" sz="2800" dirty="0" smtClean="0">
              <a:latin typeface="Times New Roman" pitchFamily="18" charset="0"/>
              <a:cs typeface="Times New Roman" pitchFamily="18" charset="0"/>
            </a:endParaRPr>
          </a:p>
          <a:p>
            <a:r>
              <a:rPr lang="ru-RU" sz="2800" b="1" dirty="0" smtClean="0">
                <a:latin typeface="Times New Roman" pitchFamily="18" charset="0"/>
                <a:cs typeface="Times New Roman" pitchFamily="18" charset="0"/>
              </a:rPr>
              <a:t>Мы хотим идти вперед - на зов мечты чудесной.</a:t>
            </a:r>
            <a:endParaRPr lang="ru-RU" sz="2800" dirty="0" smtClean="0">
              <a:latin typeface="Times New Roman" pitchFamily="18" charset="0"/>
              <a:cs typeface="Times New Roman" pitchFamily="18" charset="0"/>
            </a:endParaRPr>
          </a:p>
          <a:p>
            <a:r>
              <a:rPr lang="ru-RU" sz="2800" b="1" dirty="0" smtClean="0">
                <a:latin typeface="Times New Roman" pitchFamily="18" charset="0"/>
                <a:cs typeface="Times New Roman" pitchFamily="18" charset="0"/>
              </a:rPr>
              <a:t>Вершины покорять и побеждать!</a:t>
            </a:r>
            <a:endParaRPr lang="ru-RU" sz="2800" dirty="0">
              <a:latin typeface="Times New Roman" pitchFamily="18" charset="0"/>
              <a:cs typeface="Times New Roman" pitchFamily="18" charset="0"/>
            </a:endParaRPr>
          </a:p>
        </p:txBody>
      </p:sp>
      <p:pic>
        <p:nvPicPr>
          <p:cNvPr id="4098" name="Picture 2" descr="C:\Users\римма\Desktop\еще  работать\дружба\«Давайте жить дружно!»\IMG_4880.JPG"/>
          <p:cNvPicPr>
            <a:picLocks noChangeAspect="1" noChangeArrowheads="1"/>
          </p:cNvPicPr>
          <p:nvPr/>
        </p:nvPicPr>
        <p:blipFill>
          <a:blip r:embed="rId2" cstate="print"/>
          <a:srcRect/>
          <a:stretch>
            <a:fillRect/>
          </a:stretch>
        </p:blipFill>
        <p:spPr bwMode="auto">
          <a:xfrm>
            <a:off x="1907704" y="0"/>
            <a:ext cx="4824536" cy="3617640"/>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1"/>
            <a:ext cx="7772400" cy="980727"/>
          </a:xfrm>
        </p:spPr>
        <p:txBody>
          <a:bodyPr>
            <a:normAutofit/>
          </a:bodyPr>
          <a:lstStyle/>
          <a:p>
            <a:r>
              <a:rPr lang="ru-RU" sz="3200" b="0" dirty="0" smtClean="0">
                <a:latin typeface="Times New Roman" pitchFamily="18" charset="0"/>
                <a:cs typeface="Times New Roman" pitchFamily="18" charset="0"/>
              </a:rPr>
              <a:t>Уделяю большое </a:t>
            </a:r>
            <a:r>
              <a:rPr lang="ru-RU" sz="3200" dirty="0" smtClean="0">
                <a:latin typeface="Times New Roman" pitchFamily="18" charset="0"/>
                <a:cs typeface="Times New Roman" pitchFamily="18" charset="0"/>
              </a:rPr>
              <a:t>внимание физкультуре.</a:t>
            </a:r>
            <a:endParaRPr lang="ru-RU" sz="3200" b="0" dirty="0">
              <a:latin typeface="Times New Roman" pitchFamily="18" charset="0"/>
              <a:cs typeface="Times New Roman" pitchFamily="18" charset="0"/>
            </a:endParaRPr>
          </a:p>
        </p:txBody>
      </p:sp>
      <p:sp>
        <p:nvSpPr>
          <p:cNvPr id="8" name="Подзаголовок 7"/>
          <p:cNvSpPr>
            <a:spLocks noGrp="1"/>
          </p:cNvSpPr>
          <p:nvPr>
            <p:ph type="subTitle" idx="1"/>
          </p:nvPr>
        </p:nvSpPr>
        <p:spPr/>
        <p:txBody>
          <a:bodyPr/>
          <a:lstStyle/>
          <a:p>
            <a:endParaRPr lang="ru-RU" dirty="0"/>
          </a:p>
        </p:txBody>
      </p:sp>
      <p:pic>
        <p:nvPicPr>
          <p:cNvPr id="1026" name="Picture 2" descr="C:\Users\римма\Desktop\фотки с 2017 года с января\физкультура\IMG_6763.JPG"/>
          <p:cNvPicPr>
            <a:picLocks noChangeAspect="1" noChangeArrowheads="1"/>
          </p:cNvPicPr>
          <p:nvPr/>
        </p:nvPicPr>
        <p:blipFill>
          <a:blip r:embed="rId2" cstate="print"/>
          <a:srcRect/>
          <a:stretch>
            <a:fillRect/>
          </a:stretch>
        </p:blipFill>
        <p:spPr bwMode="auto">
          <a:xfrm>
            <a:off x="1403648" y="1412776"/>
            <a:ext cx="3384376" cy="2232248"/>
          </a:xfrm>
          <a:prstGeom prst="rect">
            <a:avLst/>
          </a:prstGeom>
          <a:noFill/>
        </p:spPr>
      </p:pic>
      <p:pic>
        <p:nvPicPr>
          <p:cNvPr id="5" name="Picture 2" descr="C:\Users\римма\Desktop\IMG_5274.JPG"/>
          <p:cNvPicPr>
            <a:picLocks noChangeAspect="1" noChangeArrowheads="1"/>
          </p:cNvPicPr>
          <p:nvPr/>
        </p:nvPicPr>
        <p:blipFill>
          <a:blip r:embed="rId3" cstate="print"/>
          <a:srcRect/>
          <a:stretch>
            <a:fillRect/>
          </a:stretch>
        </p:blipFill>
        <p:spPr bwMode="auto">
          <a:xfrm>
            <a:off x="5004048" y="1412776"/>
            <a:ext cx="3492649" cy="2160240"/>
          </a:xfrm>
          <a:prstGeom prst="rect">
            <a:avLst/>
          </a:prstGeom>
          <a:noFill/>
        </p:spPr>
      </p:pic>
      <p:pic>
        <p:nvPicPr>
          <p:cNvPr id="20481" name="Picture 1" descr="C:\Users\римма\Desktop\IMG_4862.JPG"/>
          <p:cNvPicPr>
            <a:picLocks noChangeAspect="1" noChangeArrowheads="1"/>
          </p:cNvPicPr>
          <p:nvPr/>
        </p:nvPicPr>
        <p:blipFill>
          <a:blip r:embed="rId4" cstate="print"/>
          <a:srcRect/>
          <a:stretch>
            <a:fillRect/>
          </a:stretch>
        </p:blipFill>
        <p:spPr bwMode="auto">
          <a:xfrm>
            <a:off x="251520" y="4022903"/>
            <a:ext cx="3312368" cy="2574450"/>
          </a:xfrm>
          <a:prstGeom prst="rect">
            <a:avLst/>
          </a:prstGeom>
          <a:noFill/>
        </p:spPr>
      </p:pic>
      <p:pic>
        <p:nvPicPr>
          <p:cNvPr id="20482" name="Picture 2" descr="C:\Users\римма\Desktop\фотки с 2017 года с января\гимнастика пробуждения\IMG_5610.JPG"/>
          <p:cNvPicPr>
            <a:picLocks noChangeAspect="1" noChangeArrowheads="1"/>
          </p:cNvPicPr>
          <p:nvPr/>
        </p:nvPicPr>
        <p:blipFill>
          <a:blip r:embed="rId5" cstate="print"/>
          <a:srcRect/>
          <a:stretch>
            <a:fillRect/>
          </a:stretch>
        </p:blipFill>
        <p:spPr bwMode="auto">
          <a:xfrm>
            <a:off x="4716016" y="4005064"/>
            <a:ext cx="2808312" cy="2592288"/>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dirty="0" smtClean="0"/>
              <a:t>Организую  прогулки.</a:t>
            </a:r>
            <a:endParaRPr lang="ru-RU" dirty="0"/>
          </a:p>
        </p:txBody>
      </p:sp>
      <p:pic>
        <p:nvPicPr>
          <p:cNvPr id="3076" name="Picture 4" descr="C:\Users\римма\Desktop\МОЯ РАБОТА С 1 ЯНВАРЯ 2017\лепбук\спорт\ЖОЗ\ФК\даша.jpg"/>
          <p:cNvPicPr>
            <a:picLocks noGrp="1" noChangeAspect="1" noChangeArrowheads="1"/>
          </p:cNvPicPr>
          <p:nvPr>
            <p:ph idx="1"/>
          </p:nvPr>
        </p:nvPicPr>
        <p:blipFill>
          <a:blip r:embed="rId2" cstate="print"/>
          <a:srcRect/>
          <a:stretch>
            <a:fillRect/>
          </a:stretch>
        </p:blipFill>
        <p:spPr bwMode="auto">
          <a:xfrm>
            <a:off x="467544" y="1196752"/>
            <a:ext cx="2519264" cy="2304256"/>
          </a:xfrm>
          <a:prstGeom prst="rect">
            <a:avLst/>
          </a:prstGeom>
          <a:noFill/>
        </p:spPr>
      </p:pic>
      <p:pic>
        <p:nvPicPr>
          <p:cNvPr id="3074" name="Picture 2" descr="C:\Users\римма\Desktop\МОЯ РАБОТА С 1 ЯНВАРЯ 2017\лепбук\спорт\ЖОЗ\ФК\IMG_5406.JPG"/>
          <p:cNvPicPr>
            <a:picLocks noChangeAspect="1" noChangeArrowheads="1"/>
          </p:cNvPicPr>
          <p:nvPr/>
        </p:nvPicPr>
        <p:blipFill>
          <a:blip r:embed="rId3" cstate="print"/>
          <a:srcRect/>
          <a:stretch>
            <a:fillRect/>
          </a:stretch>
        </p:blipFill>
        <p:spPr bwMode="auto">
          <a:xfrm>
            <a:off x="3131840" y="1196752"/>
            <a:ext cx="2880320" cy="2304256"/>
          </a:xfrm>
          <a:prstGeom prst="rect">
            <a:avLst/>
          </a:prstGeom>
          <a:noFill/>
        </p:spPr>
      </p:pic>
      <p:pic>
        <p:nvPicPr>
          <p:cNvPr id="3075" name="Picture 3" descr="C:\Users\римма\Desktop\МОЯ РАБОТА С 1 ЯНВАРЯ 2017\лепбук\спорт\ЖОЗ\ФК\IMG_5492.JPG"/>
          <p:cNvPicPr>
            <a:picLocks noChangeAspect="1" noChangeArrowheads="1"/>
          </p:cNvPicPr>
          <p:nvPr/>
        </p:nvPicPr>
        <p:blipFill>
          <a:blip r:embed="rId4" cstate="print"/>
          <a:srcRect/>
          <a:stretch>
            <a:fillRect/>
          </a:stretch>
        </p:blipFill>
        <p:spPr bwMode="auto">
          <a:xfrm>
            <a:off x="6228184" y="1268760"/>
            <a:ext cx="2664296" cy="2160240"/>
          </a:xfrm>
          <a:prstGeom prst="rect">
            <a:avLst/>
          </a:prstGeom>
          <a:noFill/>
        </p:spPr>
      </p:pic>
      <p:pic>
        <p:nvPicPr>
          <p:cNvPr id="16387" name="Picture 3" descr="C:\Users\римма\Desktop\фотки с 2017 года с января\прогулка 2017г\IMG_5634.JPG"/>
          <p:cNvPicPr>
            <a:picLocks noChangeAspect="1" noChangeArrowheads="1"/>
          </p:cNvPicPr>
          <p:nvPr/>
        </p:nvPicPr>
        <p:blipFill>
          <a:blip r:embed="rId5" cstate="print"/>
          <a:srcRect/>
          <a:stretch>
            <a:fillRect/>
          </a:stretch>
        </p:blipFill>
        <p:spPr bwMode="auto">
          <a:xfrm>
            <a:off x="1331640" y="3933056"/>
            <a:ext cx="2736304" cy="2232248"/>
          </a:xfrm>
          <a:prstGeom prst="rect">
            <a:avLst/>
          </a:prstGeom>
          <a:noFill/>
        </p:spPr>
      </p:pic>
      <p:pic>
        <p:nvPicPr>
          <p:cNvPr id="16388" name="Picture 4" descr="C:\Users\римма\Desktop\фотки с 2017 года с января\прогулка 2017г\IMG_5582.JPG"/>
          <p:cNvPicPr>
            <a:picLocks noChangeAspect="1" noChangeArrowheads="1"/>
          </p:cNvPicPr>
          <p:nvPr/>
        </p:nvPicPr>
        <p:blipFill>
          <a:blip r:embed="rId6" cstate="print"/>
          <a:srcRect/>
          <a:stretch>
            <a:fillRect/>
          </a:stretch>
        </p:blipFill>
        <p:spPr bwMode="auto">
          <a:xfrm>
            <a:off x="4932040" y="3933056"/>
            <a:ext cx="2664296" cy="2232248"/>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Подвижные игры.</a:t>
            </a:r>
            <a:endParaRPr lang="ru-RU" dirty="0"/>
          </a:p>
        </p:txBody>
      </p:sp>
      <p:pic>
        <p:nvPicPr>
          <p:cNvPr id="5" name="Picture 1" descr="C:\Users\римма\Desktop\фотки с 2017 года с января\ВЕСНА 2017Г ПРОГУЛКА\IMG_7124.JPG"/>
          <p:cNvPicPr>
            <a:picLocks noChangeAspect="1" noChangeArrowheads="1"/>
          </p:cNvPicPr>
          <p:nvPr/>
        </p:nvPicPr>
        <p:blipFill>
          <a:blip r:embed="rId2" cstate="print"/>
          <a:srcRect/>
          <a:stretch>
            <a:fillRect/>
          </a:stretch>
        </p:blipFill>
        <p:spPr bwMode="auto">
          <a:xfrm>
            <a:off x="251520" y="4005064"/>
            <a:ext cx="3312368" cy="2330429"/>
          </a:xfrm>
          <a:prstGeom prst="rect">
            <a:avLst/>
          </a:prstGeom>
          <a:noFill/>
        </p:spPr>
      </p:pic>
      <p:pic>
        <p:nvPicPr>
          <p:cNvPr id="34818" name="Picture 2" descr="C:\Users\римма\Desktop\фотки с 2017 года с января\прогулка в марте 2017\IMG_7135.JPG"/>
          <p:cNvPicPr>
            <a:picLocks noChangeAspect="1" noChangeArrowheads="1"/>
          </p:cNvPicPr>
          <p:nvPr/>
        </p:nvPicPr>
        <p:blipFill>
          <a:blip r:embed="rId3" cstate="print"/>
          <a:srcRect/>
          <a:stretch>
            <a:fillRect/>
          </a:stretch>
        </p:blipFill>
        <p:spPr bwMode="auto">
          <a:xfrm>
            <a:off x="4427984" y="4005064"/>
            <a:ext cx="3600400" cy="2338472"/>
          </a:xfrm>
          <a:prstGeom prst="rect">
            <a:avLst/>
          </a:prstGeom>
          <a:noFill/>
        </p:spPr>
      </p:pic>
      <p:pic>
        <p:nvPicPr>
          <p:cNvPr id="34820" name="Picture 4" descr="C:\Users\римма\Desktop\фотки с 2017 года с января\прогулка 2017г\IMG_5694.JPG"/>
          <p:cNvPicPr>
            <a:picLocks noChangeAspect="1" noChangeArrowheads="1"/>
          </p:cNvPicPr>
          <p:nvPr/>
        </p:nvPicPr>
        <p:blipFill>
          <a:blip r:embed="rId4" cstate="print"/>
          <a:srcRect/>
          <a:stretch>
            <a:fillRect/>
          </a:stretch>
        </p:blipFill>
        <p:spPr bwMode="auto">
          <a:xfrm>
            <a:off x="755576" y="1196752"/>
            <a:ext cx="3456384" cy="2073830"/>
          </a:xfrm>
          <a:prstGeom prst="rect">
            <a:avLst/>
          </a:prstGeom>
          <a:noFill/>
        </p:spPr>
      </p:pic>
      <p:pic>
        <p:nvPicPr>
          <p:cNvPr id="34821" name="Picture 5" descr="C:\Users\римма\Desktop\фотки с 2017 года с января\прогулка 2017г\IMG_5574.JPG"/>
          <p:cNvPicPr>
            <a:picLocks noChangeAspect="1" noChangeArrowheads="1"/>
          </p:cNvPicPr>
          <p:nvPr/>
        </p:nvPicPr>
        <p:blipFill>
          <a:blip r:embed="rId5" cstate="print"/>
          <a:srcRect/>
          <a:stretch>
            <a:fillRect/>
          </a:stretch>
        </p:blipFill>
        <p:spPr bwMode="auto">
          <a:xfrm>
            <a:off x="5156728" y="1268760"/>
            <a:ext cx="3663744" cy="2016224"/>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r>
              <a:rPr lang="ru-RU" sz="2000" b="0" dirty="0" smtClean="0">
                <a:latin typeface="Times New Roman" pitchFamily="18" charset="0"/>
                <a:cs typeface="Times New Roman" pitchFamily="18" charset="0"/>
              </a:rPr>
              <a:t>Оформила несколько центров, в каждом из которых содержится достаточное количество материалов для исследования и игры.</a:t>
            </a:r>
            <a:endParaRPr lang="ru-RU" sz="2000" b="0" dirty="0">
              <a:latin typeface="Times New Roman" pitchFamily="18" charset="0"/>
              <a:cs typeface="Times New Roman" pitchFamily="18" charset="0"/>
            </a:endParaRPr>
          </a:p>
        </p:txBody>
      </p:sp>
      <p:pic>
        <p:nvPicPr>
          <p:cNvPr id="3" name="Picture 2" descr="C:\Users\римма\Desktop\среда\РЕЧЕВИЧОК\IMG_6842.JPG"/>
          <p:cNvPicPr>
            <a:picLocks noGrp="1" noChangeAspect="1" noChangeArrowheads="1"/>
          </p:cNvPicPr>
          <p:nvPr>
            <p:ph idx="1"/>
          </p:nvPr>
        </p:nvPicPr>
        <p:blipFill>
          <a:blip r:embed="rId2" cstate="print"/>
          <a:srcRect/>
          <a:stretch>
            <a:fillRect/>
          </a:stretch>
        </p:blipFill>
        <p:spPr bwMode="auto">
          <a:xfrm>
            <a:off x="251520" y="1412776"/>
            <a:ext cx="3960440" cy="2520280"/>
          </a:xfrm>
          <a:prstGeom prst="rect">
            <a:avLst/>
          </a:prstGeom>
          <a:noFill/>
        </p:spPr>
      </p:pic>
      <p:pic>
        <p:nvPicPr>
          <p:cNvPr id="5" name="Picture 3" descr="C:\Users\римма\Desktop\среда\наша лаборатория\IMG_7553.JPG"/>
          <p:cNvPicPr>
            <a:picLocks noChangeAspect="1" noChangeArrowheads="1"/>
          </p:cNvPicPr>
          <p:nvPr/>
        </p:nvPicPr>
        <p:blipFill>
          <a:blip r:embed="rId3" cstate="print"/>
          <a:srcRect/>
          <a:stretch>
            <a:fillRect/>
          </a:stretch>
        </p:blipFill>
        <p:spPr bwMode="auto">
          <a:xfrm>
            <a:off x="4427984" y="1412776"/>
            <a:ext cx="4464496" cy="2520280"/>
          </a:xfrm>
          <a:prstGeom prst="rect">
            <a:avLst/>
          </a:prstGeom>
          <a:noFill/>
        </p:spPr>
      </p:pic>
      <p:pic>
        <p:nvPicPr>
          <p:cNvPr id="6" name="Picture 4" descr="C:\Users\римма\Desktop\еще  работать\ОФОРМЛЕННЫЕ УГОЛКИ\IMG_6077.JPG"/>
          <p:cNvPicPr>
            <a:picLocks noChangeAspect="1" noChangeArrowheads="1"/>
          </p:cNvPicPr>
          <p:nvPr/>
        </p:nvPicPr>
        <p:blipFill>
          <a:blip r:embed="rId4" cstate="print"/>
          <a:srcRect/>
          <a:stretch>
            <a:fillRect/>
          </a:stretch>
        </p:blipFill>
        <p:spPr bwMode="auto">
          <a:xfrm>
            <a:off x="179512" y="4365104"/>
            <a:ext cx="2808312" cy="2304256"/>
          </a:xfrm>
          <a:prstGeom prst="rect">
            <a:avLst/>
          </a:prstGeom>
          <a:noFill/>
        </p:spPr>
      </p:pic>
      <p:pic>
        <p:nvPicPr>
          <p:cNvPr id="1029" name="Picture 5" descr="C:\Users\римма\Desktop\еще  работать\ОФОРМЛЕННЫЕ УГОЛКИ\IMG_6079.JPG"/>
          <p:cNvPicPr>
            <a:picLocks noChangeAspect="1" noChangeArrowheads="1"/>
          </p:cNvPicPr>
          <p:nvPr/>
        </p:nvPicPr>
        <p:blipFill>
          <a:blip r:embed="rId5" cstate="print"/>
          <a:srcRect/>
          <a:stretch>
            <a:fillRect/>
          </a:stretch>
        </p:blipFill>
        <p:spPr bwMode="auto">
          <a:xfrm>
            <a:off x="3131840" y="4293096"/>
            <a:ext cx="3131840" cy="2376264"/>
          </a:xfrm>
          <a:prstGeom prst="rect">
            <a:avLst/>
          </a:prstGeom>
          <a:noFill/>
        </p:spPr>
      </p:pic>
      <p:pic>
        <p:nvPicPr>
          <p:cNvPr id="15361" name="Picture 1" descr="C:\Users\римма\Desktop\МОЯ РАБОТА С 1 ЯНВАРЯ 2017\ИГРА МАГАЗИН\IMG_7356.JPG"/>
          <p:cNvPicPr>
            <a:picLocks noChangeAspect="1" noChangeArrowheads="1"/>
          </p:cNvPicPr>
          <p:nvPr/>
        </p:nvPicPr>
        <p:blipFill>
          <a:blip r:embed="rId6" cstate="print"/>
          <a:srcRect/>
          <a:stretch>
            <a:fillRect/>
          </a:stretch>
        </p:blipFill>
        <p:spPr bwMode="auto">
          <a:xfrm>
            <a:off x="6372199" y="4221088"/>
            <a:ext cx="2520281" cy="2448272"/>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
            </a:r>
            <a:br>
              <a:rPr lang="ru-RU" dirty="0" smtClean="0"/>
            </a:br>
            <a:endParaRPr lang="ru-RU" dirty="0"/>
          </a:p>
        </p:txBody>
      </p:sp>
      <p:pic>
        <p:nvPicPr>
          <p:cNvPr id="3076" name="Picture 4" descr="C:\Users\римма\Desktop\фотки\наблюдения\IMG_0120.JPG"/>
          <p:cNvPicPr>
            <a:picLocks noGrp="1" noChangeAspect="1" noChangeArrowheads="1"/>
          </p:cNvPicPr>
          <p:nvPr>
            <p:ph idx="1"/>
          </p:nvPr>
        </p:nvPicPr>
        <p:blipFill>
          <a:blip r:embed="rId2" cstate="print"/>
          <a:stretch>
            <a:fillRect/>
          </a:stretch>
        </p:blipFill>
        <p:spPr bwMode="auto">
          <a:xfrm>
            <a:off x="323528" y="4077072"/>
            <a:ext cx="2952328" cy="2592288"/>
          </a:xfrm>
          <a:prstGeom prst="rect">
            <a:avLst/>
          </a:prstGeom>
          <a:noFill/>
        </p:spPr>
      </p:pic>
      <p:sp>
        <p:nvSpPr>
          <p:cNvPr id="3077" name="Rectangle 5"/>
          <p:cNvSpPr>
            <a:spLocks noChangeArrowheads="1"/>
          </p:cNvSpPr>
          <p:nvPr/>
        </p:nvSpPr>
        <p:spPr bwMode="auto">
          <a:xfrm>
            <a:off x="0" y="189098"/>
            <a:ext cx="91440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i="0" u="none" strike="noStrike" cap="none" normalizeH="0" baseline="0" dirty="0" smtClean="0">
                <a:ln>
                  <a:noFill/>
                </a:ln>
                <a:effectLst/>
                <a:latin typeface="Times New Roman" pitchFamily="18" charset="0"/>
                <a:ea typeface="Courier New" pitchFamily="49" charset="0"/>
                <a:cs typeface="Times New Roman" pitchFamily="18" charset="0"/>
              </a:rPr>
              <a:t>Проводила  работу  по теме:</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i="0" u="none" strike="noStrike" cap="none" normalizeH="0" baseline="0" dirty="0" smtClean="0">
                <a:ln>
                  <a:noFill/>
                </a:ln>
                <a:effectLst/>
                <a:latin typeface="Times New Roman" pitchFamily="18" charset="0"/>
                <a:ea typeface="Courier New" pitchFamily="49" charset="0"/>
                <a:cs typeface="Times New Roman" pitchFamily="18" charset="0"/>
              </a:rPr>
              <a:t> «Экологическое воспитание через познавательное развитие».</a:t>
            </a:r>
            <a:endParaRPr kumimoji="0" lang="ru-RU" sz="2400" i="0" u="none" strike="noStrike" cap="none" normalizeH="0" baseline="0" dirty="0" smtClean="0">
              <a:ln>
                <a:noFill/>
              </a:ln>
              <a:effectLst/>
              <a:latin typeface="Arial" pitchFamily="34" charset="0"/>
              <a:cs typeface="Arial" pitchFamily="34" charset="0"/>
            </a:endParaRPr>
          </a:p>
        </p:txBody>
      </p:sp>
      <p:pic>
        <p:nvPicPr>
          <p:cNvPr id="2050" name="Picture 2" descr="C:\Users\римма\Desktop\ЭКОЛЯТА\IMG_5998.JPG"/>
          <p:cNvPicPr>
            <a:picLocks noChangeAspect="1" noChangeArrowheads="1"/>
          </p:cNvPicPr>
          <p:nvPr/>
        </p:nvPicPr>
        <p:blipFill>
          <a:blip r:embed="rId3" cstate="print"/>
          <a:srcRect/>
          <a:stretch>
            <a:fillRect/>
          </a:stretch>
        </p:blipFill>
        <p:spPr bwMode="auto">
          <a:xfrm>
            <a:off x="467544" y="1196752"/>
            <a:ext cx="2376264" cy="2669480"/>
          </a:xfrm>
          <a:prstGeom prst="rect">
            <a:avLst/>
          </a:prstGeom>
          <a:noFill/>
        </p:spPr>
      </p:pic>
      <p:pic>
        <p:nvPicPr>
          <p:cNvPr id="2051" name="Picture 3" descr="C:\Users\римма\Desktop\конкурсы 2017 году\Аленин\IMG_6326.JPG"/>
          <p:cNvPicPr>
            <a:picLocks noChangeAspect="1" noChangeArrowheads="1"/>
          </p:cNvPicPr>
          <p:nvPr/>
        </p:nvPicPr>
        <p:blipFill>
          <a:blip r:embed="rId4" cstate="print"/>
          <a:srcRect/>
          <a:stretch>
            <a:fillRect/>
          </a:stretch>
        </p:blipFill>
        <p:spPr bwMode="auto">
          <a:xfrm>
            <a:off x="3131840" y="1196752"/>
            <a:ext cx="2736304" cy="2664296"/>
          </a:xfrm>
          <a:prstGeom prst="rect">
            <a:avLst/>
          </a:prstGeom>
          <a:noFill/>
        </p:spPr>
      </p:pic>
      <p:pic>
        <p:nvPicPr>
          <p:cNvPr id="2053" name="Picture 5" descr="C:\Users\римма\Desktop\конкурсы 2017 году\мне конкурс\экология\IMG_3987.JPG"/>
          <p:cNvPicPr>
            <a:picLocks noChangeAspect="1" noChangeArrowheads="1"/>
          </p:cNvPicPr>
          <p:nvPr/>
        </p:nvPicPr>
        <p:blipFill>
          <a:blip r:embed="rId5" cstate="print"/>
          <a:srcRect/>
          <a:stretch>
            <a:fillRect/>
          </a:stretch>
        </p:blipFill>
        <p:spPr bwMode="auto">
          <a:xfrm>
            <a:off x="6156176" y="1196752"/>
            <a:ext cx="2664296" cy="2664296"/>
          </a:xfrm>
          <a:prstGeom prst="rect">
            <a:avLst/>
          </a:prstGeom>
          <a:noFill/>
        </p:spPr>
      </p:pic>
      <p:pic>
        <p:nvPicPr>
          <p:cNvPr id="8193" name="Picture 1" descr="C:\Users\римма\Desktop\ЭКОЛЯТА\РАССМАТРИВАНИЕ ПОЧЕК\IMG_7565.JPG"/>
          <p:cNvPicPr>
            <a:picLocks noChangeAspect="1" noChangeArrowheads="1"/>
          </p:cNvPicPr>
          <p:nvPr/>
        </p:nvPicPr>
        <p:blipFill>
          <a:blip r:embed="rId6" cstate="print"/>
          <a:srcRect/>
          <a:stretch>
            <a:fillRect/>
          </a:stretch>
        </p:blipFill>
        <p:spPr bwMode="auto">
          <a:xfrm>
            <a:off x="3635895" y="4077072"/>
            <a:ext cx="2736305" cy="2592288"/>
          </a:xfrm>
          <a:prstGeom prst="rect">
            <a:avLst/>
          </a:prstGeom>
          <a:noFill/>
        </p:spPr>
      </p:pic>
      <p:pic>
        <p:nvPicPr>
          <p:cNvPr id="8194" name="Picture 2" descr="C:\Users\римма\Desktop\ЭКОЛЯТА\собираем мукулатуру\IMG_7575.JPG"/>
          <p:cNvPicPr>
            <a:picLocks noChangeAspect="1" noChangeArrowheads="1"/>
          </p:cNvPicPr>
          <p:nvPr/>
        </p:nvPicPr>
        <p:blipFill>
          <a:blip r:embed="rId7" cstate="print"/>
          <a:srcRect/>
          <a:stretch>
            <a:fillRect/>
          </a:stretch>
        </p:blipFill>
        <p:spPr bwMode="auto">
          <a:xfrm>
            <a:off x="6660232" y="4077072"/>
            <a:ext cx="2232248" cy="2376264"/>
          </a:xfrm>
          <a:prstGeom prst="rect">
            <a:avLst/>
          </a:prstGeom>
          <a:noFill/>
        </p:spPr>
      </p:pic>
      <p:sp>
        <p:nvSpPr>
          <p:cNvPr id="10" name="Rectangle 5"/>
          <p:cNvSpPr>
            <a:spLocks noChangeArrowheads="1"/>
          </p:cNvSpPr>
          <p:nvPr/>
        </p:nvSpPr>
        <p:spPr bwMode="auto">
          <a:xfrm>
            <a:off x="6660232" y="5247211"/>
            <a:ext cx="2636168"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2400" i="0" u="none" strike="noStrike" cap="none" normalizeH="0" baseline="0" dirty="0" smtClean="0">
              <a:ln>
                <a:noFill/>
              </a:ln>
              <a:effectLst/>
              <a:latin typeface="Arial" pitchFamily="34" charset="0"/>
              <a:cs typeface="Arial" pitchFamily="34" charset="0"/>
            </a:endParaRPr>
          </a:p>
        </p:txBody>
      </p:sp>
      <p:sp>
        <p:nvSpPr>
          <p:cNvPr id="12" name="Прямоугольник 11"/>
          <p:cNvSpPr/>
          <p:nvPr/>
        </p:nvSpPr>
        <p:spPr>
          <a:xfrm>
            <a:off x="6743471" y="6488668"/>
            <a:ext cx="2400529" cy="369332"/>
          </a:xfrm>
          <a:prstGeom prst="rect">
            <a:avLst/>
          </a:prstGeom>
        </p:spPr>
        <p:txBody>
          <a:bodyPr wrap="none">
            <a:spAutoFit/>
          </a:bodyPr>
          <a:lstStyle/>
          <a:p>
            <a:r>
              <a:rPr lang="ru-RU" dirty="0" smtClean="0"/>
              <a:t>Собираем макулатуру.</a:t>
            </a:r>
            <a:endParaRPr lang="ru-RU"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2200" b="1" smtClean="0"/>
              <a:t>Провела проект</a:t>
            </a:r>
            <a:r>
              <a:rPr lang="ru-RU" sz="2200" dirty="0" smtClean="0"/>
              <a:t/>
            </a:r>
            <a:br>
              <a:rPr lang="ru-RU" sz="2200" dirty="0" smtClean="0"/>
            </a:br>
            <a:r>
              <a:rPr lang="ru-RU" sz="2200" b="1" dirty="0" smtClean="0"/>
              <a:t>«Пусть летают и щебечут, весело поют».</a:t>
            </a:r>
            <a:r>
              <a:rPr lang="ru-RU" dirty="0" smtClean="0"/>
              <a:t/>
            </a:r>
            <a:br>
              <a:rPr lang="ru-RU" dirty="0" smtClean="0"/>
            </a:br>
            <a:endParaRPr lang="ru-RU" dirty="0"/>
          </a:p>
        </p:txBody>
      </p:sp>
      <p:pic>
        <p:nvPicPr>
          <p:cNvPr id="1026" name="Picture 2" descr="C:\Users\римма\Desktop\МОЯ РАБОТА С 1 ЯНВАРЯ 2017\проект ПТИЦЫ\«Зачем нужны птицам гнезда»,\IMG_6565.JPG"/>
          <p:cNvPicPr>
            <a:picLocks noGrp="1" noChangeAspect="1" noChangeArrowheads="1"/>
          </p:cNvPicPr>
          <p:nvPr>
            <p:ph idx="1"/>
          </p:nvPr>
        </p:nvPicPr>
        <p:blipFill>
          <a:blip r:embed="rId2" cstate="print"/>
          <a:srcRect/>
          <a:stretch>
            <a:fillRect/>
          </a:stretch>
        </p:blipFill>
        <p:spPr bwMode="auto">
          <a:xfrm flipH="1">
            <a:off x="2987824" y="3068960"/>
            <a:ext cx="2880320" cy="1728192"/>
          </a:xfrm>
          <a:prstGeom prst="rect">
            <a:avLst/>
          </a:prstGeom>
          <a:noFill/>
        </p:spPr>
      </p:pic>
      <p:pic>
        <p:nvPicPr>
          <p:cNvPr id="1027" name="Picture 3" descr="C:\Users\римма\Desktop\МОЯ РАБОТА С 1 ЯНВАРЯ 2017\проект ПТИЦЫ\жаворонок из теста\IMG_6961.JPG"/>
          <p:cNvPicPr>
            <a:picLocks noChangeAspect="1" noChangeArrowheads="1"/>
          </p:cNvPicPr>
          <p:nvPr/>
        </p:nvPicPr>
        <p:blipFill>
          <a:blip r:embed="rId3" cstate="print"/>
          <a:srcRect/>
          <a:stretch>
            <a:fillRect/>
          </a:stretch>
        </p:blipFill>
        <p:spPr bwMode="auto">
          <a:xfrm>
            <a:off x="6084168" y="4869160"/>
            <a:ext cx="2843808" cy="1800200"/>
          </a:xfrm>
          <a:prstGeom prst="rect">
            <a:avLst/>
          </a:prstGeom>
          <a:noFill/>
        </p:spPr>
      </p:pic>
      <p:pic>
        <p:nvPicPr>
          <p:cNvPr id="1028" name="Picture 4" descr="C:\Users\римма\Desktop\МОЯ РАБОТА С 1 ЯНВАРЯ 2017\проект ПТИЦЫ\ласточка\IMG_6761.JPG"/>
          <p:cNvPicPr>
            <a:picLocks noChangeAspect="1" noChangeArrowheads="1"/>
          </p:cNvPicPr>
          <p:nvPr/>
        </p:nvPicPr>
        <p:blipFill>
          <a:blip r:embed="rId4" cstate="print"/>
          <a:srcRect/>
          <a:stretch>
            <a:fillRect/>
          </a:stretch>
        </p:blipFill>
        <p:spPr bwMode="auto">
          <a:xfrm>
            <a:off x="179512" y="3068961"/>
            <a:ext cx="2736304" cy="1656183"/>
          </a:xfrm>
          <a:prstGeom prst="rect">
            <a:avLst/>
          </a:prstGeom>
          <a:noFill/>
        </p:spPr>
      </p:pic>
      <p:pic>
        <p:nvPicPr>
          <p:cNvPr id="1029" name="Picture 5" descr="C:\Users\римма\Desktop\МОЯ РАБОТА С 1 ЯНВАРЯ 2017\проект ПТИЦЫ\птицы на кормушке лепка\IMG_6760.JPG"/>
          <p:cNvPicPr>
            <a:picLocks noChangeAspect="1" noChangeArrowheads="1"/>
          </p:cNvPicPr>
          <p:nvPr/>
        </p:nvPicPr>
        <p:blipFill>
          <a:blip r:embed="rId5" cstate="print"/>
          <a:srcRect/>
          <a:stretch>
            <a:fillRect/>
          </a:stretch>
        </p:blipFill>
        <p:spPr bwMode="auto">
          <a:xfrm>
            <a:off x="179512" y="4869160"/>
            <a:ext cx="2664296" cy="1800200"/>
          </a:xfrm>
          <a:prstGeom prst="rect">
            <a:avLst/>
          </a:prstGeom>
          <a:noFill/>
        </p:spPr>
      </p:pic>
      <p:pic>
        <p:nvPicPr>
          <p:cNvPr id="1030" name="Picture 6" descr="C:\Users\римма\Desktop\МОЯ РАБОТА С 1 ЯНВАРЯ 2017\проект ПТИЦЫ\рис. скворечник\IMG_7119.JPG"/>
          <p:cNvPicPr>
            <a:picLocks noChangeAspect="1" noChangeArrowheads="1"/>
          </p:cNvPicPr>
          <p:nvPr/>
        </p:nvPicPr>
        <p:blipFill>
          <a:blip r:embed="rId6" cstate="print"/>
          <a:srcRect/>
          <a:stretch>
            <a:fillRect/>
          </a:stretch>
        </p:blipFill>
        <p:spPr bwMode="auto">
          <a:xfrm>
            <a:off x="179512" y="908720"/>
            <a:ext cx="2736303" cy="2016224"/>
          </a:xfrm>
          <a:prstGeom prst="rect">
            <a:avLst/>
          </a:prstGeom>
          <a:noFill/>
        </p:spPr>
      </p:pic>
      <p:pic>
        <p:nvPicPr>
          <p:cNvPr id="1031" name="Picture 7" descr="C:\Users\римма\Desktop\МОЯ РАБОТА С 1 ЯНВАРЯ 2017\проект ПТИЦЫ\рисование грач\IMG_6712.JPG"/>
          <p:cNvPicPr>
            <a:picLocks noChangeAspect="1" noChangeArrowheads="1"/>
          </p:cNvPicPr>
          <p:nvPr/>
        </p:nvPicPr>
        <p:blipFill>
          <a:blip r:embed="rId7" cstate="print"/>
          <a:srcRect/>
          <a:stretch>
            <a:fillRect/>
          </a:stretch>
        </p:blipFill>
        <p:spPr bwMode="auto">
          <a:xfrm>
            <a:off x="6084168" y="980728"/>
            <a:ext cx="2891813" cy="1944216"/>
          </a:xfrm>
          <a:prstGeom prst="rect">
            <a:avLst/>
          </a:prstGeom>
          <a:noFill/>
        </p:spPr>
      </p:pic>
      <p:pic>
        <p:nvPicPr>
          <p:cNvPr id="1032" name="Picture 8" descr="C:\Users\римма\Desktop\МОЯ РАБОТА С 1 ЯНВАРЯ 2017\проект ПТИЦЫ\снегири клюют рябину\IMG_6705.JPG"/>
          <p:cNvPicPr>
            <a:picLocks noChangeAspect="1" noChangeArrowheads="1"/>
          </p:cNvPicPr>
          <p:nvPr/>
        </p:nvPicPr>
        <p:blipFill>
          <a:blip r:embed="rId8" cstate="print"/>
          <a:srcRect/>
          <a:stretch>
            <a:fillRect/>
          </a:stretch>
        </p:blipFill>
        <p:spPr bwMode="auto">
          <a:xfrm>
            <a:off x="2987824" y="980728"/>
            <a:ext cx="2880320" cy="1944216"/>
          </a:xfrm>
          <a:prstGeom prst="rect">
            <a:avLst/>
          </a:prstGeom>
          <a:noFill/>
        </p:spPr>
      </p:pic>
      <p:pic>
        <p:nvPicPr>
          <p:cNvPr id="1033" name="Picture 9" descr="C:\Users\римма\Desktop\МОЯ РАБОТА С 1 ЯНВАРЯ 2017\проект ПТИЦЫ\СОРОКИ\IMG_6888.JPG"/>
          <p:cNvPicPr>
            <a:picLocks noChangeAspect="1" noChangeArrowheads="1"/>
          </p:cNvPicPr>
          <p:nvPr/>
        </p:nvPicPr>
        <p:blipFill>
          <a:blip r:embed="rId9" cstate="print"/>
          <a:srcRect/>
          <a:stretch>
            <a:fillRect/>
          </a:stretch>
        </p:blipFill>
        <p:spPr bwMode="auto">
          <a:xfrm>
            <a:off x="3347864" y="4841776"/>
            <a:ext cx="2232248" cy="1827584"/>
          </a:xfrm>
          <a:prstGeom prst="rect">
            <a:avLst/>
          </a:prstGeom>
          <a:noFill/>
        </p:spPr>
      </p:pic>
      <p:pic>
        <p:nvPicPr>
          <p:cNvPr id="1034" name="Picture 10" descr="C:\Users\римма\Desktop\МОЯ РАБОТА С 1 ЯНВАРЯ 2017\проект ПТИЦЫ\IMG_6833.JPG"/>
          <p:cNvPicPr>
            <a:picLocks noChangeAspect="1" noChangeArrowheads="1"/>
          </p:cNvPicPr>
          <p:nvPr/>
        </p:nvPicPr>
        <p:blipFill>
          <a:blip r:embed="rId10" cstate="print"/>
          <a:srcRect/>
          <a:stretch>
            <a:fillRect/>
          </a:stretch>
        </p:blipFill>
        <p:spPr bwMode="auto">
          <a:xfrm>
            <a:off x="6084168" y="3068960"/>
            <a:ext cx="2880320" cy="1728192"/>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Проект </a:t>
            </a:r>
            <a:r>
              <a:rPr lang="ru-RU" b="1" dirty="0" smtClean="0"/>
              <a:t>«Наша армия родная»</a:t>
            </a:r>
            <a:r>
              <a:rPr lang="ru-RU" dirty="0" smtClean="0"/>
              <a:t/>
            </a:r>
            <a:br>
              <a:rPr lang="ru-RU" dirty="0" smtClean="0"/>
            </a:br>
            <a:endParaRPr lang="ru-RU" dirty="0"/>
          </a:p>
        </p:txBody>
      </p:sp>
      <p:pic>
        <p:nvPicPr>
          <p:cNvPr id="2050" name="Picture 2" descr="C:\Users\римма\Desktop\МОЯ РАБОТА С 1 ЯНВАРЯ 2017\проект о папе\аппликация корабли\IMG_5985.JPG"/>
          <p:cNvPicPr>
            <a:picLocks noGrp="1" noChangeAspect="1" noChangeArrowheads="1"/>
          </p:cNvPicPr>
          <p:nvPr>
            <p:ph idx="1"/>
          </p:nvPr>
        </p:nvPicPr>
        <p:blipFill>
          <a:blip r:embed="rId2" cstate="print"/>
          <a:srcRect/>
          <a:stretch>
            <a:fillRect/>
          </a:stretch>
        </p:blipFill>
        <p:spPr bwMode="auto">
          <a:xfrm>
            <a:off x="179512" y="836713"/>
            <a:ext cx="3032662" cy="2160240"/>
          </a:xfrm>
          <a:prstGeom prst="rect">
            <a:avLst/>
          </a:prstGeom>
          <a:noFill/>
        </p:spPr>
      </p:pic>
      <p:pic>
        <p:nvPicPr>
          <p:cNvPr id="2051" name="Picture 3" descr="C:\Users\римма\Desktop\МОЯ РАБОТА С 1 ЯНВАРЯ 2017\проект о папе\Аппликация самолеты летят\IMG_5832.JPG"/>
          <p:cNvPicPr>
            <a:picLocks noChangeAspect="1" noChangeArrowheads="1"/>
          </p:cNvPicPr>
          <p:nvPr/>
        </p:nvPicPr>
        <p:blipFill>
          <a:blip r:embed="rId3" cstate="print"/>
          <a:srcRect/>
          <a:stretch>
            <a:fillRect/>
          </a:stretch>
        </p:blipFill>
        <p:spPr bwMode="auto">
          <a:xfrm>
            <a:off x="179512" y="2996952"/>
            <a:ext cx="3024336" cy="1944216"/>
          </a:xfrm>
          <a:prstGeom prst="rect">
            <a:avLst/>
          </a:prstGeom>
          <a:noFill/>
        </p:spPr>
      </p:pic>
      <p:pic>
        <p:nvPicPr>
          <p:cNvPr id="2052" name="Picture 4" descr="C:\Users\римма\Desktop\МОЯ РАБОТА С 1 ЯНВАРЯ 2017\проект о папе\Газеты родителей к 23 ФЕВР\IMG_6350.JPG"/>
          <p:cNvPicPr>
            <a:picLocks noChangeAspect="1" noChangeArrowheads="1"/>
          </p:cNvPicPr>
          <p:nvPr/>
        </p:nvPicPr>
        <p:blipFill>
          <a:blip r:embed="rId4" cstate="print"/>
          <a:srcRect/>
          <a:stretch>
            <a:fillRect/>
          </a:stretch>
        </p:blipFill>
        <p:spPr bwMode="auto">
          <a:xfrm>
            <a:off x="3275857" y="764704"/>
            <a:ext cx="2592288" cy="2016224"/>
          </a:xfrm>
          <a:prstGeom prst="rect">
            <a:avLst/>
          </a:prstGeom>
          <a:noFill/>
        </p:spPr>
      </p:pic>
      <p:pic>
        <p:nvPicPr>
          <p:cNvPr id="2053" name="Picture 5" descr="C:\Users\римма\Desktop\МОЯ РАБОТА С 1 ЯНВАРЯ 2017\проект о папе\Газеты родителей к 23 ФЕВР\IMG_6351.JPG"/>
          <p:cNvPicPr>
            <a:picLocks noChangeAspect="1" noChangeArrowheads="1"/>
          </p:cNvPicPr>
          <p:nvPr/>
        </p:nvPicPr>
        <p:blipFill>
          <a:blip r:embed="rId5" cstate="print"/>
          <a:srcRect/>
          <a:stretch>
            <a:fillRect/>
          </a:stretch>
        </p:blipFill>
        <p:spPr bwMode="auto">
          <a:xfrm>
            <a:off x="179512" y="5013176"/>
            <a:ext cx="3024336" cy="1844824"/>
          </a:xfrm>
          <a:prstGeom prst="rect">
            <a:avLst/>
          </a:prstGeom>
          <a:noFill/>
        </p:spPr>
      </p:pic>
      <p:pic>
        <p:nvPicPr>
          <p:cNvPr id="2054" name="Picture 6" descr="C:\Users\римма\Desktop\МОЯ РАБОТА С 1 ЯНВАРЯ 2017\проект о папе\Газеты родителей к 23 ФЕВР\IMG_6355.JPG"/>
          <p:cNvPicPr>
            <a:picLocks noChangeAspect="1" noChangeArrowheads="1"/>
          </p:cNvPicPr>
          <p:nvPr/>
        </p:nvPicPr>
        <p:blipFill>
          <a:blip r:embed="rId6" cstate="print"/>
          <a:srcRect/>
          <a:stretch>
            <a:fillRect/>
          </a:stretch>
        </p:blipFill>
        <p:spPr bwMode="auto">
          <a:xfrm>
            <a:off x="5940152" y="4941168"/>
            <a:ext cx="2592288" cy="1916832"/>
          </a:xfrm>
          <a:prstGeom prst="rect">
            <a:avLst/>
          </a:prstGeom>
          <a:noFill/>
        </p:spPr>
      </p:pic>
      <p:pic>
        <p:nvPicPr>
          <p:cNvPr id="2055" name="Picture 7" descr="C:\Users\римма\Desktop\МОЯ РАБОТА С 1 ЯНВАРЯ 2017\проект о папе\конструирование корабль\IMG_5915.JPG"/>
          <p:cNvPicPr>
            <a:picLocks noChangeAspect="1" noChangeArrowheads="1"/>
          </p:cNvPicPr>
          <p:nvPr/>
        </p:nvPicPr>
        <p:blipFill>
          <a:blip r:embed="rId7" cstate="print"/>
          <a:srcRect/>
          <a:stretch>
            <a:fillRect/>
          </a:stretch>
        </p:blipFill>
        <p:spPr bwMode="auto">
          <a:xfrm>
            <a:off x="5940152" y="836712"/>
            <a:ext cx="2592288" cy="2088232"/>
          </a:xfrm>
          <a:prstGeom prst="rect">
            <a:avLst/>
          </a:prstGeom>
          <a:noFill/>
        </p:spPr>
      </p:pic>
      <p:pic>
        <p:nvPicPr>
          <p:cNvPr id="2056" name="Picture 8" descr="C:\Users\римма\Desktop\МОЯ РАБОТА С 1 ЯНВАРЯ 2017\проект о папе\конструирование танк\IMG_5923.JPG"/>
          <p:cNvPicPr>
            <a:picLocks noChangeAspect="1" noChangeArrowheads="1"/>
          </p:cNvPicPr>
          <p:nvPr/>
        </p:nvPicPr>
        <p:blipFill>
          <a:blip r:embed="rId8" cstate="print"/>
          <a:srcRect/>
          <a:stretch>
            <a:fillRect/>
          </a:stretch>
        </p:blipFill>
        <p:spPr bwMode="auto">
          <a:xfrm>
            <a:off x="5940152" y="2996952"/>
            <a:ext cx="2592288" cy="1872208"/>
          </a:xfrm>
          <a:prstGeom prst="rect">
            <a:avLst/>
          </a:prstGeom>
          <a:noFill/>
        </p:spPr>
      </p:pic>
      <p:pic>
        <p:nvPicPr>
          <p:cNvPr id="2057" name="Picture 9" descr="C:\Users\римма\Desktop\МОЯ РАБОТА С 1 ЯНВАРЯ 2017\проект о папе\рисуем портреты пап\портрет папа\IMG_5975.JPG"/>
          <p:cNvPicPr>
            <a:picLocks noChangeAspect="1" noChangeArrowheads="1"/>
          </p:cNvPicPr>
          <p:nvPr/>
        </p:nvPicPr>
        <p:blipFill>
          <a:blip r:embed="rId9" cstate="print"/>
          <a:srcRect/>
          <a:stretch>
            <a:fillRect/>
          </a:stretch>
        </p:blipFill>
        <p:spPr bwMode="auto">
          <a:xfrm>
            <a:off x="3275856" y="5013176"/>
            <a:ext cx="2592288" cy="1844824"/>
          </a:xfrm>
          <a:prstGeom prst="rect">
            <a:avLst/>
          </a:prstGeom>
          <a:noFill/>
        </p:spPr>
      </p:pic>
      <p:pic>
        <p:nvPicPr>
          <p:cNvPr id="2058" name="Picture 10" descr="C:\Users\римма\Desktop\МОЯ РАБОТА С 1 ЯНВАРЯ 2017\проект о папе\сашина газета о дедушке\IMG_6507.JPG"/>
          <p:cNvPicPr>
            <a:picLocks noChangeAspect="1" noChangeArrowheads="1"/>
          </p:cNvPicPr>
          <p:nvPr/>
        </p:nvPicPr>
        <p:blipFill>
          <a:blip r:embed="rId10" cstate="print"/>
          <a:srcRect/>
          <a:stretch>
            <a:fillRect/>
          </a:stretch>
        </p:blipFill>
        <p:spPr bwMode="auto">
          <a:xfrm>
            <a:off x="3635896" y="2780928"/>
            <a:ext cx="1944216" cy="2232248"/>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124744"/>
          </a:xfrm>
        </p:spPr>
        <p:txBody>
          <a:bodyPr>
            <a:normAutofit fontScale="90000"/>
          </a:bodyPr>
          <a:lstStyle/>
          <a:p>
            <a:r>
              <a:rPr lang="ru-RU" sz="2000" dirty="0" smtClean="0"/>
              <a:t/>
            </a:r>
            <a:br>
              <a:rPr lang="ru-RU" sz="2000" dirty="0" smtClean="0"/>
            </a:br>
            <a:r>
              <a:rPr lang="ru-RU" sz="2000" dirty="0" smtClean="0"/>
              <a:t>Проект     </a:t>
            </a:r>
            <a:r>
              <a:rPr lang="ru-RU" b="1" dirty="0" smtClean="0"/>
              <a:t>«Мама – солнышко мое!»</a:t>
            </a:r>
            <a:r>
              <a:rPr lang="ru-RU" dirty="0" smtClean="0"/>
              <a:t/>
            </a:r>
            <a:br>
              <a:rPr lang="ru-RU" dirty="0" smtClean="0"/>
            </a:br>
            <a:endParaRPr lang="ru-RU" dirty="0"/>
          </a:p>
        </p:txBody>
      </p:sp>
      <p:pic>
        <p:nvPicPr>
          <p:cNvPr id="3076" name="Picture 4" descr="C:\Users\римма\Desktop\МОЯ РАБОТА С 1 ЯНВАРЯ 2017\проект о маме\к проекту о маме\IMG_6273.JPG"/>
          <p:cNvPicPr>
            <a:picLocks noChangeAspect="1" noChangeArrowheads="1"/>
          </p:cNvPicPr>
          <p:nvPr/>
        </p:nvPicPr>
        <p:blipFill>
          <a:blip r:embed="rId2" cstate="print"/>
          <a:srcRect/>
          <a:stretch>
            <a:fillRect/>
          </a:stretch>
        </p:blipFill>
        <p:spPr bwMode="auto">
          <a:xfrm>
            <a:off x="3059832" y="692696"/>
            <a:ext cx="2808312" cy="1836204"/>
          </a:xfrm>
          <a:prstGeom prst="rect">
            <a:avLst/>
          </a:prstGeom>
          <a:noFill/>
        </p:spPr>
      </p:pic>
      <p:pic>
        <p:nvPicPr>
          <p:cNvPr id="3077" name="Picture 5" descr="C:\Users\римма\Desktop\МОЯ РАБОТА С 1 ЯНВАРЯ 2017\проект о маме\констр.ДОМ\IMG_5935.JPG"/>
          <p:cNvPicPr>
            <a:picLocks noChangeAspect="1" noChangeArrowheads="1"/>
          </p:cNvPicPr>
          <p:nvPr/>
        </p:nvPicPr>
        <p:blipFill>
          <a:blip r:embed="rId3" cstate="print"/>
          <a:srcRect/>
          <a:stretch>
            <a:fillRect/>
          </a:stretch>
        </p:blipFill>
        <p:spPr bwMode="auto">
          <a:xfrm>
            <a:off x="0" y="2708920"/>
            <a:ext cx="2867811" cy="2150858"/>
          </a:xfrm>
          <a:prstGeom prst="rect">
            <a:avLst/>
          </a:prstGeom>
          <a:noFill/>
        </p:spPr>
      </p:pic>
      <p:pic>
        <p:nvPicPr>
          <p:cNvPr id="3078" name="Picture 6" descr="C:\Users\римма\Desktop\МОЯ РАБОТА С 1 ЯНВАРЯ 2017\проект о маме\подарок для мамы\IMG_6518.JPG"/>
          <p:cNvPicPr>
            <a:picLocks noChangeAspect="1" noChangeArrowheads="1"/>
          </p:cNvPicPr>
          <p:nvPr/>
        </p:nvPicPr>
        <p:blipFill>
          <a:blip r:embed="rId4" cstate="print"/>
          <a:srcRect/>
          <a:stretch>
            <a:fillRect/>
          </a:stretch>
        </p:blipFill>
        <p:spPr bwMode="auto">
          <a:xfrm>
            <a:off x="6084168" y="620688"/>
            <a:ext cx="2627784" cy="1916832"/>
          </a:xfrm>
          <a:prstGeom prst="rect">
            <a:avLst/>
          </a:prstGeom>
          <a:noFill/>
        </p:spPr>
      </p:pic>
      <p:pic>
        <p:nvPicPr>
          <p:cNvPr id="3079" name="Picture 7" descr="C:\Users\римма\Desktop\МОЯ РАБОТА С 1 ЯНВАРЯ 2017\проект о маме\Солнышко ладошками\IMG_5899.JPG"/>
          <p:cNvPicPr>
            <a:picLocks noChangeAspect="1" noChangeArrowheads="1"/>
          </p:cNvPicPr>
          <p:nvPr/>
        </p:nvPicPr>
        <p:blipFill>
          <a:blip r:embed="rId5" cstate="print"/>
          <a:srcRect/>
          <a:stretch>
            <a:fillRect/>
          </a:stretch>
        </p:blipFill>
        <p:spPr bwMode="auto">
          <a:xfrm>
            <a:off x="0" y="4941168"/>
            <a:ext cx="2915816" cy="1916832"/>
          </a:xfrm>
          <a:prstGeom prst="rect">
            <a:avLst/>
          </a:prstGeom>
          <a:noFill/>
        </p:spPr>
      </p:pic>
      <p:pic>
        <p:nvPicPr>
          <p:cNvPr id="3080" name="Picture 8" descr="C:\Users\римма\Desktop\МОЯ РАБОТА С 1 ЯНВАРЯ 2017\проект о маме\IMG_6346.JPG"/>
          <p:cNvPicPr>
            <a:picLocks noChangeAspect="1" noChangeArrowheads="1"/>
          </p:cNvPicPr>
          <p:nvPr/>
        </p:nvPicPr>
        <p:blipFill>
          <a:blip r:embed="rId6" cstate="print"/>
          <a:srcRect/>
          <a:stretch>
            <a:fillRect/>
          </a:stretch>
        </p:blipFill>
        <p:spPr bwMode="auto">
          <a:xfrm>
            <a:off x="6084168" y="2564904"/>
            <a:ext cx="2592288" cy="2376264"/>
          </a:xfrm>
          <a:prstGeom prst="rect">
            <a:avLst/>
          </a:prstGeom>
          <a:noFill/>
        </p:spPr>
      </p:pic>
      <p:pic>
        <p:nvPicPr>
          <p:cNvPr id="3081" name="Picture 9" descr="C:\Users\римма\Desktop\МОЯ РАБОТА С 1 ЯНВАРЯ 2017\проект о маме\IMG_6484.JPG"/>
          <p:cNvPicPr>
            <a:picLocks noChangeAspect="1" noChangeArrowheads="1"/>
          </p:cNvPicPr>
          <p:nvPr/>
        </p:nvPicPr>
        <p:blipFill>
          <a:blip r:embed="rId7" cstate="print"/>
          <a:srcRect/>
          <a:stretch>
            <a:fillRect/>
          </a:stretch>
        </p:blipFill>
        <p:spPr bwMode="auto">
          <a:xfrm>
            <a:off x="3059832" y="2636913"/>
            <a:ext cx="2808312" cy="2304256"/>
          </a:xfrm>
          <a:prstGeom prst="rect">
            <a:avLst/>
          </a:prstGeom>
          <a:noFill/>
        </p:spPr>
      </p:pic>
      <p:pic>
        <p:nvPicPr>
          <p:cNvPr id="1026" name="Picture 2" descr="C:\Users\римма\Desktop\IMG_5258.JPG"/>
          <p:cNvPicPr>
            <a:picLocks noChangeAspect="1" noChangeArrowheads="1"/>
          </p:cNvPicPr>
          <p:nvPr/>
        </p:nvPicPr>
        <p:blipFill>
          <a:blip r:embed="rId8" cstate="print"/>
          <a:srcRect/>
          <a:stretch>
            <a:fillRect/>
          </a:stretch>
        </p:blipFill>
        <p:spPr bwMode="auto">
          <a:xfrm>
            <a:off x="179512" y="692696"/>
            <a:ext cx="2618104" cy="1837679"/>
          </a:xfrm>
          <a:prstGeom prst="rect">
            <a:avLst/>
          </a:prstGeom>
          <a:noFill/>
        </p:spPr>
      </p:pic>
      <p:pic>
        <p:nvPicPr>
          <p:cNvPr id="1027" name="Picture 3" descr="C:\Users\римма\Desktop\IMG_6556.JPG"/>
          <p:cNvPicPr>
            <a:picLocks noChangeAspect="1" noChangeArrowheads="1"/>
          </p:cNvPicPr>
          <p:nvPr/>
        </p:nvPicPr>
        <p:blipFill>
          <a:blip r:embed="rId9" cstate="print"/>
          <a:srcRect/>
          <a:stretch>
            <a:fillRect/>
          </a:stretch>
        </p:blipFill>
        <p:spPr bwMode="auto">
          <a:xfrm>
            <a:off x="3059832" y="5013176"/>
            <a:ext cx="2808312" cy="1844824"/>
          </a:xfrm>
          <a:prstGeom prst="rect">
            <a:avLst/>
          </a:prstGeom>
          <a:noFill/>
        </p:spPr>
      </p:pic>
      <p:pic>
        <p:nvPicPr>
          <p:cNvPr id="1028" name="Picture 4" descr="C:\Users\римма\Desktop\IMG_6581.JPG"/>
          <p:cNvPicPr>
            <a:picLocks noChangeAspect="1" noChangeArrowheads="1"/>
          </p:cNvPicPr>
          <p:nvPr/>
        </p:nvPicPr>
        <p:blipFill>
          <a:blip r:embed="rId10" cstate="print"/>
          <a:srcRect/>
          <a:stretch>
            <a:fillRect/>
          </a:stretch>
        </p:blipFill>
        <p:spPr bwMode="auto">
          <a:xfrm>
            <a:off x="6084168" y="5085184"/>
            <a:ext cx="2664296" cy="1772816"/>
          </a:xfrm>
          <a:prstGeom prst="rect">
            <a:avLst/>
          </a:prstGeom>
          <a:noFill/>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Солнцестояние">
  <a:themeElements>
    <a:clrScheme name="Солнцестояние">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Солнцестояние">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Солнцестояние">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1019</TotalTime>
  <Words>147</Words>
  <Application>Microsoft Office PowerPoint</Application>
  <PresentationFormat>Экран (4:3)</PresentationFormat>
  <Paragraphs>33</Paragraphs>
  <Slides>19</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19</vt:i4>
      </vt:variant>
    </vt:vector>
  </HeadingPairs>
  <TitlesOfParts>
    <vt:vector size="20" baseType="lpstr">
      <vt:lpstr>Солнцестояние</vt:lpstr>
      <vt:lpstr>    «"Коллекция педагогического мастерства и творчества"  Коровкина Римма Дмитриевна Воспитатель Муниципальное  бюджетное дошкольное образовательного учреждение детский  сад общеразвивающего  вида  п. Солидарность  Елецкого муниципального района.  Наш опыт работы нельзя описать, Наш опыт работы нельзя рассказать, Наш опыт работы, скажу односложно, По лицам детей нам увидеть возможно! Январь-апрель 2017г.       </vt:lpstr>
      <vt:lpstr>Уделяю большое внимание физкультуре.</vt:lpstr>
      <vt:lpstr>Организую  прогулки.</vt:lpstr>
      <vt:lpstr>Подвижные игры.</vt:lpstr>
      <vt:lpstr>Оформила несколько центров, в каждом из которых содержится достаточное количество материалов для исследования и игры.</vt:lpstr>
      <vt:lpstr> </vt:lpstr>
      <vt:lpstr>Провела проект «Пусть летают и щебечут, весело поют». </vt:lpstr>
      <vt:lpstr>Проект «Наша армия родная» </vt:lpstr>
      <vt:lpstr> Проект     «Мама – солнышко мое!» </vt:lpstr>
      <vt:lpstr>Воспитывали трудолюбие.</vt:lpstr>
      <vt:lpstr>Занимались выращиванием лука. </vt:lpstr>
      <vt:lpstr>Обучение осуществлялось   на занятиях и в игровой деятельности.</vt:lpstr>
      <vt:lpstr>Родители вместе с детьми активно участвовали  в различных конкурсах, выставках.</vt:lpstr>
      <vt:lpstr>Провела  конкурс семейных газет  «Мы выбираем здоровье!».</vt:lpstr>
      <vt:lpstr>С детьми оформила выставки.</vt:lpstr>
      <vt:lpstr>Участие в мероприятиях ДОУ :проведены развлечения  «Рождественские  колядки». праздник  ко Дню защитника Отечества«Школа молодого бойца», утренник «Волшебный колокольчик  Весны – красны» ,досуги «День птиц», День здоровья « Буду здоровым!!!»,  </vt:lpstr>
      <vt:lpstr>Сделала лепбук :  «Расти здоровым малыш!»</vt:lpstr>
      <vt:lpstr>Участвовала с детьми в различных муниципальных и региональных  конкурсах.</vt:lpstr>
      <vt:lpstr>Слайд 19</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Занятия по физкультуре проводились 3 раза в неделю</dc:title>
  <dc:creator>римма</dc:creator>
  <cp:lastModifiedBy>римма</cp:lastModifiedBy>
  <cp:revision>112</cp:revision>
  <dcterms:created xsi:type="dcterms:W3CDTF">2016-04-30T14:18:08Z</dcterms:created>
  <dcterms:modified xsi:type="dcterms:W3CDTF">2017-04-14T10:26:28Z</dcterms:modified>
</cp:coreProperties>
</file>