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8" r:id="rId2"/>
    <p:sldId id="263" r:id="rId3"/>
    <p:sldId id="256" r:id="rId4"/>
    <p:sldId id="257" r:id="rId5"/>
    <p:sldId id="281" r:id="rId6"/>
    <p:sldId id="273" r:id="rId7"/>
    <p:sldId id="264" r:id="rId8"/>
    <p:sldId id="265" r:id="rId9"/>
    <p:sldId id="262" r:id="rId10"/>
    <p:sldId id="266" r:id="rId11"/>
    <p:sldId id="286" r:id="rId12"/>
    <p:sldId id="285" r:id="rId13"/>
    <p:sldId id="275" r:id="rId14"/>
    <p:sldId id="284" r:id="rId15"/>
    <p:sldId id="258" r:id="rId16"/>
    <p:sldId id="260" r:id="rId17"/>
    <p:sldId id="280" r:id="rId18"/>
    <p:sldId id="261" r:id="rId19"/>
    <p:sldId id="279" r:id="rId20"/>
    <p:sldId id="259" r:id="rId21"/>
    <p:sldId id="282" r:id="rId22"/>
    <p:sldId id="278" r:id="rId23"/>
    <p:sldId id="290" r:id="rId24"/>
    <p:sldId id="289" r:id="rId25"/>
    <p:sldId id="274" r:id="rId26"/>
    <p:sldId id="287" r:id="rId27"/>
    <p:sldId id="288" r:id="rId28"/>
    <p:sldId id="300" r:id="rId29"/>
    <p:sldId id="294" r:id="rId30"/>
    <p:sldId id="283" r:id="rId31"/>
    <p:sldId id="277" r:id="rId32"/>
    <p:sldId id="276" r:id="rId33"/>
    <p:sldId id="272" r:id="rId34"/>
    <p:sldId id="271" r:id="rId35"/>
    <p:sldId id="291" r:id="rId36"/>
    <p:sldId id="297" r:id="rId37"/>
    <p:sldId id="298" r:id="rId38"/>
    <p:sldId id="296" r:id="rId39"/>
    <p:sldId id="295" r:id="rId40"/>
    <p:sldId id="293" r:id="rId41"/>
    <p:sldId id="292" r:id="rId42"/>
    <p:sldId id="26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ACB90-9FAF-44B5-B2C9-6D80F1C99DDE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E8243-0AC5-466A-BF40-8A370CFB01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8243-0AC5-466A-BF40-8A370CFB018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8243-0AC5-466A-BF40-8A370CFB018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8243-0AC5-466A-BF40-8A370CFB018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BE01-8709-4651-896C-407BB7EEC30A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51139-32B2-414B-B7C7-CA847C304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1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voyrebenok.ru/index.s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oshvozrast.ru/rabrod/rabrod.htm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edgorizont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oshvozrast.ru/rabrod/rabrod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00100" y="714356"/>
            <a:ext cx="72152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Куньинский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детский сад «ЛУЧИК»</a:t>
            </a:r>
          </a:p>
          <a:p>
            <a:pPr algn="ctr"/>
            <a:r>
              <a:rPr lang="ru-RU" dirty="0" smtClean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филиал  «Назимовский детский сад</a:t>
            </a:r>
            <a:r>
              <a:rPr lang="ru-RU" sz="2000" b="1" dirty="0" smtClean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7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3143249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                                                                                                  </a:t>
            </a:r>
          </a:p>
          <a:p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/>
              <a:t>                           Воспитателя </a:t>
            </a:r>
          </a:p>
          <a:p>
            <a:r>
              <a:rPr lang="ru-RU" sz="2000" b="1" dirty="0" smtClean="0"/>
              <a:t>              Ковалёвой Елены Петровны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14480" y="2857496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       ПОРТФОЛИО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5074" y="2857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143116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 rot="10800000" flipV="1">
            <a:off x="6286512" y="584306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57290" y="857232"/>
            <a:ext cx="62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                    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Сведения об аттестации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3" y="1928802"/>
            <a:ext cx="73581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Приказ №1800 от по   31.12.2010г.                                                                               Государственного управления образования по Псковской области -2 категория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sz="20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2.Приказ №  от  23.11. 2015 г.                                                                                                по МБДОУ «</a:t>
            </a:r>
            <a:r>
              <a:rPr lang="ru-RU" sz="2000" dirty="0" err="1" smtClean="0"/>
              <a:t>Куньинский</a:t>
            </a:r>
            <a:r>
              <a:rPr lang="ru-RU" sz="2000" dirty="0" smtClean="0"/>
              <a:t> детский сад «Лучик» - 1 категория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42976" y="571480"/>
            <a:ext cx="590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                       Данные о повышении квалификации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1071546"/>
          <a:ext cx="7858179" cy="5184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809"/>
                <a:gridCol w="1012976"/>
                <a:gridCol w="2612589"/>
                <a:gridCol w="1236936"/>
                <a:gridCol w="1018652"/>
                <a:gridCol w="1455217"/>
              </a:tblGrid>
              <a:tr h="982927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прохождения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Документ</a:t>
                      </a:r>
                      <a:endParaRPr lang="ru-RU" dirty="0"/>
                    </a:p>
                  </a:txBody>
                  <a:tcPr/>
                </a:tc>
              </a:tr>
              <a:tr h="786342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11-12.03.10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Пед.марафон</a:t>
                      </a:r>
                      <a:r>
                        <a:rPr lang="ru-RU" sz="1400" dirty="0" smtClean="0"/>
                        <a:t> «В</a:t>
                      </a:r>
                      <a:r>
                        <a:rPr lang="ru-RU" sz="1400" baseline="0" dirty="0" smtClean="0"/>
                        <a:t> гармонии с природой»,</a:t>
                      </a:r>
                    </a:p>
                    <a:p>
                      <a:r>
                        <a:rPr lang="ru-RU" sz="1400" baseline="0" dirty="0" smtClean="0"/>
                        <a:t>«Мир рисуем </a:t>
                      </a:r>
                      <a:r>
                        <a:rPr lang="ru-RU" sz="1400" baseline="0" dirty="0" err="1" smtClean="0"/>
                        <a:t>многоцв</a:t>
                      </a:r>
                      <a:r>
                        <a:rPr lang="ru-RU" sz="1400" baseline="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Г.В.Луки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Свидетельство</a:t>
                      </a:r>
                      <a:endParaRPr lang="ru-RU" sz="1400" dirty="0"/>
                    </a:p>
                  </a:txBody>
                  <a:tcPr/>
                </a:tc>
              </a:tr>
              <a:tr h="1015691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10-11.03.1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Пед.марафон</a:t>
                      </a:r>
                      <a:r>
                        <a:rPr lang="ru-RU" sz="1400" baseline="0" dirty="0" smtClean="0"/>
                        <a:t> «Театр для детей»,»Развитие речи дошкольника»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Г.В.Луки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Свидетельство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786342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10-14.11.1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«Государственно-общественное управление образованием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Г.В.Луки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Удостоверение </a:t>
                      </a:r>
                      <a:r>
                        <a:rPr lang="ru-RU" sz="1400" dirty="0" err="1" smtClean="0"/>
                        <a:t>рег</a:t>
                      </a:r>
                      <a:r>
                        <a:rPr lang="ru-RU" sz="1400" dirty="0" smtClean="0"/>
                        <a:t> №2360</a:t>
                      </a:r>
                      <a:endParaRPr lang="ru-RU" sz="1400" dirty="0"/>
                    </a:p>
                  </a:txBody>
                  <a:tcPr/>
                </a:tc>
              </a:tr>
              <a:tr h="556992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13-14.03.14.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Пед.марафон</a:t>
                      </a:r>
                      <a:r>
                        <a:rPr lang="ru-RU" sz="1400" dirty="0" smtClean="0"/>
                        <a:t> «Условия реализации ФГОС»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г.В.луки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Свидетельство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658052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30.06.16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Здоровье </a:t>
                      </a:r>
                      <a:r>
                        <a:rPr lang="ru-RU" dirty="0" err="1" smtClean="0"/>
                        <a:t>сбер.технологии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Г.Остров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</a:t>
                      </a:r>
                      <a:endParaRPr lang="ru-RU" dirty="0"/>
                    </a:p>
                  </a:txBody>
                  <a:tcPr/>
                </a:tc>
              </a:tr>
              <a:tr h="398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1538" y="714352"/>
          <a:ext cx="7215236" cy="5571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6"/>
                <a:gridCol w="857256"/>
                <a:gridCol w="2250297"/>
                <a:gridCol w="1035851"/>
                <a:gridCol w="928694"/>
                <a:gridCol w="1643072"/>
              </a:tblGrid>
              <a:tr h="928698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</a:p>
                    <a:p>
                      <a:r>
                        <a:rPr lang="ru-RU" dirty="0" smtClean="0"/>
                        <a:t>прохождения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Документ</a:t>
                      </a:r>
                      <a:endParaRPr lang="ru-RU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r>
                        <a:rPr lang="ru-RU" dirty="0" smtClean="0"/>
                        <a:t>6.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30.06.</a:t>
                      </a:r>
                    </a:p>
                    <a:p>
                      <a:r>
                        <a:rPr lang="ru-RU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Здоровьесберегающие</a:t>
                      </a:r>
                      <a:r>
                        <a:rPr lang="ru-RU" sz="1400" baseline="0" dirty="0" smtClean="0"/>
                        <a:t> технологии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Г.Остров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</a:t>
                      </a:r>
                      <a:endParaRPr lang="ru-RU" sz="1400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r>
                        <a:rPr lang="ru-RU" dirty="0" smtClean="0"/>
                        <a:t>7.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28.03</a:t>
                      </a:r>
                    </a:p>
                    <a:p>
                      <a:r>
                        <a:rPr lang="ru-RU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ИКТ по ФГОС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Портал</a:t>
                      </a:r>
                      <a:r>
                        <a:rPr lang="ru-RU" sz="1400" baseline="0" dirty="0" smtClean="0"/>
                        <a:t> «</a:t>
                      </a:r>
                      <a:r>
                        <a:rPr lang="ru-RU" sz="1400" dirty="0" smtClean="0"/>
                        <a:t>ЗАВУЧ»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 ДО№8152</a:t>
                      </a:r>
                      <a:endParaRPr lang="ru-RU" sz="1400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r>
                        <a:rPr lang="ru-RU" dirty="0" smtClean="0"/>
                        <a:t>8.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19.01.</a:t>
                      </a:r>
                    </a:p>
                    <a:p>
                      <a:r>
                        <a:rPr lang="ru-RU" sz="1400" dirty="0" smtClean="0"/>
                        <a:t>2018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Образоват.технологии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По ФГОС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</a:t>
                      </a:r>
                      <a:r>
                        <a:rPr lang="ru-RU" sz="1400" dirty="0" err="1" smtClean="0"/>
                        <a:t>Педразвитие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 Фк№218</a:t>
                      </a:r>
                      <a:endParaRPr lang="ru-RU" sz="1400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r>
                        <a:rPr lang="ru-RU" dirty="0" smtClean="0"/>
                        <a:t>9.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22.04.</a:t>
                      </a:r>
                    </a:p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ФЭМП  по ФГОС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Г.Липецк</a:t>
                      </a:r>
                    </a:p>
                    <a:p>
                      <a:r>
                        <a:rPr lang="ru-RU" sz="1400" dirty="0" smtClean="0"/>
                        <a:t>«</a:t>
                      </a:r>
                      <a:r>
                        <a:rPr lang="ru-RU" sz="1400" dirty="0" err="1" smtClean="0"/>
                        <a:t>СОТех</a:t>
                      </a:r>
                      <a:r>
                        <a:rPr lang="ru-RU" sz="140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Удостовеоние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24/61576</a:t>
                      </a:r>
                      <a:endParaRPr lang="ru-RU" sz="1400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08.10.</a:t>
                      </a:r>
                    </a:p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Ретрадиционные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техники</a:t>
                      </a:r>
                      <a:r>
                        <a:rPr lang="ru-RU" sz="1400" baseline="0" dirty="0" smtClean="0"/>
                        <a:t> рисования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Горизонты педагогик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</a:t>
                      </a:r>
                    </a:p>
                    <a:p>
                      <a:r>
                        <a:rPr lang="en-US" sz="1400" dirty="0" smtClean="0"/>
                        <a:t>GPO</a:t>
                      </a:r>
                      <a:r>
                        <a:rPr lang="ru-RU" sz="1400" dirty="0" smtClean="0"/>
                        <a:t>-2000006</a:t>
                      </a:r>
                      <a:endParaRPr lang="ru-RU" sz="1400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08.04.</a:t>
                      </a:r>
                    </a:p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Игровая деятельность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Страна образования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 </a:t>
                      </a:r>
                    </a:p>
                    <a:p>
                      <a:r>
                        <a:rPr lang="ru-RU" sz="1400" dirty="0" smtClean="0"/>
                        <a:t>ТП№1542</a:t>
                      </a:r>
                      <a:endParaRPr lang="ru-RU" sz="1400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07.05</a:t>
                      </a:r>
                    </a:p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Разработка рабочей программы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Педсовет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 №</a:t>
                      </a:r>
                    </a:p>
                    <a:p>
                      <a:r>
                        <a:rPr lang="ru-RU" sz="1400" dirty="0" smtClean="0"/>
                        <a:t>МКУ-4809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28662" y="857232"/>
          <a:ext cx="7358112" cy="564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714380"/>
                <a:gridCol w="2286016"/>
                <a:gridCol w="1643074"/>
                <a:gridCol w="1059662"/>
                <a:gridCol w="1226352"/>
              </a:tblGrid>
              <a:tr h="660802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прохождения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</a:p>
                    <a:p>
                      <a:r>
                        <a:rPr lang="ru-RU" dirty="0" smtClean="0"/>
                        <a:t>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Документ</a:t>
                      </a:r>
                      <a:endParaRPr lang="ru-RU" dirty="0"/>
                    </a:p>
                  </a:txBody>
                  <a:tcPr/>
                </a:tc>
              </a:tr>
              <a:tr h="66080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09.06.</a:t>
                      </a:r>
                    </a:p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ППС в ДОУ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Педсовет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</a:t>
                      </a:r>
                    </a:p>
                    <a:p>
                      <a:r>
                        <a:rPr lang="ru-RU" sz="1400" dirty="0" smtClean="0"/>
                        <a:t>№МКУ-8530</a:t>
                      </a:r>
                      <a:endParaRPr lang="ru-RU" sz="1400" dirty="0"/>
                    </a:p>
                  </a:txBody>
                  <a:tcPr/>
                </a:tc>
              </a:tr>
              <a:tr h="66080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1-7.06.</a:t>
                      </a:r>
                    </a:p>
                    <a:p>
                      <a:r>
                        <a:rPr lang="ru-RU" sz="1400" dirty="0" smtClean="0"/>
                        <a:t>2020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Курс по ИКТ в ДОУ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Г.Кинешма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 310240</a:t>
                      </a:r>
                      <a:endParaRPr lang="ru-RU" sz="1400" dirty="0"/>
                    </a:p>
                  </a:txBody>
                  <a:tcPr/>
                </a:tc>
              </a:tr>
              <a:tr h="66080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02-05.07.</a:t>
                      </a:r>
                    </a:p>
                    <a:p>
                      <a:r>
                        <a:rPr lang="ru-RU" sz="1400" dirty="0" smtClean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Воспитание детей в условиях ФГОС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Г.Красноярск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Удостоверение №18049</a:t>
                      </a:r>
                      <a:endParaRPr lang="ru-RU" sz="1400" dirty="0"/>
                    </a:p>
                  </a:txBody>
                  <a:tcPr/>
                </a:tc>
              </a:tr>
              <a:tr h="660802">
                <a:tc>
                  <a:txBody>
                    <a:bodyPr/>
                    <a:lstStyle/>
                    <a:p>
                      <a:r>
                        <a:rPr lang="ru-RU" dirty="0" smtClean="0"/>
                        <a:t>16.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12.08.20г.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Индивидуальный образовательный маршрут дошкольника в соответствии с ФГОС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Портал  «Педсовет»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Сертификат №МКУ-15459</a:t>
                      </a:r>
                      <a:endParaRPr lang="ru-RU" sz="1400" dirty="0"/>
                    </a:p>
                  </a:txBody>
                  <a:tcPr/>
                </a:tc>
              </a:tr>
              <a:tr h="6608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080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080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71802" y="642918"/>
            <a:ext cx="45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Копии документов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14324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500174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71488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071810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478632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1500174"/>
            <a:ext cx="101801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644" y="1428736"/>
            <a:ext cx="101801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1428736"/>
            <a:ext cx="101815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478632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14480" y="150017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314324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472" y="1428736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00826" y="3143248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43702" y="478632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3834" y="3143248"/>
            <a:ext cx="101801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3" y="1714488"/>
            <a:ext cx="785818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Использование методических материалов и учебно-методической литературы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Использование ИКТ  в образовательном процессе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Информация об участии в профессиональных и творческих педагогических конкурсах, проведении семинаров 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Разработка проектов.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Персональные страницы в сетевых сообществах: </a:t>
            </a:r>
            <a:endParaRPr lang="en-US" sz="2000" dirty="0" smtClean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en-US" b="1" dirty="0" smtClean="0">
                <a:latin typeface="Times New Roman"/>
                <a:ea typeface="Calibri"/>
                <a:cs typeface="Times New Roman"/>
              </a:rPr>
              <a:t>       </a:t>
            </a:r>
            <a:r>
              <a:rPr lang="en-US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  <a:hlinkClick r:id="rId3"/>
              </a:rPr>
              <a:t>www.maam.ru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;</a:t>
            </a:r>
            <a:r>
              <a:rPr lang="en-US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@ deti_reg60</a:t>
            </a:r>
            <a:r>
              <a:rPr lang="ru-RU" b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/ группа в </a:t>
            </a:r>
            <a:r>
              <a:rPr lang="en-US" b="1" u="sng" dirty="0" err="1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vk</a:t>
            </a:r>
            <a:r>
              <a:rPr lang="ru-RU" b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/</a:t>
            </a:r>
            <a:endParaRPr lang="ru-RU" b="1" u="sng" dirty="0" smtClean="0">
              <a:solidFill>
                <a:srgbClr val="7030A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857232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Раздел 2. Ресурсное обеспечение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1538" y="785794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1538" y="1500174"/>
          <a:ext cx="7143799" cy="4572032"/>
        </p:xfrm>
        <a:graphic>
          <a:graphicData uri="http://schemas.openxmlformats.org/drawingml/2006/table">
            <a:tbl>
              <a:tblPr/>
              <a:tblGrid>
                <a:gridCol w="3571526"/>
                <a:gridCol w="3572273"/>
              </a:tblGrid>
              <a:tr h="415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ПРОГРАММА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 АВТОР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Федеральная образовательная программа дошкольного образования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«Детство»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Коллектив авторов преподавателей кафедры дошкольной педагогики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РГПУ им. А.И.Герцена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«От рождения до школы» Программа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воспитания и обучения в детском саду.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Н.Е.Веракса, М.А.Васильева,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Т.С.Комарова.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«Цветные ладошки» Программа художественного воспитания обучения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и развития детей 2-7 лет.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И.А.Лыкова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«Старт» Программа физического развития и здоровья детей 3-7 лет.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</a:rPr>
                        <a:t>Л.В.Яколева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, Р.А.Юдина.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428604"/>
            <a:ext cx="6572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                            </a:t>
            </a:r>
            <a:r>
              <a:rPr lang="ru-RU" sz="2800" b="1" i="1" dirty="0" smtClean="0">
                <a:solidFill>
                  <a:srgbClr val="7030A0"/>
                </a:solidFill>
              </a:rPr>
              <a:t>Используемые программы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57290" y="571480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Учебно-методическая литература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1714488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 rot="10800000" flipV="1">
            <a:off x="714348" y="1061423"/>
            <a:ext cx="7643866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Е.В.Колесникова «Математика для детей  4-5 лет методическое пособие и рабочие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тетрад</a:t>
            </a:r>
            <a:r>
              <a:rPr lang="ru-RU" sz="1400" b="1" dirty="0" smtClean="0"/>
              <a:t> </a:t>
            </a:r>
            <a:endParaRPr lang="ru-RU" sz="1400" dirty="0" smtClean="0"/>
          </a:p>
          <a:p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Е.В.Колесникова «Математика для детей  5-6 лет» Сфера_2009 г                                                                              ; Е.В.Колесникова «Я запоминаю цифры-4-6лет»-Сфера_2010 г;                                                                               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Е.В.колесникова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«Я решаю логические задачи 5-7 лет»-Сфера-2010 г</a:t>
            </a:r>
            <a:endParaRPr lang="ru-RU" sz="1400" b="1" dirty="0" smtClean="0"/>
          </a:p>
          <a:p>
            <a:r>
              <a:rPr lang="ru-RU" sz="1400" b="1" dirty="0" smtClean="0"/>
              <a:t>О.С.Ушакова«Занятия по развитию речи 5-6л.»-Сфера-2010 г.;                                                                                О.С.Ушакова «Развитие речи и творчества  дошкольников»-Сфера-2007 г.;                                                           О.С.Ушакова «Занятия по развитию речи 3-5 л.»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и»-Сфера_2008г;                                                                   </a:t>
            </a:r>
            <a:r>
              <a:rPr lang="ru-RU" sz="1400" b="1" dirty="0" smtClean="0"/>
              <a:t>Е.В.Колесникова «Развитие </a:t>
            </a:r>
            <a:r>
              <a:rPr lang="ru-RU" sz="1400" b="1" dirty="0" err="1" smtClean="0"/>
              <a:t>звуко</a:t>
            </a:r>
            <a:r>
              <a:rPr lang="ru-RU" sz="1400" b="1" dirty="0" smtClean="0"/>
              <a:t>- буквенного анализа»-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 </a:t>
            </a:r>
          </a:p>
          <a:p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Е.А.Мартынова .Физическое развитие.Учитель.2016 г.</a:t>
            </a:r>
          </a:p>
          <a:p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Полынова В.К. Основы безопасности и жизнедеятельности. Детство-Пресс.2009г.</a:t>
            </a:r>
          </a:p>
          <a:p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О.А.ВоронкевичДобро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пожаловать в экологию. 1-2 ч. Детство.2003г.</a:t>
            </a:r>
            <a:r>
              <a:rPr lang="ru-RU" sz="1400" b="1" dirty="0" smtClean="0"/>
              <a:t> ;                                                         Н.М.Зубкова «</a:t>
            </a:r>
            <a:r>
              <a:rPr lang="ru-RU" sz="1400" b="1" dirty="0" err="1" smtClean="0"/>
              <a:t>Опыты,эксперименты</a:t>
            </a:r>
            <a:r>
              <a:rPr lang="ru-RU" sz="1400" b="1" dirty="0" smtClean="0"/>
              <a:t>»-Речь-2010 г; .;                                                                                                               Л.В. </a:t>
            </a:r>
            <a:r>
              <a:rPr lang="ru-RU" sz="1400" b="1" dirty="0" err="1" smtClean="0"/>
              <a:t>Куцакова</a:t>
            </a:r>
            <a:r>
              <a:rPr lang="ru-RU" sz="1400" b="1" dirty="0" smtClean="0"/>
              <a:t> «Конструирование из строительного материала» -Мозаика-Синтез-2013 г. О.С.Ушакова «Знакомим дошкольников с литературой /конспекты занятий/»-Сфера-2005 </a:t>
            </a:r>
            <a:r>
              <a:rPr lang="ru-RU" sz="1400" b="1" dirty="0" err="1" smtClean="0"/>
              <a:t>гИ.А.Лыкова</a:t>
            </a:r>
            <a:r>
              <a:rPr lang="ru-RU" sz="1400" b="1" dirty="0" smtClean="0"/>
              <a:t> «Программа художественного воспитания, обучения и развития детей 2-7 лет «Цветные ладошки»-Карапуз_Дидактика-2007 г.; </a:t>
            </a:r>
          </a:p>
          <a:p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И.Каплунова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Конспекты музыкальных занятий  с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аудиоприложением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.</a:t>
            </a:r>
            <a:r>
              <a:rPr lang="ru-RU" sz="1400" b="1" dirty="0" smtClean="0"/>
              <a:t>                                           Т.И.Бабаева «Игра и дошкольник»-Детство 2004 г </a:t>
            </a: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642919"/>
            <a:ext cx="7786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7030A0"/>
                </a:solidFill>
                <a:ea typeface="Calibri"/>
                <a:cs typeface="Times New Roman"/>
              </a:rPr>
              <a:t>Список используемых Интернет- ресурсов</a:t>
            </a:r>
            <a:r>
              <a:rPr lang="ru-RU" sz="2800" b="1" dirty="0" smtClean="0">
                <a:solidFill>
                  <a:srgbClr val="7030A0"/>
                </a:solidFill>
                <a:ea typeface="Calibri"/>
                <a:cs typeface="Times New Roman"/>
              </a:rPr>
              <a:t>: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1" y="2143116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3" y="1500176"/>
          <a:ext cx="7858179" cy="4643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048"/>
                <a:gridCol w="3818215"/>
                <a:gridCol w="3581916"/>
              </a:tblGrid>
              <a:tr h="448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Название сайта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Адрес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Инфомурок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Infourok.ru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ПЕДСОВЕТ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070C0"/>
                          </a:solidFill>
                          <a:effectLst/>
                        </a:rPr>
                        <a:t>http</a:t>
                      </a:r>
                      <a:r>
                        <a:rPr lang="ru-RU" sz="1400" u="sng" dirty="0" smtClean="0">
                          <a:solidFill>
                            <a:srgbClr val="0070C0"/>
                          </a:solidFill>
                          <a:effectLst/>
                        </a:rPr>
                        <a:t>://</a:t>
                      </a:r>
                      <a:r>
                        <a:rPr lang="en-US" sz="1400" u="sng" dirty="0" smtClean="0">
                          <a:solidFill>
                            <a:srgbClr val="0070C0"/>
                          </a:solidFill>
                          <a:effectLst/>
                        </a:rPr>
                        <a:t>pedsov.ru</a:t>
                      </a:r>
                      <a:endParaRPr lang="ru-RU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СТРАНА ОБРАЗОВАНИЯ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Stranaobrazovaniya.ru</a:t>
                      </a:r>
                      <a:endParaRPr lang="ru-RU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ССИТ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070C0"/>
                          </a:solidFill>
                          <a:effectLst/>
                        </a:rPr>
                        <a:t>http</a:t>
                      </a:r>
                      <a:r>
                        <a:rPr lang="ru-RU" sz="1400" u="sng" dirty="0" smtClean="0">
                          <a:solidFill>
                            <a:srgbClr val="0070C0"/>
                          </a:solidFill>
                          <a:effectLst/>
                        </a:rPr>
                        <a:t>://</a:t>
                      </a:r>
                      <a:r>
                        <a:rPr lang="en-US" sz="1400" u="sng" dirty="0" smtClean="0">
                          <a:solidFill>
                            <a:srgbClr val="0070C0"/>
                          </a:solidFill>
                          <a:effectLst/>
                        </a:rPr>
                        <a:t>sertification.ru</a:t>
                      </a:r>
                      <a:endParaRPr lang="ru-RU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Твой ребенок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http</a:t>
                      </a:r>
                      <a:r>
                        <a:rPr lang="ru-RU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://</a:t>
                      </a:r>
                      <a:r>
                        <a:rPr lang="en-US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www</a:t>
                      </a:r>
                      <a:r>
                        <a:rPr lang="ru-RU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tvoyrebenok</a:t>
                      </a:r>
                      <a:r>
                        <a:rPr lang="ru-RU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ru</a:t>
                      </a:r>
                      <a:r>
                        <a:rPr lang="ru-RU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/</a:t>
                      </a:r>
                      <a:r>
                        <a:rPr lang="en-US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index</a:t>
                      </a:r>
                      <a:r>
                        <a:rPr lang="ru-RU" sz="1400" u="sng" dirty="0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solidFill>
                            <a:srgbClr val="7030A0"/>
                          </a:solidFill>
                          <a:effectLst/>
                          <a:hlinkClick r:id="rId3"/>
                        </a:rPr>
                        <a:t>shtml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endParaRPr lang="ru-RU" sz="11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Воспитание детей дошкольного возраста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http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://</a:t>
                      </a:r>
                      <a:r>
                        <a:rPr lang="en-US" sz="1400" u="sng" dirty="0" err="1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doshvozrast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ru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/</a:t>
                      </a:r>
                      <a:r>
                        <a:rPr lang="en-US" sz="1400" u="sng" dirty="0" err="1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rabrod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/</a:t>
                      </a:r>
                      <a:r>
                        <a:rPr lang="en-US" sz="1400" u="sng" dirty="0" err="1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rabrod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solidFill>
                            <a:srgbClr val="0070C0"/>
                          </a:solidFill>
                          <a:effectLst/>
                          <a:hlinkClick r:id="rId4"/>
                        </a:rPr>
                        <a:t>htm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ru-RU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ГОРИЗОНТЫ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ПЕДАГОГИКИ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Pedgorizont.ru</a:t>
                      </a:r>
                      <a:endParaRPr lang="ru-RU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Для мамочек и воспитателей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Igrushki-spb1.ru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Конспекты занятий в детском саду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http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//konspekt.vscolu.ru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Дошколенок:Обучение</a:t>
                      </a:r>
                      <a:r>
                        <a:rPr lang="ru-RU" sz="1400" baseline="0" dirty="0" smtClean="0">
                          <a:effectLst/>
                        </a:rPr>
                        <a:t> и воспитание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 smtClean="0">
                          <a:solidFill>
                            <a:srgbClr val="0070C0"/>
                          </a:solidFill>
                          <a:effectLst/>
                        </a:rPr>
                        <a:t>https</a:t>
                      </a:r>
                      <a:r>
                        <a:rPr lang="ru-RU" sz="1400" u="sng" dirty="0" smtClean="0">
                          <a:solidFill>
                            <a:srgbClr val="0070C0"/>
                          </a:solidFill>
                          <a:effectLst/>
                        </a:rPr>
                        <a:t>:/</a:t>
                      </a:r>
                      <a:r>
                        <a:rPr lang="en-US" sz="1400" u="sng" dirty="0" smtClean="0">
                          <a:solidFill>
                            <a:srgbClr val="0070C0"/>
                          </a:solidFill>
                          <a:effectLst/>
                        </a:rPr>
                        <a:t>twitter.com</a:t>
                      </a:r>
                      <a:endParaRPr lang="ru-RU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 </a:t>
                      </a:r>
                      <a:r>
                        <a:rPr lang="ru-RU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-Воспитатель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https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//</a:t>
                      </a:r>
                      <a:r>
                        <a:rPr lang="en-US" sz="1800" dirty="0" err="1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vk.me</a:t>
                      </a: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dirty="0" err="1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yavosp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571481"/>
            <a:ext cx="6643734" cy="96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    Информация об участии в профессиональных                              педагогических  семинарах           </a:t>
            </a:r>
            <a:endParaRPr lang="ru-RU" sz="2000" i="1" dirty="0" smtClean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1714488"/>
            <a:ext cx="771530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1.2013 г- Открытое </a:t>
            </a:r>
            <a:r>
              <a:rPr lang="ru-RU" sz="1400" dirty="0" err="1" smtClean="0"/>
              <a:t>занятике</a:t>
            </a:r>
            <a:r>
              <a:rPr lang="ru-RU" sz="1400" dirty="0" smtClean="0"/>
              <a:t> по  ФЭМП в МБДОУ «</a:t>
            </a:r>
            <a:r>
              <a:rPr lang="ru-RU" sz="1400" dirty="0" err="1" smtClean="0"/>
              <a:t>Куньинский</a:t>
            </a:r>
            <a:r>
              <a:rPr lang="ru-RU" sz="1400" dirty="0" smtClean="0"/>
              <a:t> д. с  «Лучик»</a:t>
            </a:r>
          </a:p>
          <a:p>
            <a:r>
              <a:rPr lang="ru-RU" sz="1400" dirty="0" smtClean="0"/>
              <a:t>2.2013 – РМО «Создание условий для реализации  закона </a:t>
            </a:r>
            <a:r>
              <a:rPr lang="ru-RU" sz="1400" dirty="0" err="1" smtClean="0"/>
              <a:t>обю</a:t>
            </a:r>
            <a:r>
              <a:rPr lang="ru-RU" sz="1400" dirty="0" smtClean="0"/>
              <a:t> образовании в РФ в МБДОУ «</a:t>
            </a:r>
            <a:r>
              <a:rPr lang="ru-RU" sz="1400" dirty="0" err="1" smtClean="0"/>
              <a:t>Куньинский</a:t>
            </a:r>
            <a:r>
              <a:rPr lang="ru-RU" sz="1400" dirty="0" smtClean="0"/>
              <a:t> д.с. «Лучик»</a:t>
            </a:r>
          </a:p>
          <a:p>
            <a:r>
              <a:rPr lang="ru-RU" sz="1400" dirty="0" smtClean="0"/>
              <a:t>3.2013 г—Семинар «Государственное общественное управление образованием »                                                                                  </a:t>
            </a:r>
            <a:r>
              <a:rPr lang="ru-RU" sz="1400" dirty="0" err="1" smtClean="0"/>
              <a:t>г.В.Луки.школа</a:t>
            </a:r>
            <a:r>
              <a:rPr lang="ru-RU" sz="1400" dirty="0" smtClean="0"/>
              <a:t> №11</a:t>
            </a:r>
          </a:p>
          <a:p>
            <a:r>
              <a:rPr lang="ru-RU" sz="1400" dirty="0" smtClean="0"/>
              <a:t>4.2014 </a:t>
            </a:r>
            <a:r>
              <a:rPr lang="ru-RU" sz="1400" dirty="0" err="1" smtClean="0"/>
              <a:t>г.-Педагогичекий</a:t>
            </a:r>
            <a:r>
              <a:rPr lang="ru-RU" sz="1400" dirty="0" smtClean="0"/>
              <a:t> марафон «Педагогический Олимп»</a:t>
            </a:r>
          </a:p>
          <a:p>
            <a:r>
              <a:rPr lang="ru-RU" sz="1400" dirty="0" smtClean="0"/>
              <a:t>5.2014 г.- РМО. «Проектная деятельность. » в МБДОУ «</a:t>
            </a:r>
            <a:r>
              <a:rPr lang="ru-RU" sz="1400" dirty="0" err="1" smtClean="0"/>
              <a:t>Куньинский</a:t>
            </a:r>
            <a:r>
              <a:rPr lang="ru-RU" sz="1400" dirty="0" smtClean="0"/>
              <a:t> д.с.»Лучик»</a:t>
            </a:r>
          </a:p>
          <a:p>
            <a:r>
              <a:rPr lang="ru-RU" sz="1400" dirty="0" smtClean="0"/>
              <a:t>6.2015г.-РМО «Нетрадиционные </a:t>
            </a:r>
            <a:r>
              <a:rPr lang="ru-RU" sz="1400" dirty="0" err="1" smtClean="0"/>
              <a:t>техникаи</a:t>
            </a:r>
            <a:r>
              <a:rPr lang="ru-RU" sz="1400" dirty="0" smtClean="0"/>
              <a:t> рисования» в МБДОУ «</a:t>
            </a:r>
            <a:r>
              <a:rPr lang="ru-RU" sz="1400" dirty="0" err="1" smtClean="0"/>
              <a:t>Куньинский</a:t>
            </a:r>
            <a:r>
              <a:rPr lang="ru-RU" sz="1400" dirty="0" smtClean="0"/>
              <a:t> д.с.»Лучик»</a:t>
            </a:r>
          </a:p>
          <a:p>
            <a:r>
              <a:rPr lang="ru-RU" sz="1400" dirty="0" smtClean="0"/>
              <a:t>7.2015г.-РМО «</a:t>
            </a:r>
            <a:r>
              <a:rPr lang="ru-RU" sz="1400" dirty="0" err="1" smtClean="0"/>
              <a:t>Мспользование</a:t>
            </a:r>
            <a:r>
              <a:rPr lang="ru-RU" sz="1400" dirty="0" smtClean="0"/>
              <a:t> ИКТ при проведении занятий. МБДОУ «Лучик»</a:t>
            </a:r>
          </a:p>
          <a:p>
            <a:r>
              <a:rPr lang="ru-RU" sz="1400" dirty="0" smtClean="0"/>
              <a:t>8.2015г.-РМО «Перелетные птицы» МБДОУ «Лучик»</a:t>
            </a:r>
          </a:p>
          <a:p>
            <a:r>
              <a:rPr lang="ru-RU" sz="1400" dirty="0" smtClean="0"/>
              <a:t>9.2015г.-Семинар. «Внедрение </a:t>
            </a:r>
            <a:r>
              <a:rPr lang="ru-RU" sz="1400" dirty="0" err="1" smtClean="0"/>
              <a:t>здоровьесберегающих</a:t>
            </a:r>
            <a:r>
              <a:rPr lang="ru-RU" sz="1400" dirty="0" smtClean="0"/>
              <a:t> технологий»г.Остров</a:t>
            </a:r>
          </a:p>
          <a:p>
            <a:r>
              <a:rPr lang="ru-RU" sz="1400" dirty="0" smtClean="0"/>
              <a:t>10.2017г.-РМО  «Использование нетрадиционного оборудования на ФЗК филиал  «Радуга »</a:t>
            </a:r>
          </a:p>
          <a:p>
            <a:r>
              <a:rPr lang="ru-RU" sz="1400" dirty="0" smtClean="0"/>
              <a:t>11.2018г.-РМ О   « Где прячется здоровье» филиал  </a:t>
            </a:r>
            <a:r>
              <a:rPr lang="ru-RU" sz="1400" dirty="0" err="1" smtClean="0"/>
              <a:t>Ущицы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12.2018г.-РМО  Курсы по оказанию первой медицинской помощи. МБДОУ « Лучик»</a:t>
            </a:r>
          </a:p>
          <a:p>
            <a:r>
              <a:rPr lang="ru-RU" sz="1400" dirty="0" smtClean="0"/>
              <a:t>13.2019г.-РМО Открытое интегрированное занятие с </a:t>
            </a:r>
            <a:r>
              <a:rPr lang="ru-RU" sz="1400" dirty="0" err="1" smtClean="0"/>
              <a:t>детими</a:t>
            </a:r>
            <a:r>
              <a:rPr lang="ru-RU" sz="1400" dirty="0" smtClean="0"/>
              <a:t> </a:t>
            </a:r>
            <a:r>
              <a:rPr lang="ru-RU" sz="1400" dirty="0" err="1" smtClean="0"/>
              <a:t>с</a:t>
            </a:r>
            <a:r>
              <a:rPr lang="ru-RU" sz="1400" dirty="0" smtClean="0"/>
              <a:t> ОВЗ. МБДОУ  «Лучик»</a:t>
            </a:r>
          </a:p>
          <a:p>
            <a:r>
              <a:rPr lang="ru-RU" sz="1400" dirty="0" smtClean="0"/>
              <a:t>14.2020г.РМО «Дружат на планете разные все дети» МБДОУ « Лучик »</a:t>
            </a:r>
          </a:p>
          <a:p>
            <a:r>
              <a:rPr lang="ru-RU" sz="1400" dirty="0" smtClean="0"/>
              <a:t>15.2020г.-РМО  Развивающие игры </a:t>
            </a:r>
            <a:r>
              <a:rPr lang="ru-RU" sz="1400" dirty="0" err="1" smtClean="0"/>
              <a:t>В.В.Воскобовича</a:t>
            </a:r>
            <a:r>
              <a:rPr lang="ru-RU" sz="1400" dirty="0" smtClean="0"/>
              <a:t>. МБДОУ «Лучик»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28794" y="785794"/>
            <a:ext cx="55007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      Мое педагогическое кредо 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643039" y="2000240"/>
            <a:ext cx="614367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 </a:t>
            </a:r>
            <a:r>
              <a:rPr lang="ru-RU" sz="2000" b="1" dirty="0" smtClean="0"/>
              <a:t>Кредо означает верю.</a:t>
            </a:r>
          </a:p>
          <a:p>
            <a:pPr>
              <a:buFontTx/>
              <a:buChar char="-"/>
            </a:pPr>
            <a:r>
              <a:rPr lang="ru-RU" dirty="0" smtClean="0"/>
              <a:t> Во что верю я?</a:t>
            </a:r>
          </a:p>
          <a:p>
            <a:pPr>
              <a:buFontTx/>
              <a:buChar char="-"/>
            </a:pPr>
            <a:r>
              <a:rPr lang="ru-RU" dirty="0" smtClean="0"/>
              <a:t> Я верю, что каждый ребенок талантлив!                                                                   Но талантлив по-своему !</a:t>
            </a:r>
          </a:p>
          <a:p>
            <a:pPr>
              <a:buFontTx/>
              <a:buChar char="-"/>
            </a:pPr>
            <a:r>
              <a:rPr lang="ru-RU" dirty="0" smtClean="0"/>
              <a:t> Педагогу надо только помочь ему раскрыть себя,   показать все свои возможности.   </a:t>
            </a:r>
          </a:p>
          <a:p>
            <a:pPr>
              <a:buFontTx/>
              <a:buChar char="-"/>
            </a:pPr>
            <a:r>
              <a:rPr lang="ru-RU" dirty="0" smtClean="0"/>
              <a:t>И я , как педагог, всегда ставлю перед собой цель :</a:t>
            </a:r>
          </a:p>
          <a:p>
            <a:pPr>
              <a:buFontTx/>
              <a:buChar char="-"/>
            </a:pPr>
            <a:r>
              <a:rPr lang="ru-RU" dirty="0" smtClean="0"/>
              <a:t>увидеть, разглядеть  , не пропустить в ребенке лучшее,                                что в нем есть; </a:t>
            </a:r>
          </a:p>
          <a:p>
            <a:pPr>
              <a:buFontTx/>
              <a:buChar char="-"/>
            </a:pPr>
            <a:r>
              <a:rPr lang="ru-RU" dirty="0" smtClean="0"/>
              <a:t> дать импульс к самосовершенствованию через развития творчества.</a:t>
            </a:r>
          </a:p>
          <a:p>
            <a:pPr>
              <a:buFontTx/>
              <a:buChar char="-"/>
            </a:pPr>
            <a:r>
              <a:rPr lang="ru-RU" sz="2000" b="1" dirty="0" smtClean="0"/>
              <a:t> Мой девиз : Учить – играя !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357554" y="3000372"/>
            <a:ext cx="184731" cy="392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928662" y="1357297"/>
          <a:ext cx="7500989" cy="4996466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979686"/>
                <a:gridCol w="2712465"/>
                <a:gridCol w="1242346"/>
                <a:gridCol w="1566492"/>
              </a:tblGrid>
              <a:tr h="563658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       </a:t>
                      </a:r>
                      <a:r>
                        <a:rPr lang="ru-RU" dirty="0" smtClean="0"/>
                        <a:t>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64418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Мое </a:t>
                      </a:r>
                      <a:r>
                        <a:rPr lang="ru-RU" sz="1400" dirty="0" err="1" smtClean="0"/>
                        <a:t>призвание-дошкольное</a:t>
                      </a:r>
                      <a:r>
                        <a:rPr lang="ru-RU" sz="1400" dirty="0" smtClean="0"/>
                        <a:t> образование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место</a:t>
                      </a:r>
                      <a:endParaRPr lang="ru-RU" sz="1400" dirty="0"/>
                    </a:p>
                  </a:txBody>
                  <a:tcPr/>
                </a:tc>
              </a:tr>
              <a:tr h="8320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Всероссийский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Методический калейдоскоп НОД</a:t>
                      </a:r>
                    </a:p>
                    <a:p>
                      <a:r>
                        <a:rPr lang="ru-RU" sz="1400" dirty="0" smtClean="0"/>
                        <a:t>«Осенние считалки»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Участие</a:t>
                      </a:r>
                      <a:endParaRPr lang="ru-RU" sz="1400" dirty="0"/>
                    </a:p>
                  </a:txBody>
                  <a:tcPr/>
                </a:tc>
              </a:tr>
              <a:tr h="4562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«Зеленый огонек здоровья»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Лауреат </a:t>
                      </a:r>
                      <a:r>
                        <a:rPr lang="ru-RU" sz="1400" baseline="0" dirty="0" smtClean="0"/>
                        <a:t> 2 –</a:t>
                      </a:r>
                      <a:r>
                        <a:rPr lang="ru-RU" sz="1400" baseline="0" dirty="0" err="1" smtClean="0"/>
                        <a:t>й</a:t>
                      </a:r>
                      <a:r>
                        <a:rPr lang="ru-RU" sz="1400" baseline="0" dirty="0" smtClean="0"/>
                        <a:t> степени</a:t>
                      </a:r>
                      <a:endParaRPr lang="ru-RU" sz="1400" dirty="0"/>
                    </a:p>
                  </a:txBody>
                  <a:tcPr/>
                </a:tc>
              </a:tr>
              <a:tr h="26840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</a:t>
                      </a:r>
                      <a:r>
                        <a:rPr lang="ru-RU" sz="1400" dirty="0" err="1" smtClean="0"/>
                        <a:t>Эколята-дошколята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место</a:t>
                      </a:r>
                      <a:endParaRPr lang="ru-RU" sz="1400" dirty="0"/>
                    </a:p>
                  </a:txBody>
                  <a:tcPr/>
                </a:tc>
              </a:tr>
              <a:tr h="4562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Всероссийский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Мое творчество  «</a:t>
                      </a:r>
                      <a:r>
                        <a:rPr lang="ru-RU" sz="1400" dirty="0" err="1" smtClean="0"/>
                        <a:t>Эколята-дошколята</a:t>
                      </a:r>
                      <a:r>
                        <a:rPr lang="ru-RU" sz="1400" dirty="0" smtClean="0"/>
                        <a:t> 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место</a:t>
                      </a:r>
                      <a:endParaRPr lang="ru-RU" sz="1400" dirty="0"/>
                    </a:p>
                  </a:txBody>
                  <a:tcPr/>
                </a:tc>
              </a:tr>
              <a:tr h="4562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Всероссийский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Краеведческая работа.2020 </a:t>
                      </a:r>
                    </a:p>
                    <a:p>
                      <a:r>
                        <a:rPr lang="ru-RU" sz="1400" dirty="0" smtClean="0"/>
                        <a:t>« Возвращение </a:t>
                      </a:r>
                      <a:r>
                        <a:rPr lang="ru-RU" sz="1400" smtClean="0"/>
                        <a:t>к истокам»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место</a:t>
                      </a:r>
                      <a:endParaRPr lang="ru-RU" sz="1400" dirty="0"/>
                    </a:p>
                  </a:txBody>
                  <a:tcPr/>
                </a:tc>
              </a:tr>
              <a:tr h="3220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20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0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57422" y="714356"/>
            <a:ext cx="5309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Участие в профессиональных конкурсах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285860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357298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357298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285860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786322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786322"/>
            <a:ext cx="10187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2928934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3000372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14612" y="2928934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6248" y="2928934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857488" y="714356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Мои достижения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357422" y="714356"/>
            <a:ext cx="4575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</a:t>
            </a:r>
            <a:r>
              <a:rPr lang="ru-RU" sz="2000" b="1" i="1" dirty="0" smtClean="0">
                <a:solidFill>
                  <a:srgbClr val="7030A0"/>
                </a:solidFill>
              </a:rPr>
              <a:t>Достижения воспитанников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357290" y="1643050"/>
          <a:ext cx="6715172" cy="3807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294"/>
                <a:gridCol w="2350307"/>
                <a:gridCol w="955612"/>
                <a:gridCol w="1652959"/>
              </a:tblGrid>
              <a:tr h="44672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446721"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«Сад</a:t>
                      </a:r>
                      <a:r>
                        <a:rPr lang="ru-RU" baseline="0" dirty="0" smtClean="0"/>
                        <a:t>   года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</a:t>
                      </a:r>
                      <a:endParaRPr lang="ru-RU" dirty="0"/>
                    </a:p>
                  </a:txBody>
                  <a:tcPr/>
                </a:tc>
              </a:tr>
              <a:tr h="771053"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«Джентельмен-2008»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/>
                </a:tc>
              </a:tr>
              <a:tr h="77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Районный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«Сельские</a:t>
                      </a:r>
                      <a:r>
                        <a:rPr lang="ru-RU" baseline="0" dirty="0" smtClean="0"/>
                        <a:t> звездочки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место</a:t>
                      </a:r>
                      <a:endParaRPr lang="ru-RU" dirty="0"/>
                    </a:p>
                  </a:txBody>
                  <a:tcPr/>
                </a:tc>
              </a:tr>
              <a:tr h="77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Районный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«Олимпийские надежды»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место</a:t>
                      </a:r>
                      <a:endParaRPr lang="ru-RU" dirty="0"/>
                    </a:p>
                  </a:txBody>
                  <a:tcPr/>
                </a:tc>
              </a:tr>
              <a:tr h="601230"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Эколята-дошколята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место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71802" y="714356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7030A0"/>
                </a:solidFill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    ПРОЕКТЫ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1643050"/>
            <a:ext cx="7858180" cy="361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Разработка проекта «Здоровый малыш»</a:t>
            </a:r>
            <a:endParaRPr lang="ru-RU" sz="1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Разработка  проекта «Здоровым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быть-это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здорово!»</a:t>
            </a:r>
            <a:endParaRPr lang="ru-RU" sz="1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Разработка  проекта «День Победы»</a:t>
            </a:r>
            <a:endParaRPr lang="ru-RU" sz="1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Разработка проекта «Моя малая Родина »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Разработка проекта «</a:t>
            </a:r>
            <a:r>
              <a:rPr lang="ru-RU" sz="1600" dirty="0" err="1" smtClean="0">
                <a:latin typeface="Times New Roman"/>
                <a:ea typeface="Calibri"/>
                <a:cs typeface="Times New Roman"/>
              </a:rPr>
              <a:t>Эколята-дошколята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Опубликован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фотоотчет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о проекте «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Эколята_дошколята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 на сайте: </a:t>
            </a:r>
            <a:r>
              <a:rPr lang="ru-RU" u="sng" dirty="0" smtClean="0">
                <a:latin typeface="Times New Roman"/>
                <a:ea typeface="Calibri"/>
                <a:cs typeface="Times New Roman"/>
                <a:hlinkClick r:id="rId3"/>
              </a:rPr>
              <a:t>http://</a:t>
            </a:r>
            <a:r>
              <a:rPr lang="en-US" u="sng" dirty="0" err="1" smtClean="0">
                <a:latin typeface="Times New Roman"/>
                <a:ea typeface="Calibri"/>
                <a:cs typeface="Times New Roman"/>
                <a:hlinkClick r:id="rId3"/>
              </a:rPr>
              <a:t>pedgorizont.r</a:t>
            </a:r>
            <a:r>
              <a:rPr lang="ru-RU" u="sng" dirty="0" err="1" smtClean="0">
                <a:latin typeface="Times New Roman"/>
                <a:ea typeface="Calibri"/>
                <a:cs typeface="Times New Roman"/>
                <a:hlinkClick r:id="rId3"/>
              </a:rPr>
              <a:t>u</a:t>
            </a:r>
            <a:r>
              <a:rPr lang="ru-RU" sz="1000" u="sng" dirty="0" smtClean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                                                                                                  </a:t>
            </a:r>
            <a:r>
              <a:rPr lang="ru-RU" dirty="0" smtClean="0">
                <a:ea typeface="Calibri"/>
                <a:cs typeface="Times New Roman"/>
              </a:rPr>
              <a:t>Разработка проект а « Возвращение к истокам</a:t>
            </a:r>
            <a:r>
              <a:rPr lang="ru-RU" dirty="0" smtClean="0"/>
              <a:t>                                                                              Опубликован </a:t>
            </a:r>
            <a:r>
              <a:rPr lang="ru-RU" dirty="0" err="1" smtClean="0"/>
              <a:t>фотоотчет</a:t>
            </a:r>
            <a:r>
              <a:rPr lang="ru-RU" dirty="0" smtClean="0"/>
              <a:t> проекта «Возвращение к истокам »на сайте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solidFill>
                  <a:srgbClr val="002060"/>
                </a:solidFill>
              </a:rPr>
              <a:t>http//sertification.ru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57620" y="235743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57290" y="2071678"/>
            <a:ext cx="6273045" cy="148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Конспекты занятий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Сценарии праздников, развлечений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Родительские собрания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Рефераты, доклады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00" y="928671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     </a:t>
            </a:r>
            <a:r>
              <a:rPr lang="ru-RU" sz="2800" b="1" i="1" dirty="0" smtClean="0">
                <a:solidFill>
                  <a:srgbClr val="7030A0"/>
                </a:solidFill>
              </a:rPr>
              <a:t>Раздел №  3     Методическая копилка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85918" y="714356"/>
            <a:ext cx="478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                </a:t>
            </a:r>
            <a:r>
              <a:rPr lang="ru-RU" sz="2800" b="1" i="1" dirty="0" smtClean="0">
                <a:solidFill>
                  <a:srgbClr val="7030A0"/>
                </a:solidFill>
              </a:rPr>
              <a:t>Открытые занятия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1714488"/>
            <a:ext cx="73581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2014 г.-  Интегрированное занятие  по физкультуре с элементами   математики </a:t>
            </a:r>
          </a:p>
          <a:p>
            <a:r>
              <a:rPr lang="ru-RU" sz="1600" dirty="0" smtClean="0"/>
              <a:t>« Искатели  клада » /РМО/</a:t>
            </a:r>
          </a:p>
          <a:p>
            <a:r>
              <a:rPr lang="ru-RU" sz="1600" dirty="0" smtClean="0"/>
              <a:t>2015 </a:t>
            </a:r>
            <a:r>
              <a:rPr lang="ru-RU" sz="1600" dirty="0" err="1" smtClean="0"/>
              <a:t>г.-Веселое</a:t>
            </a:r>
            <a:r>
              <a:rPr lang="ru-RU" sz="1600" dirty="0" smtClean="0"/>
              <a:t> путешествие по математической стране»              /Для родителей/</a:t>
            </a:r>
          </a:p>
          <a:p>
            <a:r>
              <a:rPr lang="ru-RU" sz="1600" dirty="0" smtClean="0"/>
              <a:t>2015 г.- Нетрадиционное рисование  «Сирень Победы »  /Для родителей/</a:t>
            </a:r>
          </a:p>
          <a:p>
            <a:r>
              <a:rPr lang="ru-RU" sz="1600" dirty="0" smtClean="0"/>
              <a:t>2016 г.-  Нетрадиционное рисование «Солнышко для черепашки » /Для родителей </a:t>
            </a:r>
          </a:p>
          <a:p>
            <a:r>
              <a:rPr lang="ru-RU" sz="1600" dirty="0" smtClean="0"/>
              <a:t>2017 г.- Социально-личностное развитие– «Спасаем солнышко » /РМО/</a:t>
            </a:r>
          </a:p>
          <a:p>
            <a:r>
              <a:rPr lang="ru-RU" sz="1600" dirty="0" smtClean="0"/>
              <a:t>2018 г- Опытно-экспериментальная деятельность  «Тайны снега и льда» РМО/</a:t>
            </a:r>
          </a:p>
          <a:p>
            <a:r>
              <a:rPr lang="ru-RU" sz="1600" dirty="0" smtClean="0"/>
              <a:t>2018 г.- Спортивное развлечение с  участием родителей. /РМО/</a:t>
            </a:r>
          </a:p>
          <a:p>
            <a:r>
              <a:rPr lang="ru-RU" sz="1600" dirty="0" smtClean="0"/>
              <a:t>2019 г.- развитие речи «Речевые игры » /Для родителей/</a:t>
            </a:r>
          </a:p>
          <a:p>
            <a:r>
              <a:rPr lang="ru-RU" sz="1600" dirty="0" smtClean="0"/>
              <a:t>2019 г- Интегрированное занятие  «Россия – родина моя!» /Для родителей/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643174" y="642918"/>
            <a:ext cx="528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Темы по самообразованию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1357298"/>
            <a:ext cx="728667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2014г.- 2018 г - « Нетрадиционное использование </a:t>
            </a:r>
            <a:r>
              <a:rPr lang="ru-RU" sz="2000" dirty="0" err="1" smtClean="0"/>
              <a:t>здоровьесберегающих</a:t>
            </a:r>
            <a:r>
              <a:rPr lang="ru-RU" sz="2000" dirty="0" smtClean="0"/>
              <a:t> технологий в физическом воспитании и оздоровлении дошкольников.»</a:t>
            </a:r>
          </a:p>
          <a:p>
            <a:endParaRPr lang="ru-RU" sz="2000" dirty="0" smtClean="0"/>
          </a:p>
          <a:p>
            <a:r>
              <a:rPr lang="ru-RU" sz="2000" dirty="0" smtClean="0"/>
              <a:t>2018г.-2021 г.- «Познавательно-исследовательская деятельность детей дошкольного возраста »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14546" y="714356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Работа с родителями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1500175"/>
            <a:ext cx="721523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Консультации :</a:t>
            </a:r>
          </a:p>
          <a:p>
            <a:r>
              <a:rPr lang="ru-RU" dirty="0" smtClean="0"/>
              <a:t> -Адаптация ребёнка к детскому саду                                                                      -Рекомендации родителям о ПДД                                                                                                             -Консультации для родителей «Здоровье всему голова»</a:t>
            </a:r>
          </a:p>
          <a:p>
            <a:r>
              <a:rPr lang="ru-RU" dirty="0" smtClean="0"/>
              <a:t>- Консультация для родителей «Учим ребенка общаться»</a:t>
            </a:r>
          </a:p>
          <a:p>
            <a:r>
              <a:rPr lang="ru-RU" dirty="0" smtClean="0"/>
              <a:t>- Консультация для родителей «Игрушка в жизни ребёнка»</a:t>
            </a:r>
          </a:p>
          <a:p>
            <a:pPr>
              <a:buFontTx/>
              <a:buChar char="-"/>
            </a:pPr>
            <a:r>
              <a:rPr lang="ru-RU" dirty="0" smtClean="0"/>
              <a:t>Консультация для родителей « Книга и ребёнок»                                                      -Консультация для родителей «Развитие математических способностей у дошкольников»  </a:t>
            </a:r>
          </a:p>
          <a:p>
            <a:r>
              <a:rPr lang="ru-RU" dirty="0" smtClean="0"/>
              <a:t> </a:t>
            </a:r>
            <a:r>
              <a:rPr lang="ru-RU" b="1" u="sng" dirty="0" smtClean="0"/>
              <a:t>Собрания :</a:t>
            </a:r>
            <a:r>
              <a:rPr lang="ru-RU" dirty="0" smtClean="0"/>
              <a:t>                                                                                                                                                                  -Родительское собрание «Знаете ли вы своего ребёнка?»                                                                - Родительское собрание «Как хорошо, что есть семья, которая от бед любых везде хранит меня»                                                                                                                                            -Родительское собрание для родителей «Воспитываем добротой»                                      - Родительское  собрание по Конвенции о правах ребенка «Защитим наших детей»</a:t>
            </a:r>
            <a:r>
              <a:rPr lang="en-US" u="sng" dirty="0" smtClean="0">
                <a:hlinkClick r:id="rId3"/>
              </a:rPr>
              <a:t> </a:t>
            </a:r>
            <a:r>
              <a:rPr lang="ru-RU" u="sng" dirty="0" smtClean="0">
                <a:hlinkClick r:id="rId3"/>
              </a:rPr>
              <a:t>                                                               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doshvozrast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err="1" smtClean="0">
                <a:hlinkClick r:id="rId3"/>
              </a:rPr>
              <a:t>rabrod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err="1" smtClean="0">
                <a:hlinkClick r:id="rId3"/>
              </a:rPr>
              <a:t>rabrod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htm</a:t>
            </a: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488" y="2500306"/>
            <a:ext cx="414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7030A0"/>
                </a:solidFill>
              </a:rPr>
              <a:t>ФОТООТЧЁТ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71612"/>
            <a:ext cx="171451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9" y="1589470"/>
            <a:ext cx="1714512" cy="128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000372"/>
            <a:ext cx="1690699" cy="126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214686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4428374"/>
            <a:ext cx="1357888" cy="181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3071810"/>
            <a:ext cx="171451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1357298"/>
            <a:ext cx="13366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3702" y="4443359"/>
            <a:ext cx="1428760" cy="181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714480" y="714356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Образовательная деятельность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0298" y="4786322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6182" y="4786322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2066" y="4786322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857232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                        </a:t>
            </a:r>
            <a:r>
              <a:rPr lang="ru-RU" sz="2800" b="1" i="1" dirty="0" smtClean="0">
                <a:solidFill>
                  <a:srgbClr val="7030A0"/>
                </a:solidFill>
              </a:rPr>
              <a:t>Содержание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381582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267913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Раздел 1.    Общие сведения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Раздел 2.    Ресурсное обеспечение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Раздел 3.    Методическая копилка</a:t>
            </a:r>
            <a:endParaRPr lang="ru-RU" sz="20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Раздел 4.   Приложение.</a:t>
            </a:r>
            <a:endParaRPr lang="ru-RU" sz="2000" dirty="0" smtClean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714612" y="500042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Ура! У нас физкультура!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786058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1428736"/>
            <a:ext cx="75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фзк</a:t>
            </a:r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274618"/>
            <a:ext cx="1919784" cy="144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357694"/>
            <a:ext cx="252750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2928934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429132"/>
            <a:ext cx="256213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4500570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135729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4500570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06" y="2928934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256213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500174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214818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1500174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071942"/>
            <a:ext cx="218007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157161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14546" y="571480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Книга- мой лучший друг    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12" name="Picture 3"/>
          <p:cNvPicPr/>
          <p:nvPr/>
        </p:nvPicPr>
        <p:blipFill>
          <a:blip r:embed="rId9" cstate="print"/>
          <a:srcRect l="11904" r="12689"/>
          <a:stretch>
            <a:fillRect/>
          </a:stretch>
        </p:blipFill>
        <p:spPr bwMode="auto">
          <a:xfrm>
            <a:off x="4535064" y="1571612"/>
            <a:ext cx="210863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43306" y="1000108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ЛИМПОПО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000240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428868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000240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86190"/>
            <a:ext cx="164307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6173" y="3786190"/>
            <a:ext cx="164213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4143380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857364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488" y="642918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800" b="1" i="1" dirty="0" smtClean="0">
                <a:solidFill>
                  <a:srgbClr val="7030A0"/>
                </a:solidFill>
              </a:rPr>
              <a:t>Развиваем дыхание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214422"/>
            <a:ext cx="18752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786190"/>
            <a:ext cx="1785950" cy="238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928802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4143380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143380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214422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643446"/>
            <a:ext cx="2367149" cy="165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714884"/>
            <a:ext cx="237483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428736"/>
            <a:ext cx="255262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982512"/>
            <a:ext cx="2134314" cy="160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928794" y="642918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Театрализованная деятельность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143248"/>
            <a:ext cx="164330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/>
          <p:nvPr/>
        </p:nvPicPr>
        <p:blipFill>
          <a:blip r:embed="rId9" cstate="print"/>
          <a:srcRect t="11817" r="13737"/>
          <a:stretch>
            <a:fillRect/>
          </a:stretch>
        </p:blipFill>
        <p:spPr bwMode="auto">
          <a:xfrm>
            <a:off x="3500430" y="4643446"/>
            <a:ext cx="2070082" cy="158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1428736"/>
            <a:ext cx="242889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/>
          <p:nvPr/>
        </p:nvPicPr>
        <p:blipFill>
          <a:blip r:embed="rId11" cstate="print"/>
          <a:srcRect l="11905" t="13879" r="12689"/>
          <a:stretch>
            <a:fillRect/>
          </a:stretch>
        </p:blipFill>
        <p:spPr bwMode="auto">
          <a:xfrm>
            <a:off x="1000100" y="2857496"/>
            <a:ext cx="207170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714884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00430" y="571480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Мы помним...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357298"/>
            <a:ext cx="22156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690939"/>
            <a:ext cx="2000264" cy="216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6576" y="3929066"/>
            <a:ext cx="21556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135729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6380" y="1357297"/>
            <a:ext cx="1848958" cy="246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3000372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78605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643446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78605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643182"/>
            <a:ext cx="1294314" cy="172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57200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100010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5114" y="1000107"/>
            <a:ext cx="2015249" cy="15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286116" y="50004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Экскурсии</a:t>
            </a:r>
            <a:r>
              <a:rPr lang="ru-RU" sz="2800" b="1" dirty="0" smtClean="0">
                <a:solidFill>
                  <a:srgbClr val="7030A0"/>
                </a:solidFill>
              </a:rPr>
              <a:t>…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3" name="Picture 7"/>
          <p:cNvPicPr/>
          <p:nvPr/>
        </p:nvPicPr>
        <p:blipFill>
          <a:blip r:embed="rId10" cstate="print"/>
          <a:srcRect t="15754"/>
          <a:stretch>
            <a:fillRect/>
          </a:stretch>
        </p:blipFill>
        <p:spPr bwMode="auto">
          <a:xfrm>
            <a:off x="5786446" y="1000108"/>
            <a:ext cx="226099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9" y="1214422"/>
            <a:ext cx="2286016" cy="171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000372"/>
            <a:ext cx="239972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000372"/>
            <a:ext cx="239972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786322"/>
            <a:ext cx="219051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1285860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492919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00364" y="500042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Развлечения зимой….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4857760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5074" y="1285860"/>
            <a:ext cx="20415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12" y="3071810"/>
            <a:ext cx="1928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488" y="571480"/>
            <a:ext cx="442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Развлечения летом….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143248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285860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285860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35729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71488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457200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292893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3071810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471488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00298" y="785794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Развлечения осенью….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035959"/>
            <a:ext cx="2542876" cy="19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642918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071942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1357298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078562"/>
            <a:ext cx="2467691" cy="185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57422" y="2500306"/>
            <a:ext cx="45817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Эссе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Личные данные</a:t>
            </a:r>
            <a:endParaRPr lang="ru-RU" sz="2000" dirty="0" smtClean="0"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8794" y="1000108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Раздел 1. Общие сведения.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488" y="642918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Наши праздники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64318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928934"/>
            <a:ext cx="256213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643446"/>
            <a:ext cx="271174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786322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857496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1214422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2" y="1142984"/>
            <a:ext cx="108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2" y="478632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12" y="1285860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1285860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14480" y="714357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Экспериментальная деятельность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928934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572008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57200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357298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571612"/>
            <a:ext cx="2762216" cy="207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457200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2" y="1285860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143240" y="857232"/>
            <a:ext cx="471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Экспериментирование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3000372"/>
            <a:ext cx="19197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0232" y="785794"/>
            <a:ext cx="518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         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42976" y="2285992"/>
            <a:ext cx="920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    </a:t>
            </a:r>
            <a:r>
              <a:rPr lang="ru-RU" sz="4400" b="1" i="1" dirty="0" smtClean="0">
                <a:solidFill>
                  <a:srgbClr val="7030A0"/>
                </a:solidFill>
              </a:rPr>
              <a:t>Продолжение следует……….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43438" y="1928802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86116" y="64291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      </a:t>
            </a:r>
            <a:r>
              <a:rPr lang="ru-RU" sz="2800" b="1" i="1" dirty="0" smtClean="0">
                <a:solidFill>
                  <a:srgbClr val="7030A0"/>
                </a:solidFill>
              </a:rPr>
              <a:t>ЭССЕ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12" y="1142985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«Если не </a:t>
            </a:r>
            <a:r>
              <a:rPr lang="ru-RU" sz="1600" b="1" dirty="0" err="1" smtClean="0"/>
              <a:t>любить,то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не</a:t>
            </a:r>
            <a:r>
              <a:rPr lang="ru-RU" sz="1600" b="1" dirty="0" smtClean="0"/>
              <a:t> имеешь права воспитывать»</a:t>
            </a:r>
          </a:p>
          <a:p>
            <a:r>
              <a:rPr lang="ru-RU" sz="1600" b="1" dirty="0" smtClean="0"/>
              <a:t>                                                                     Г.Песталоцци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00100" y="1643050"/>
            <a:ext cx="73581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Мой педагогический стаж-27 лет.  Из них  я работаю воспитателем  16 лет.   </a:t>
            </a:r>
          </a:p>
          <a:p>
            <a:r>
              <a:rPr lang="ru-RU" sz="1400" b="1" dirty="0" smtClean="0"/>
              <a:t>И другой профессии для себя не желаю !</a:t>
            </a:r>
          </a:p>
          <a:p>
            <a:r>
              <a:rPr lang="ru-RU" sz="1400" dirty="0" smtClean="0"/>
              <a:t>Я убеждена в том, что подлинное право на воспитание –это не диплом о </a:t>
            </a:r>
            <a:r>
              <a:rPr lang="ru-RU" sz="1400" dirty="0" err="1" smtClean="0"/>
              <a:t>прфессиональном</a:t>
            </a:r>
            <a:r>
              <a:rPr lang="ru-RU" sz="1400" dirty="0" smtClean="0"/>
              <a:t> </a:t>
            </a:r>
            <a:r>
              <a:rPr lang="ru-RU" sz="1400" dirty="0" err="1" smtClean="0"/>
              <a:t>образовании,а</a:t>
            </a:r>
            <a:r>
              <a:rPr lang="ru-RU" sz="1400" dirty="0" smtClean="0"/>
              <a:t> </a:t>
            </a:r>
            <a:r>
              <a:rPr lang="ru-RU" sz="1400" dirty="0" err="1" smtClean="0"/>
              <a:t>призвание,главным</a:t>
            </a:r>
            <a:r>
              <a:rPr lang="ru-RU" sz="1400" dirty="0" smtClean="0"/>
              <a:t> критерием которого является неравнодушие к чужим судьбам ,высокие человеческие достоинства, определяющие основу педагогической деятельности.                                                                                                                                                                  </a:t>
            </a:r>
            <a:r>
              <a:rPr lang="ru-RU" sz="1400" b="1" dirty="0" smtClean="0"/>
              <a:t>Именно от воспитателя </a:t>
            </a:r>
            <a:r>
              <a:rPr lang="ru-RU" sz="1400" dirty="0" smtClean="0"/>
              <a:t>во многом </a:t>
            </a:r>
            <a:r>
              <a:rPr lang="ru-RU" sz="1400" dirty="0" err="1" smtClean="0"/>
              <a:t>зависит-какая</a:t>
            </a:r>
            <a:r>
              <a:rPr lang="ru-RU" sz="1400" dirty="0" smtClean="0"/>
              <a:t> личность сформируется из ребенка. </a:t>
            </a:r>
            <a:r>
              <a:rPr lang="ru-RU" sz="1400" b="1" dirty="0" smtClean="0"/>
              <a:t>Именно воспитатель </a:t>
            </a:r>
            <a:r>
              <a:rPr lang="ru-RU" sz="1400" dirty="0" smtClean="0"/>
              <a:t>формирует личностный стержень, </a:t>
            </a:r>
            <a:r>
              <a:rPr lang="ru-RU" sz="1400" b="1" dirty="0" smtClean="0"/>
              <a:t>именно его глазами </a:t>
            </a:r>
            <a:r>
              <a:rPr lang="ru-RU" sz="1400" dirty="0" smtClean="0"/>
              <a:t>маленький человек смотрит на этот мир и учится понимать: добро и зло , хорошо и плохо, красиво и безобразно. </a:t>
            </a:r>
            <a:r>
              <a:rPr lang="ru-RU" sz="1400" b="1" dirty="0" smtClean="0"/>
              <a:t>Именно воспитатель </a:t>
            </a:r>
            <a:r>
              <a:rPr lang="ru-RU" sz="1400" dirty="0" smtClean="0"/>
              <a:t>учит чувствовать, переживать и </a:t>
            </a:r>
            <a:r>
              <a:rPr lang="ru-RU" sz="1400" dirty="0" err="1" smtClean="0"/>
              <a:t>сопереживать,а</a:t>
            </a:r>
            <a:r>
              <a:rPr lang="ru-RU" sz="1400" dirty="0" smtClean="0"/>
              <a:t>  школа только закрепляет и оттачивает, тот личностный комплекс, который заложили в детстве. Работая с дошколятами, не перестаешь удивляться: какие они удивительные, </a:t>
            </a:r>
            <a:r>
              <a:rPr lang="ru-RU" sz="1400" dirty="0" err="1" smtClean="0"/>
              <a:t>смешные,заботливые,прекрасные,любопытные</a:t>
            </a:r>
            <a:r>
              <a:rPr lang="ru-RU" sz="1400" dirty="0" smtClean="0"/>
              <a:t> .Каждый ребенок по –своему уникум, со своим характером, настроением, талантом и непредсказуемостью. От того, что знает и умеет делать взрослый, зависит будущее малыша, чему он  его научит. В детском саду не бывает скучно, каждый день наполнен чем-то новым и неожиданным. Просчитать ситуацию просто невозможно. Ведь дети непредсказуемы и действуют ,почти всегда ,вопреки логике. </a:t>
            </a:r>
          </a:p>
          <a:p>
            <a:r>
              <a:rPr lang="ru-RU" sz="1400" dirty="0" smtClean="0"/>
              <a:t>Как здорово, что каждый день вместе с детьми можно открывать что-то </a:t>
            </a:r>
            <a:r>
              <a:rPr lang="ru-RU" sz="1400" dirty="0" err="1" smtClean="0"/>
              <a:t>новое,бегать,прыгать,рисовать,смеяться,танцевать-все</a:t>
            </a:r>
            <a:r>
              <a:rPr lang="ru-RU" sz="1400" dirty="0" smtClean="0"/>
              <a:t> перечислить невозможно. День пролетает ,как один миг…Мне очень приятно, когда ребенок идет в детский сад без слёз, с улыбкой на лице и радостно </a:t>
            </a:r>
            <a:r>
              <a:rPr lang="ru-RU" sz="1400" dirty="0" err="1" smtClean="0"/>
              <a:t>привествует</a:t>
            </a:r>
            <a:r>
              <a:rPr lang="ru-RU" sz="1400" dirty="0" smtClean="0"/>
              <a:t> меня, а уходит домой с сожалением и неохотой.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610136"/>
            <a:ext cx="707236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Время   прогресса неумолимо предоставляет возможность для самосовершенствования, осваивать инновационные технологии и нетрадиционные методы. Стараюсь  узнать что-то новое в области дошкольного </a:t>
            </a:r>
            <a:r>
              <a:rPr lang="ru-RU" sz="1400" dirty="0" err="1" smtClean="0"/>
              <a:t>воспитатния</a:t>
            </a:r>
            <a:r>
              <a:rPr lang="ru-RU" sz="1400" dirty="0" smtClean="0"/>
              <a:t>  и применить на практике.                                                                  Каждый день я что-то планирую, реализую, показываю. </a:t>
            </a:r>
          </a:p>
          <a:p>
            <a:r>
              <a:rPr lang="ru-RU" sz="1400" b="1" dirty="0" smtClean="0"/>
              <a:t>Главное - я люблю детей и у меня есть огромное желание работать.</a:t>
            </a:r>
          </a:p>
          <a:p>
            <a:r>
              <a:rPr lang="ru-RU" sz="1400" dirty="0" smtClean="0"/>
              <a:t>Мне важно, что родители доверили мне самое дорогое, что у них есть - своих детей. </a:t>
            </a:r>
          </a:p>
          <a:p>
            <a:r>
              <a:rPr lang="ru-RU" sz="1400" b="1" dirty="0" smtClean="0"/>
              <a:t>Моя профессия-  моя жизнь !</a:t>
            </a:r>
          </a:p>
          <a:p>
            <a:r>
              <a:rPr lang="ru-RU" sz="1400" dirty="0" smtClean="0"/>
              <a:t>Думаю, что профессия воспитателя стала моим призванием, помогла найти свою дорогу, своё место в жизни, дала возможность  искренне отдаваться любимому делу, отдавать свою  любовь, знания детям и не сгорать от этого, а  становиться чище и богаче душой. </a:t>
            </a:r>
          </a:p>
          <a:p>
            <a:r>
              <a:rPr lang="ru-RU" sz="1400" dirty="0" smtClean="0"/>
              <a:t>Я счастлива, что связала себя крепкими связями с великим и прекрасным делом- воспитанием детей. Я научилась смотреть на мир восторженными глазами детей и созерцать его таким, какой он </a:t>
            </a:r>
            <a:r>
              <a:rPr lang="ru-RU" sz="1400" dirty="0" err="1" smtClean="0"/>
              <a:t>есть.Я</a:t>
            </a:r>
            <a:r>
              <a:rPr lang="ru-RU" sz="1400" dirty="0" smtClean="0"/>
              <a:t> научилась просыпаться ежедневно в ожидании чуда. </a:t>
            </a:r>
          </a:p>
          <a:p>
            <a:r>
              <a:rPr lang="ru-RU" sz="1400" dirty="0" smtClean="0"/>
              <a:t>У меня сложилось такое ощущение, что воспитывая </a:t>
            </a:r>
            <a:r>
              <a:rPr lang="ru-RU" sz="1400" dirty="0" err="1" smtClean="0"/>
              <a:t>детей,я</a:t>
            </a:r>
            <a:r>
              <a:rPr lang="ru-RU" sz="1400" dirty="0" smtClean="0"/>
              <a:t> воспитываю  себя……</a:t>
            </a:r>
          </a:p>
          <a:p>
            <a:endParaRPr lang="ru-RU" sz="1400" dirty="0" smtClean="0"/>
          </a:p>
          <a:p>
            <a:r>
              <a:rPr lang="ru-RU" sz="1400" b="1" dirty="0" smtClean="0"/>
              <a:t>                                               </a:t>
            </a:r>
            <a:r>
              <a:rPr lang="ru-RU" sz="1600" b="1" dirty="0" smtClean="0"/>
              <a:t>Я воспитатель и этим горжусь,</a:t>
            </a:r>
          </a:p>
          <a:p>
            <a:r>
              <a:rPr lang="ru-RU" sz="1600" b="1" dirty="0" smtClean="0"/>
              <a:t>                                         Что вместе с детьми жить на свете учусь.</a:t>
            </a:r>
          </a:p>
          <a:p>
            <a:r>
              <a:rPr lang="ru-RU" sz="1600" b="1" dirty="0" smtClean="0"/>
              <a:t>                                         Да , я актриса многих ролей.</a:t>
            </a:r>
          </a:p>
          <a:p>
            <a:r>
              <a:rPr lang="ru-RU" sz="1600" b="1" dirty="0" smtClean="0"/>
              <a:t>                                         Но главная роль – заменять матерей !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4349" y="1857364"/>
            <a:ext cx="77867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Monotype Corsiva" pitchFamily="66" charset="0"/>
              </a:rPr>
              <a:t>Дата рождения:  </a:t>
            </a:r>
            <a:r>
              <a:rPr lang="ru-RU" dirty="0" smtClean="0">
                <a:latin typeface="Monotype Corsiva" pitchFamily="66" charset="0"/>
              </a:rPr>
              <a:t>11января  1972</a:t>
            </a:r>
          </a:p>
          <a:p>
            <a:r>
              <a:rPr lang="ru-RU" u="sng" dirty="0" smtClean="0">
                <a:latin typeface="Monotype Corsiva" pitchFamily="66" charset="0"/>
              </a:rPr>
              <a:t>Образование:         </a:t>
            </a:r>
            <a:r>
              <a:rPr lang="ru-RU" dirty="0" smtClean="0">
                <a:latin typeface="Monotype Corsiva" pitchFamily="66" charset="0"/>
              </a:rPr>
              <a:t>Среднее профессиональное</a:t>
            </a:r>
          </a:p>
          <a:p>
            <a:r>
              <a:rPr lang="ru-RU" u="sng" dirty="0" smtClean="0">
                <a:latin typeface="Monotype Corsiva" pitchFamily="66" charset="0"/>
              </a:rPr>
              <a:t>Окончила  </a:t>
            </a:r>
            <a:r>
              <a:rPr lang="ru-RU" dirty="0" smtClean="0">
                <a:latin typeface="Monotype Corsiva" pitchFamily="66" charset="0"/>
              </a:rPr>
              <a:t>            </a:t>
            </a:r>
            <a:r>
              <a:rPr lang="ru-RU" dirty="0" err="1" smtClean="0">
                <a:latin typeface="Monotype Corsiva" pitchFamily="66" charset="0"/>
              </a:rPr>
              <a:t>Опочецкое</a:t>
            </a:r>
            <a:r>
              <a:rPr lang="ru-RU" dirty="0" smtClean="0">
                <a:latin typeface="Monotype Corsiva" pitchFamily="66" charset="0"/>
              </a:rPr>
              <a:t>  педагогическое училище, 1991 г</a:t>
            </a:r>
          </a:p>
          <a:p>
            <a:r>
              <a:rPr lang="ru-RU" u="sng" dirty="0" smtClean="0">
                <a:latin typeface="Monotype Corsiva" pitchFamily="66" charset="0"/>
              </a:rPr>
              <a:t>Место работы :  </a:t>
            </a:r>
            <a:r>
              <a:rPr lang="ru-RU" dirty="0" smtClean="0">
                <a:latin typeface="Monotype Corsiva" pitchFamily="66" charset="0"/>
              </a:rPr>
              <a:t>филиал  «Назимовский детский сад»</a:t>
            </a:r>
          </a:p>
          <a:p>
            <a:r>
              <a:rPr lang="ru-RU" u="sng" dirty="0" smtClean="0">
                <a:latin typeface="Monotype Corsiva" pitchFamily="66" charset="0"/>
              </a:rPr>
              <a:t>Занимаемая должность:   </a:t>
            </a:r>
            <a:r>
              <a:rPr lang="ru-RU" dirty="0" smtClean="0">
                <a:latin typeface="Monotype Corsiva" pitchFamily="66" charset="0"/>
              </a:rPr>
              <a:t>воспитатель</a:t>
            </a:r>
          </a:p>
          <a:p>
            <a:r>
              <a:rPr lang="ru-RU" u="sng" dirty="0" smtClean="0">
                <a:latin typeface="Monotype Corsiva" pitchFamily="66" charset="0"/>
              </a:rPr>
              <a:t>Стаж работы: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Monotype Corsiva" pitchFamily="66" charset="0"/>
              </a:rPr>
              <a:t> общий  - 29 лет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Monotype Corsiva" pitchFamily="66" charset="0"/>
              </a:rPr>
              <a:t> педагогический - 27лет;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Monotype Corsiva" pitchFamily="66" charset="0"/>
              </a:rPr>
              <a:t> в данном учреждении -  12 лет;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Monotype Corsiva" pitchFamily="66" charset="0"/>
              </a:rPr>
              <a:t> в занимаемой должности -  16лет.</a:t>
            </a:r>
          </a:p>
          <a:p>
            <a:r>
              <a:rPr lang="ru-RU" u="sng" dirty="0" smtClean="0">
                <a:latin typeface="Monotype Corsiva" pitchFamily="66" charset="0"/>
              </a:rPr>
              <a:t>Квалификационная категория:</a:t>
            </a:r>
            <a:r>
              <a:rPr lang="ru-RU" dirty="0" smtClean="0">
                <a:latin typeface="Monotype Corsiva" pitchFamily="66" charset="0"/>
              </a:rPr>
              <a:t>   первая</a:t>
            </a:r>
          </a:p>
          <a:p>
            <a:endParaRPr lang="ru-RU" u="sng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80" y="121442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85918" y="642918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          Информационная карта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24" y="1357298"/>
            <a:ext cx="585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</a:t>
            </a:r>
            <a:r>
              <a:rPr lang="ru-RU" sz="2000" b="1" dirty="0" smtClean="0"/>
              <a:t>Ковалёва Елена Петровна    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71670" y="114298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1857356" y="478494"/>
            <a:ext cx="621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                                                   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Профессиональная карта</a:t>
            </a:r>
            <a:endParaRPr lang="ru-RU" sz="28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00" y="2000240"/>
            <a:ext cx="4357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cs typeface="Times New Roman" pitchFamily="18" charset="0"/>
              </a:rPr>
              <a:t>В 1991 году  окончила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« </a:t>
            </a:r>
            <a:r>
              <a:rPr lang="ru-RU" dirty="0" err="1" smtClean="0">
                <a:cs typeface="Times New Roman" pitchFamily="18" charset="0"/>
              </a:rPr>
              <a:t>Опочецкое</a:t>
            </a:r>
            <a:r>
              <a:rPr lang="ru-RU" dirty="0" smtClean="0">
                <a:cs typeface="Times New Roman" pitchFamily="18" charset="0"/>
              </a:rPr>
              <a:t>  педагогическое училище» 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 По специальности :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«Дошкольное воспитание»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Присвоена квалификация: </a:t>
            </a:r>
          </a:p>
          <a:p>
            <a:pPr algn="just"/>
            <a:r>
              <a:rPr lang="ru-RU" b="1" dirty="0" smtClean="0">
                <a:cs typeface="Times New Roman" pitchFamily="18" charset="0"/>
              </a:rPr>
              <a:t>воспитатель в дошкольных учреждениях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428868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500570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5786" y="2000240"/>
            <a:ext cx="7572428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Навыки работы с ПК</a:t>
            </a:r>
            <a:r>
              <a:rPr lang="en-US" sz="2000" b="1" dirty="0" smtClean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Ms Office, PowerPoint, YouTube                                            Adobe Photoshop.</a:t>
            </a:r>
            <a:endParaRPr lang="ru-RU" sz="2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Интересы, предпочтения, хобби:</a:t>
            </a:r>
            <a:r>
              <a:rPr lang="en-US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выращивание </a:t>
            </a:r>
            <a:r>
              <a:rPr lang="ru-RU" sz="2000" dirty="0" err="1" smtClean="0">
                <a:latin typeface="Times New Roman"/>
                <a:ea typeface="Calibri"/>
                <a:cs typeface="Times New Roman"/>
              </a:rPr>
              <a:t>цветов,изготовление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ростовых цветов из </a:t>
            </a:r>
            <a:r>
              <a:rPr lang="ru-RU" sz="2000" dirty="0" err="1" smtClean="0">
                <a:latin typeface="Times New Roman"/>
                <a:ea typeface="Calibri"/>
                <a:cs typeface="Times New Roman"/>
              </a:rPr>
              <a:t>фоамирана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, поделок из </a:t>
            </a:r>
            <a:r>
              <a:rPr lang="ru-RU" sz="2000" dirty="0" err="1" smtClean="0">
                <a:latin typeface="Times New Roman"/>
                <a:ea typeface="Calibri"/>
                <a:cs typeface="Times New Roman"/>
              </a:rPr>
              <a:t>изолона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, прослушивание живой музыки разных жанров и  направлений, любительское фотографирование.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356" y="928670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Дополнительная информация 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2174</Words>
  <Application>Microsoft Office PowerPoint</Application>
  <PresentationFormat>Экран (4:3)</PresentationFormat>
  <Paragraphs>425</Paragraphs>
  <Slides>42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Назимовский детский сад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ДетСад</cp:lastModifiedBy>
  <cp:revision>426</cp:revision>
  <dcterms:created xsi:type="dcterms:W3CDTF">2020-08-14T07:47:37Z</dcterms:created>
  <dcterms:modified xsi:type="dcterms:W3CDTF">2020-09-10T07:21:27Z</dcterms:modified>
</cp:coreProperties>
</file>