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69" r:id="rId2"/>
    <p:sldId id="270" r:id="rId3"/>
    <p:sldId id="259" r:id="rId4"/>
    <p:sldId id="274" r:id="rId5"/>
    <p:sldId id="272" r:id="rId6"/>
    <p:sldId id="275" r:id="rId7"/>
    <p:sldId id="276" r:id="rId8"/>
    <p:sldId id="278" r:id="rId9"/>
    <p:sldId id="277" r:id="rId10"/>
    <p:sldId id="279" r:id="rId11"/>
    <p:sldId id="256" r:id="rId12"/>
    <p:sldId id="258" r:id="rId13"/>
    <p:sldId id="280" r:id="rId14"/>
    <p:sldId id="281" r:id="rId15"/>
    <p:sldId id="268" r:id="rId16"/>
    <p:sldId id="283" r:id="rId17"/>
    <p:sldId id="314" r:id="rId18"/>
    <p:sldId id="307" r:id="rId19"/>
    <p:sldId id="264" r:id="rId20"/>
    <p:sldId id="265" r:id="rId21"/>
    <p:sldId id="282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4" r:id="rId30"/>
    <p:sldId id="286" r:id="rId31"/>
    <p:sldId id="287" r:id="rId32"/>
    <p:sldId id="291" r:id="rId33"/>
    <p:sldId id="311" r:id="rId34"/>
    <p:sldId id="290" r:id="rId35"/>
    <p:sldId id="288" r:id="rId36"/>
    <p:sldId id="289" r:id="rId37"/>
    <p:sldId id="302" r:id="rId38"/>
    <p:sldId id="303" r:id="rId39"/>
    <p:sldId id="304" r:id="rId40"/>
    <p:sldId id="261" r:id="rId41"/>
    <p:sldId id="299" r:id="rId42"/>
    <p:sldId id="301" r:id="rId43"/>
    <p:sldId id="285" r:id="rId44"/>
    <p:sldId id="309" r:id="rId45"/>
    <p:sldId id="300" r:id="rId46"/>
    <p:sldId id="306" r:id="rId47"/>
    <p:sldId id="312" r:id="rId48"/>
    <p:sldId id="308" r:id="rId49"/>
    <p:sldId id="305" r:id="rId50"/>
    <p:sldId id="313" r:id="rId51"/>
    <p:sldId id="310" r:id="rId5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BA6"/>
    <a:srgbClr val="853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24"/>
    </p:cViewPr>
  </p:sorterViewPr>
  <p:notesViewPr>
    <p:cSldViewPr>
      <p:cViewPr varScale="1">
        <p:scale>
          <a:sx n="76" d="100"/>
          <a:sy n="76" d="100"/>
        </p:scale>
        <p:origin x="-2220" y="-90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337E7-2FCF-4419-93D6-BA49035AA88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3AB01-252D-47C1-AB15-8056BE4259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0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9B0CF-5848-4617-A8F2-E50C49FD0442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9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9B9BF-D23D-435C-83DC-FBE15E153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9B9BF-D23D-435C-83DC-FBE15E15316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39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Relationship Id="rId4" Target="https://vk.com/public172109631" TargetMode="External" Type="http://schemas.openxmlformats.org/officeDocument/2006/relationships/hyperlink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hdphoto6.wdp" Type="http://schemas.microsoft.com/office/2007/relationships/hdphoto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hdphoto8.wdp" Type="http://schemas.microsoft.com/office/2007/relationships/hdphoto"/><Relationship Id="rId5" Target="../media/image22.jpeg" Type="http://schemas.openxmlformats.org/officeDocument/2006/relationships/image"/><Relationship Id="rId4" Target="../media/hdphoto7.wdp" Type="http://schemas.microsoft.com/office/2007/relationships/hdphoto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 ?><Relationships xmlns="http://schemas.openxmlformats.org/package/2006/relationships"><Relationship Id="rId3" Target="../media/hdphoto9.wdp" Type="http://schemas.microsoft.com/office/2007/relationships/hdphoto"/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 ?><Relationships xmlns="http://schemas.openxmlformats.org/package/2006/relationships"><Relationship Id="rId3" Target="../media/hdphoto11.wdp" Type="http://schemas.microsoft.com/office/2007/relationships/hdphoto"/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hdphoto13.wdp" Type="http://schemas.microsoft.com/office/2007/relationships/hdphoto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4" Target="../media/hdphoto16.wdp" Type="http://schemas.microsoft.com/office/2007/relationships/hdphoto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370" y="188640"/>
            <a:ext cx="40076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ПОРТФОЛИО</a:t>
            </a:r>
            <a:endParaRPr lang="ru-RU" sz="4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1590" y="1036971"/>
            <a:ext cx="3888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rial Narrow" panose="020B0606020202030204" pitchFamily="34" charset="0"/>
              </a:rPr>
              <a:t>Серебренников Роман Сергеевич</a:t>
            </a:r>
          </a:p>
          <a:p>
            <a:pPr algn="ctr"/>
            <a:endParaRPr lang="ru-RU" sz="36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Тренер-преподаватель</a:t>
            </a: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МБОУ ДО «ДЮСШ «Лидер»</a:t>
            </a:r>
          </a:p>
          <a:p>
            <a:pPr algn="ctr"/>
            <a:r>
              <a:rPr lang="ru-RU" sz="2400" b="1" dirty="0" err="1" smtClean="0">
                <a:latin typeface="Arial Narrow" panose="020B0606020202030204" pitchFamily="34" charset="0"/>
              </a:rPr>
              <a:t>г.Кунгур</a:t>
            </a:r>
            <a:endParaRPr lang="ru-RU" sz="2400" b="1" dirty="0" smtClean="0">
              <a:latin typeface="Arial Narrow" panose="020B0606020202030204" pitchFamily="34" charset="0"/>
            </a:endParaRPr>
          </a:p>
          <a:p>
            <a:pPr algn="ctr"/>
            <a:endParaRPr lang="ru-RU" sz="2400" b="1" dirty="0"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atin typeface="Arial Narrow" panose="020B0606020202030204" pitchFamily="34" charset="0"/>
              </a:rPr>
              <a:t>2020г.</a:t>
            </a:r>
            <a:endParaRPr lang="ru-RU" sz="2400" b="1" dirty="0">
              <a:latin typeface="Arial Narrow" panose="020B0606020202030204" pitchFamily="34" charset="0"/>
            </a:endParaRPr>
          </a:p>
          <a:p>
            <a:pPr algn="ctr"/>
            <a:endParaRPr lang="ru-RU" sz="36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https://sun9-10.userapi.com/c855232/v855232005/15afa4/uFp-JkRqfzQ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l="24936" t="12749" r="25930" b="38744"/>
          <a:stretch/>
        </p:blipFill>
        <p:spPr bwMode="auto">
          <a:xfrm>
            <a:off x="395536" y="1196752"/>
            <a:ext cx="40324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15445" y="188640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280920" cy="421653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A2B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участие в реализации проекта «Физкультура нас объединяет»,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создание условий для формирования ценностного отношения детей к семье с помощью образовательной системы дополнительного образования.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рамках проекта проводятся спортивно-массовые мероприятия с детьми и родителями, такие как «Папа, мама, я – спортивная семья», «Папа, мама, я – ГТО сдает семья», «Семейные старты» и другие.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работаю в качестве судьи соревнований:</a:t>
            </a:r>
            <a:endParaRPr lang="ru-RU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«Папа, мама, я – эстафетная семья» (соревнования среди семей дошкольников);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«Семейные старты» (соревнования среди семей учащихся ДЮСШ);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«Папа, мама, я – спортивная семья» (соревнования среди учащихся школ города).</a:t>
            </a:r>
          </a:p>
        </p:txBody>
      </p:sp>
    </p:spTree>
    <p:extLst>
      <p:ext uri="{BB962C8B-B14F-4D97-AF65-F5344CB8AC3E}">
        <p14:creationId xmlns:p14="http://schemas.microsoft.com/office/powerpoint/2010/main" val="7376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554" y="1340768"/>
            <a:ext cx="6419056" cy="10065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Принимаю участие в реализации проекта «Спортивный клуб  - «</a:t>
            </a:r>
            <a:r>
              <a:rPr lang="ru-RU" sz="2400" b="1" dirty="0" err="1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Кировец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»</a:t>
            </a:r>
            <a:endParaRPr lang="ru-RU" sz="2400" b="1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5695" y="2532150"/>
            <a:ext cx="2566105" cy="40958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Установка полосы препятствий на школьного стадионе и проведение ремонтных работ</a:t>
            </a:r>
          </a:p>
          <a:p>
            <a:pPr marL="285750" indent="-285750" algn="l">
              <a:buFontTx/>
              <a:buChar char="-"/>
            </a:pPr>
            <a:endParaRPr lang="ru-RU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Участие в акции «Подари жизнь стадиону будущего» (установка тренажеров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7" name="Рисунок 6" descr="F:\Серебренников\Личные награды\Благодарность от Шиховой 26 окт 2019.jpg"/>
          <p:cNvPicPr/>
          <p:nvPr/>
        </p:nvPicPr>
        <p:blipFill rotWithShape="1">
          <a:blip r:embed="rId2"/>
          <a:srcRect t="-1" r="5794" b="2402"/>
          <a:stretch/>
        </p:blipFill>
        <p:spPr bwMode="auto">
          <a:xfrm>
            <a:off x="2997060" y="2532150"/>
            <a:ext cx="2160240" cy="2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кольный спортивно-патриотический клуб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332656"/>
            <a:ext cx="1944215" cy="172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ПЕДАГОГИ\Серебренников\Личные награды\Благ письмо от Шиховой 2 сент 2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" t="1610" r="3603" b="2361"/>
          <a:stretch/>
        </p:blipFill>
        <p:spPr bwMode="auto">
          <a:xfrm>
            <a:off x="4916095" y="3861047"/>
            <a:ext cx="1937031" cy="276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" b="2477"/>
          <a:stretch/>
        </p:blipFill>
        <p:spPr bwMode="auto">
          <a:xfrm>
            <a:off x="6765699" y="2426552"/>
            <a:ext cx="2075527" cy="286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725261" y="188640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.userapi.com/c206728/v206728089/1a18d/CBpDrKfBVKk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9000"/>
                    </a14:imgEffect>
                  </a14:imgLayer>
                </a14:imgProps>
              </a:ext>
            </a:extLst>
          </a:blip>
          <a:srcRect l="5979" t="5656" r="14151" b="7597"/>
          <a:stretch/>
        </p:blipFill>
        <p:spPr bwMode="auto">
          <a:xfrm>
            <a:off x="1542511" y="2198157"/>
            <a:ext cx="6124624" cy="45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9495" y="404664"/>
            <a:ext cx="8610656" cy="15388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/>
              <a:t>На страничке в </a:t>
            </a:r>
            <a:r>
              <a:rPr lang="ru-RU" sz="1400" b="1" dirty="0" smtClean="0"/>
              <a:t>ВК</a:t>
            </a:r>
            <a:r>
              <a:rPr lang="ru-RU" sz="1400" b="1" dirty="0" smtClean="0">
                <a:solidFill>
                  <a:srgbClr val="FFFF00"/>
                </a:solidFill>
              </a:rPr>
              <a:t>: </a:t>
            </a:r>
            <a:r>
              <a:rPr lang="ru-RU" b="1" dirty="0" smtClean="0">
                <a:solidFill>
                  <a:srgbClr val="C00000"/>
                </a:solidFill>
                <a:hlinkClick r:id="rId4"/>
              </a:rPr>
              <a:t>Спортивный </a:t>
            </a:r>
            <a:r>
              <a:rPr lang="ru-RU" b="1" dirty="0">
                <a:solidFill>
                  <a:srgbClr val="C00000"/>
                </a:solidFill>
                <a:hlinkClick r:id="rId4"/>
              </a:rPr>
              <a:t>Клуб "</a:t>
            </a:r>
            <a:r>
              <a:rPr lang="ru-RU" b="1" dirty="0" err="1">
                <a:solidFill>
                  <a:srgbClr val="C00000"/>
                </a:solidFill>
                <a:hlinkClick r:id="rId4"/>
              </a:rPr>
              <a:t>Кировец</a:t>
            </a:r>
            <a:r>
              <a:rPr lang="ru-RU" b="1" dirty="0">
                <a:solidFill>
                  <a:srgbClr val="C00000"/>
                </a:solidFill>
                <a:hlinkClick r:id="rId4"/>
              </a:rPr>
              <a:t>"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sz="1400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ребята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футбольная команда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№13 приняли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втором Всероссийском этапе по мини-футболу среди общеобразовательных школ Пермского края в г. Очер и заняли почетное 2 место!!!!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626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913" y="836712"/>
            <a:ext cx="8856984" cy="5940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Вношу личный вклад в повышение качества образования на основе совершенствования методов обучения и воспитания:</a:t>
            </a:r>
          </a:p>
          <a:p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Обобщил свой опыт и провел: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Открытое занятие  городского уровня (07.10.2019);</a:t>
            </a:r>
          </a:p>
          <a:p>
            <a:pPr marL="285750" indent="-285750" algn="just"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Мастер-класс   на тему «Футбол – любимая игра» в рамках Дня открытых дверей в ДЮСШ (01.03.2019г.).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Разработал консультацию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 теме «Профилактика кризисных состояний детей и подростков» (12.2019)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Опубликовал авторский материал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интернет-проекте «Копилка уроков – сайт для учителей» (21.09.2015)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Выступил на педагогическом совете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 докладом на тему: «Подготовка учащихся к сдаче норм ГТО через дополнительное образование» (17.12.2015)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Принял участие в дистанционном педагогическом конкурсе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«Всероссийский фестиваль методических разработок» (2016)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Мой опыт был транслирован средствами массовой информации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телеканале «Кунгур ТВ» и в кунгурской газете «Искра» № 97 (16318) (от 04.09.2018г. )</a:t>
            </a:r>
          </a:p>
          <a:p>
            <a:pPr algn="just"/>
            <a:endParaRPr lang="ru-RU" sz="1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Привлекаюсь к судейству городских соревнований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 футболу среди школьников в зачет Спартакиады (2015,2016,2017,2018,2019,2020)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35801" y="-38503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0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Работа с родителями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46564"/>
              </p:ext>
            </p:extLst>
          </p:nvPr>
        </p:nvGraphicFramePr>
        <p:xfrm>
          <a:off x="107504" y="908720"/>
          <a:ext cx="8856984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056"/>
                <a:gridCol w="1111186"/>
                <a:gridCol w="828370"/>
                <a:gridCol w="1867876"/>
                <a:gridCol w="3123496"/>
              </a:tblGrid>
              <a:tr h="232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Направление работы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Уровень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Форма участия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Результат работы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План работы с родителями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 2015 по 2020гг.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Наличие и реализация плана работы с родителями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Реализация системного подхода к взаимодействию с родителями учащихся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766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Информационное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Разработка консультации для родителей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Информирование родителей о формах и методах работы с детьми по профилактике суицидальных явлений среди подростков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76640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Спортивно-оздоровительное. Пропаганда здорового образа жизни, популяризация вида спорта.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Личное участие совместно с родителями в спортивном празднике лыжного спорта.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Участие </a:t>
                      </a: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в соревнованиях по лыжным гонкам.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3481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Информационное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Консультация для родителей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Информирование родителей и детей о занятиях футболом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Творческое, спортивно-оздоровительное.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Работа в качестве судьи спортивного мероприятия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Совместный с родителями новогодний турнир по футболу, чаепитие.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1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5696" y="0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Работа с родителями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65390"/>
              </p:ext>
            </p:extLst>
          </p:nvPr>
        </p:nvGraphicFramePr>
        <p:xfrm>
          <a:off x="179512" y="980728"/>
          <a:ext cx="8640960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080120"/>
                <a:gridCol w="792088"/>
                <a:gridCol w="2232248"/>
                <a:gridCol w="2880320"/>
              </a:tblGrid>
              <a:tr h="2320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Направление работы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Уровень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Период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Форма участия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Результат работы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Спортивно-оздоровительное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Муниципальный 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Работа  в качестве судьи соревнований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Городские соревнования "Папа, мама, я - эстафетная семья".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875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Учебно-тренировочная деятельность и воспитательная работа с детьми.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2019-2020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Тренировочная деятельность и воспитательная работа с детьми, организация досуга с детьми и родителями.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Проведены тренировки, соревнования, конкурсы, совместные с родителями спортивные праздники. (Благодарственное письмо от детей и родителей)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Досуговое, спортивно-оздоровительное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2018-2019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Совместное мероприятие. Работа в качестве судьи соревнований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"Семейные старты" - досуговое мероприятие среди учащихся ДЮСШ и родителей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Досуговое, спортивно-оздоровительное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Институциональный 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Совместное мероприятие. Работа в качестве судьи соревнований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"Семейные старты" - досуговое мероприятие среди учащихся ДЮСШ и родителей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  <a:tr h="437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Спортивно-оздоровительное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Муниципальный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2017-2018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Совместное мероприятие. Работа в качестве судьи соревнований</a:t>
                      </a:r>
                      <a:endParaRPr lang="ru-RU" sz="160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Городской спортивный праздник "Папа, мама, я - спортивная семья". </a:t>
                      </a:r>
                      <a:endParaRPr lang="ru-RU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52" marR="3235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2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11941"/>
              </p:ext>
            </p:extLst>
          </p:nvPr>
        </p:nvGraphicFramePr>
        <p:xfrm>
          <a:off x="5827" y="15032"/>
          <a:ext cx="9097818" cy="6842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362"/>
                <a:gridCol w="6550620"/>
                <a:gridCol w="1154225"/>
                <a:gridCol w="971611"/>
              </a:tblGrid>
              <a:tr h="8127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A2BA6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A2BA6"/>
                          </a:solidFill>
                          <a:effectLst/>
                        </a:rPr>
                        <a:t>Мероприятие</a:t>
                      </a:r>
                      <a:endParaRPr lang="ru-RU" sz="18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1A2BA6"/>
                          </a:solidFill>
                          <a:effectLst/>
                        </a:rPr>
                        <a:t>Учебный год</a:t>
                      </a:r>
                      <a:endParaRPr lang="ru-RU" sz="105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rgbClr val="1A2BA6"/>
                          </a:solidFill>
                          <a:effectLst/>
                        </a:rPr>
                        <a:t>Колич.уч</a:t>
                      </a:r>
                      <a:r>
                        <a:rPr lang="en-US" sz="1050" dirty="0" smtClean="0">
                          <a:solidFill>
                            <a:srgbClr val="1A2BA6"/>
                          </a:solidFill>
                          <a:effectLst/>
                        </a:rPr>
                        <a:t>-</a:t>
                      </a:r>
                      <a:r>
                        <a:rPr lang="ru-RU" sz="1050" dirty="0" smtClean="0">
                          <a:solidFill>
                            <a:srgbClr val="1A2BA6"/>
                          </a:solidFill>
                          <a:effectLst/>
                        </a:rPr>
                        <a:t>ков </a:t>
                      </a:r>
                      <a:r>
                        <a:rPr lang="ru-RU" sz="1050" dirty="0">
                          <a:solidFill>
                            <a:srgbClr val="1A2BA6"/>
                          </a:solidFill>
                          <a:effectLst/>
                        </a:rPr>
                        <a:t>(% от общего </a:t>
                      </a:r>
                      <a:r>
                        <a:rPr lang="ru-RU" sz="1050" dirty="0" smtClean="0">
                          <a:solidFill>
                            <a:srgbClr val="1A2BA6"/>
                          </a:solidFill>
                          <a:effectLst/>
                        </a:rPr>
                        <a:t>кол-ва уч-ся)</a:t>
                      </a:r>
                      <a:endParaRPr lang="ru-RU" sz="105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 anchor="b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XVI открытый чемпионат города Кунгура по мини-футболу на снегу "ХРУСТАЛЬНЫЙ КУБОК". Команда "Заря - Уралец"" 1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2018-2019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13 человек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Всероссийские соревнования по футболу "Кожаный мяч" Финал, </a:t>
                      </a:r>
                      <a:r>
                        <a:rPr lang="ru-RU" sz="1400" dirty="0" err="1">
                          <a:solidFill>
                            <a:srgbClr val="1A2BA6"/>
                          </a:solidFill>
                          <a:effectLst/>
                        </a:rPr>
                        <a:t>г.Волгоград</a:t>
                      </a: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. (Сертификат за участие, приказ о командировке)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2017-2018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16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Всероссийские соревнования "Кожаный мяч" II этап, </a:t>
                      </a:r>
                      <a:r>
                        <a:rPr lang="ru-RU" sz="1400" dirty="0" err="1">
                          <a:solidFill>
                            <a:srgbClr val="1A2BA6"/>
                          </a:solidFill>
                          <a:effectLst/>
                        </a:rPr>
                        <a:t>г.Красновишерск</a:t>
                      </a: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 (ПЕРВОЕ место)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2017-2018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12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XV открытый чемпионат города Кунгура по мини-футболу на снегу "ХРУСТАЛЬНЫЙ КУБОК". Команда "Заря" 1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2017-2018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13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Межрайонный турнир по мини-футболу среди детей 2009-2010 г.р. Команда Кунгур-Заря 3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2017-2018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11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550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Городской турнир по мини-футболу среди детских дворовых команд "Двор без наркотиков" в группе 2002-2003г.р. ПЕРВОЕ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2017-2018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6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Турнир по мини-футболу в рамках культурно-спортивного праздника в честь Дня физкультурника. Команда Кунгур - 3 место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2016-2017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13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8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Первенство Пермского </a:t>
                      </a:r>
                      <a:r>
                        <a:rPr lang="ru-RU" sz="1400" dirty="0" smtClean="0">
                          <a:solidFill>
                            <a:srgbClr val="1A2BA6"/>
                          </a:solidFill>
                          <a:effectLst/>
                        </a:rPr>
                        <a:t>края на </a:t>
                      </a: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приз клуба "Кожаный мяч" среди команд юношей 2002-2003. Команда "Уралец" 3 место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2016-2017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12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5500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9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Первенство школ города по мини-футболу среди юношей старшего возраста в зачет Спартакиады. Команда шк.№13 - 3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2016-2017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10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4764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Первенство Пермского края на приз клуба "Кожаный мяч" среди команд юношей 2003-2004 г.р. Команда "Уралец" - 2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2015-2016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12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372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11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XII Кубок города Кунгура по мини-футболу на снегу. Команда "Заря-Шанс" 2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2015-2016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13 человек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372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Турнир по мини-футболу "Двор без наркотиков". Команда "Заря - 2 место.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2014-2015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11 человек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  <a:tr h="3728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A2BA6"/>
                          </a:solidFill>
                        </a:rPr>
                        <a:t>13</a:t>
                      </a:r>
                      <a:endParaRPr lang="ru-RU" dirty="0">
                        <a:solidFill>
                          <a:srgbClr val="1A2BA6"/>
                        </a:solidFill>
                      </a:endParaRPr>
                    </a:p>
                  </a:txBody>
                  <a:tcPr marL="6667" marR="6667" marT="6667" marB="66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Кубок города по футболу. Команда "Уралец" - обладатель Кубка (1 место)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A2BA6"/>
                          </a:solidFill>
                          <a:effectLst/>
                        </a:rPr>
                        <a:t>2014-2015</a:t>
                      </a:r>
                      <a:endParaRPr lang="ru-RU" sz="140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A2BA6"/>
                          </a:solidFill>
                          <a:effectLst/>
                        </a:rPr>
                        <a:t>11 человек</a:t>
                      </a:r>
                      <a:endParaRPr lang="ru-RU" sz="1400" dirty="0">
                        <a:solidFill>
                          <a:srgbClr val="1A2BA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" marR="6667" marT="6667" marB="6667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27" y="0"/>
            <a:ext cx="4278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</a:rPr>
              <a:t>Достижения детей</a:t>
            </a: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" y="-7207"/>
            <a:ext cx="9144001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6116" y="4077072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Фото-галерея</a:t>
            </a:r>
            <a:endParaRPr lang="ru-RU" sz="60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8.userapi.com/c855232/v855232820/188ed1/rc2mlKAg1GE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 contrast="9000"/>
                    </a14:imgEffect>
                  </a14:imgLayer>
                </a14:imgProps>
              </a:ext>
            </a:extLst>
          </a:blip>
          <a:srcRect l="19321" b="8494"/>
          <a:stretch/>
        </p:blipFill>
        <p:spPr bwMode="auto">
          <a:xfrm>
            <a:off x="107504" y="110953"/>
            <a:ext cx="5228596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422108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мастер-класса.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марта 2019г.</a:t>
            </a:r>
          </a:p>
          <a:p>
            <a:pPr algn="ctr"/>
            <a:endParaRPr lang="ru-RU" b="1" dirty="0"/>
          </a:p>
        </p:txBody>
      </p:sp>
      <p:pic>
        <p:nvPicPr>
          <p:cNvPr id="3" name="Рисунок 2" descr="https://sun9-29.userapi.com/c857136/v857136820/6f0c6/Lg2wfGZuxcE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 contrast="16000"/>
                    </a14:imgEffect>
                  </a14:imgLayer>
                </a14:imgProps>
              </a:ext>
            </a:extLst>
          </a:blip>
          <a:srcRect l="8177" t="1995" r="2191" b="11343"/>
          <a:stretch>
            <a:fillRect/>
          </a:stretch>
        </p:blipFill>
        <p:spPr bwMode="auto">
          <a:xfrm>
            <a:off x="3937869" y="404664"/>
            <a:ext cx="5036693" cy="282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70.userapi.com/c855236/v855236820/18b4eb/Z_0Pq2DsNj4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rcRect r="1316" b="11343"/>
          <a:stretch/>
        </p:blipFill>
        <p:spPr bwMode="auto">
          <a:xfrm>
            <a:off x="3937868" y="3775573"/>
            <a:ext cx="5071221" cy="260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8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9794" y="620688"/>
            <a:ext cx="3038407" cy="55399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1A2B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2019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организовал и провел совместное с родителями спортивно-развлекательное мероприятие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футбол»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приняло участие 36 человек: дети, папы и мамы.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Условием участия в турнире «Новогодний футбол»  была единая форма одежды: дети – в спортивном костюме и спортивной обуви, папы- в спортивных костюмах и валенках. Мамы хозяйничали за столом, накрывали стол для чаепития и проводили культурно-развлекательную программу во второй части мероприятия. Мероприятие понравилось всем: детям, которые могли проявить все  свои спортивные  умения перед родителями, и родителям, которые должны были показать пример детям. А играть в футбол  в валенках в спортивном зале – это не легко, но очень весело!</a:t>
            </a:r>
          </a:p>
        </p:txBody>
      </p:sp>
      <p:pic>
        <p:nvPicPr>
          <p:cNvPr id="5" name="Рисунок 4" descr="https://sun9-2.userapi.com/c857120/v857120767/9687e/x0peLuhR9l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688632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0.userapi.com/c855628/v855628110/1b66c3/nYvQfghIau8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5688632" cy="318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9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81151"/>
            <a:ext cx="8352928" cy="58892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</a:rPr>
              <a:t>СОДЕРЖАНИЕ</a:t>
            </a:r>
          </a:p>
          <a:p>
            <a:pPr algn="l"/>
            <a:endParaRPr lang="ru-RU" sz="2000" b="1" dirty="0"/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Визитная карточка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Документы об образовании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Самообразование и повышение квалификации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Самоанализ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Работа с родителями</a:t>
            </a:r>
            <a:endParaRPr lang="ru-RU" sz="2800" b="1" dirty="0" smtClean="0"/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Проектная деятельность</a:t>
            </a:r>
            <a:endParaRPr lang="ru-RU" sz="2800" b="1" dirty="0" smtClean="0"/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Результативность  </a:t>
            </a:r>
            <a:r>
              <a:rPr lang="ru-RU" sz="2800" b="1" dirty="0" smtClean="0"/>
              <a:t>деятельности и достижения учащихся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Личные достижения</a:t>
            </a:r>
          </a:p>
          <a:p>
            <a:pPr marL="342900" indent="-342900" algn="l">
              <a:buFontTx/>
              <a:buChar char="-"/>
            </a:pPr>
            <a:r>
              <a:rPr lang="ru-RU" sz="2800" b="1" dirty="0" smtClean="0"/>
              <a:t>Фотоматериалы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2704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22.userapi.com/c205324/v205324898/223cd/lcoDTd680Y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357250" cy="460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5256584" cy="29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9.userapi.com/c857636/v857636110/12eba9/zjsCrRqxYbE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3645024"/>
            <a:ext cx="5328592" cy="294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2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63.userapi.com/c857432/v857432124/137412/LqmMLULb50o.jpg"/>
          <p:cNvPicPr/>
          <p:nvPr/>
        </p:nvPicPr>
        <p:blipFill>
          <a:blip r:embed="rId2"/>
          <a:srcRect b="18109"/>
          <a:stretch>
            <a:fillRect/>
          </a:stretch>
        </p:blipFill>
        <p:spPr bwMode="auto">
          <a:xfrm>
            <a:off x="558877" y="707886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97988" y="5733256"/>
            <a:ext cx="7837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 место. Межрайоный турнир по мини-футболу. Роман Сергеевич - лучший защитник </a:t>
            </a:r>
            <a:r>
              <a:rPr lang="ru-RU" dirty="0" smtClean="0"/>
              <a:t>турнира. 01.2020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2.userapi.com/c840029/v840029671/675f8/GiqceBHKrzw.jpg"/>
          <p:cNvPicPr/>
          <p:nvPr/>
        </p:nvPicPr>
        <p:blipFill rotWithShape="1">
          <a:blip r:embed="rId2"/>
          <a:srcRect t="21919"/>
          <a:stretch/>
        </p:blipFill>
        <p:spPr bwMode="auto">
          <a:xfrm>
            <a:off x="683568" y="332656"/>
            <a:ext cx="7560840" cy="552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081356"/>
            <a:ext cx="672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«Рождественский турнир» 1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место, 13 января 2018г.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2.userapi.com/c836720/v836720749/49ec4/kPIeejLhDR0.jpg"/>
          <p:cNvPicPr/>
          <p:nvPr/>
        </p:nvPicPr>
        <p:blipFill rotWithShape="1">
          <a:blip r:embed="rId2"/>
          <a:srcRect t="14822" b="12744"/>
          <a:stretch/>
        </p:blipFill>
        <p:spPr bwMode="auto">
          <a:xfrm>
            <a:off x="1475656" y="343845"/>
            <a:ext cx="61926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78812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2017г. Красновишерск. Финал Пермского края. </a:t>
            </a:r>
            <a:endParaRPr lang="ru-RU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смотря на то что мы моложе всех, </a:t>
            </a:r>
            <a:endParaRPr lang="ru-RU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заняли 3 место.</a:t>
            </a:r>
          </a:p>
        </p:txBody>
      </p:sp>
    </p:spTree>
    <p:extLst>
      <p:ext uri="{BB962C8B-B14F-4D97-AF65-F5344CB8AC3E}">
        <p14:creationId xmlns:p14="http://schemas.microsoft.com/office/powerpoint/2010/main" val="775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5.userapi.com/c836720/v836720749/49ea9/kJ3rKenvW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69269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2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1.userapi.com/c637820/v637820749/3294b/I0KpvxT1iIU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b="21059"/>
          <a:stretch/>
        </p:blipFill>
        <p:spPr bwMode="auto">
          <a:xfrm>
            <a:off x="395536" y="548680"/>
            <a:ext cx="81980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544522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«Рождественский турнир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Куеда, 3 место. Январь 2017г.</a:t>
            </a:r>
          </a:p>
        </p:txBody>
      </p:sp>
    </p:spTree>
    <p:extLst>
      <p:ext uri="{BB962C8B-B14F-4D97-AF65-F5344CB8AC3E}">
        <p14:creationId xmlns:p14="http://schemas.microsoft.com/office/powerpoint/2010/main" val="16918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6.userapi.com/c637820/v637820749/3293d/Z_pccgK1vD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56612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Финал, Первенство Пермского края, 2 место. </a:t>
            </a:r>
            <a:endParaRPr lang="ru-RU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2016г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6.userapi.com/c637820/v637820749/32933/JPd2GNAArno.jpg"/>
          <p:cNvPicPr/>
          <p:nvPr/>
        </p:nvPicPr>
        <p:blipFill>
          <a:blip r:embed="rId2"/>
          <a:srcRect b="25067"/>
          <a:stretch>
            <a:fillRect/>
          </a:stretch>
        </p:blipFill>
        <p:spPr bwMode="auto">
          <a:xfrm>
            <a:off x="1598555" y="116632"/>
            <a:ext cx="5940425" cy="593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211669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Турнир «Двор без наркотиков», </a:t>
            </a:r>
            <a:r>
              <a:rPr lang="ru-RU" dirty="0" smtClean="0"/>
              <a:t>чемпионы 2016г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7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8.userapi.com/c637820/v637820749/32929/1ApVxibvk2Y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b="28552"/>
          <a:stretch>
            <a:fillRect/>
          </a:stretch>
        </p:blipFill>
        <p:spPr bwMode="auto">
          <a:xfrm>
            <a:off x="1475656" y="260648"/>
            <a:ext cx="5940425" cy="566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6069190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«Рождественский турнир» Куеда, 2 место. 2017г.</a:t>
            </a:r>
          </a:p>
        </p:txBody>
      </p:sp>
    </p:spTree>
    <p:extLst>
      <p:ext uri="{BB962C8B-B14F-4D97-AF65-F5344CB8AC3E}">
        <p14:creationId xmlns:p14="http://schemas.microsoft.com/office/powerpoint/2010/main" val="4202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1.userapi.com/c857620/v857620429/12c5df/Fv3NBA6nkB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33" y="116632"/>
            <a:ext cx="7435475" cy="55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5657671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Первенство Пермского края среди общеобразовательных школ в г. Очер. МАОУ СОШ №10 - первое место (едут защищать честь школы в г. Нижний Новгород), МАОУ СОШ №13 заняла второе место. Состав команд – учащиеся отделения «футбол» тренера-преподавателя Серебренникова Р.С.</a:t>
            </a:r>
          </a:p>
        </p:txBody>
      </p:sp>
    </p:spTree>
    <p:extLst>
      <p:ext uri="{BB962C8B-B14F-4D97-AF65-F5344CB8AC3E}">
        <p14:creationId xmlns:p14="http://schemas.microsoft.com/office/powerpoint/2010/main" val="34331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80628"/>
            <a:ext cx="8352928" cy="66607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Визитная карточка</a:t>
            </a:r>
          </a:p>
          <a:p>
            <a:pPr algn="l"/>
            <a:endParaRPr lang="ru-RU" sz="2800" u="sng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Дата рождения: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19.11.1990г.</a:t>
            </a: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Образование: </a:t>
            </a:r>
            <a:r>
              <a:rPr lang="ru-RU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среднее профессиональное, ГБПОУ «Кунгурский центр образования №1» </a:t>
            </a:r>
            <a:r>
              <a:rPr lang="ru-RU" sz="2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г.Кунгура</a:t>
            </a:r>
            <a:r>
              <a:rPr lang="ru-RU" sz="2800" dirty="0">
                <a:latin typeface="Arial Narrow" panose="020B0606020202030204" pitchFamily="34" charset="0"/>
                <a:cs typeface="Times New Roman" panose="02020603050405020304" pitchFamily="18" charset="0"/>
              </a:rPr>
              <a:t> (2019г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.)</a:t>
            </a: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Специальность: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физическое воспитание</a:t>
            </a: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Квалификация: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учитель физической культуры</a:t>
            </a: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Должность: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тренер-преподаватель МБОУ ДО «ДЮСШ «Лидер»</a:t>
            </a:r>
          </a:p>
          <a:p>
            <a:pPr algn="l"/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Педагогический стаж: 8 лет</a:t>
            </a:r>
          </a:p>
          <a:p>
            <a:pPr algn="l"/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Стаж в должности: 8 лет</a:t>
            </a:r>
          </a:p>
          <a:p>
            <a:pPr algn="l"/>
            <a:r>
              <a:rPr lang="ru-RU" sz="2800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Квалификационная категория: </a:t>
            </a:r>
            <a:r>
              <a:rPr lang="ru-RU" sz="2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соответствие занимаемой должности «тренер-преподаватель»</a:t>
            </a:r>
          </a:p>
          <a:p>
            <a:pPr algn="l"/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4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41.userapi.com/c858124/v858124150/c918c/Eq-J2V6AmjE.jpg"/>
          <p:cNvPicPr/>
          <p:nvPr/>
        </p:nvPicPr>
        <p:blipFill rotWithShape="1">
          <a:blip r:embed="rId2" cstate="print"/>
          <a:srcRect t="12983" r="1019" b="5847"/>
          <a:stretch/>
        </p:blipFill>
        <p:spPr bwMode="auto">
          <a:xfrm>
            <a:off x="350703" y="188640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МАОУ СОШ №13 - 3 место, в Первенстве школ города по футболу. </a:t>
            </a:r>
            <a:r>
              <a:rPr lang="ru-RU" dirty="0">
                <a:solidFill>
                  <a:srgbClr val="FFFF00"/>
                </a:solidFill>
              </a:rPr>
              <a:t>(октябрь 2019</a:t>
            </a:r>
            <a:r>
              <a:rPr lang="ru-RU" dirty="0" smtClean="0">
                <a:solidFill>
                  <a:srgbClr val="FFFF00"/>
                </a:solidFill>
              </a:rPr>
              <a:t>).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 составе команды учащиеся отделения «футбол» тренера-преподавателя Серебренникова Р.С.</a:t>
            </a:r>
          </a:p>
        </p:txBody>
      </p:sp>
    </p:spTree>
    <p:extLst>
      <p:ext uri="{BB962C8B-B14F-4D97-AF65-F5344CB8AC3E}">
        <p14:creationId xmlns:p14="http://schemas.microsoft.com/office/powerpoint/2010/main" val="26479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9.userapi.com/c855732/v855732150/14c149/gLG9KtpEe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68" y="170593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7868" y="544522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Подопечные мои мужики, </a:t>
            </a:r>
            <a:endParaRPr lang="ru-RU" dirty="0" smtClean="0"/>
          </a:p>
          <a:p>
            <a:pPr algn="ctr"/>
            <a:r>
              <a:rPr lang="ru-RU" dirty="0" smtClean="0"/>
              <a:t>1 </a:t>
            </a:r>
            <a:r>
              <a:rPr lang="ru-RU" dirty="0"/>
              <a:t>место (школа 10) и 3 место (школа 13) в Первенстве школ города по </a:t>
            </a:r>
            <a:r>
              <a:rPr lang="ru-RU" dirty="0" smtClean="0"/>
              <a:t>мини-футболу, октябрь 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9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7.userapi.com/c830400/v830400261/12fc97/wA3ogYkXtRQ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7687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0684" y="5589240"/>
            <a:ext cx="4820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место. Турнир " Двор без </a:t>
            </a:r>
            <a:r>
              <a:rPr lang="ru-RU" dirty="0" smtClean="0"/>
              <a:t>наркотиков«, 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93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5.userapi.com/c840325/v840325626/8cbfc/WQYsd3k6hz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8772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Отборочный турнир Первенства Пермского края по футболу. Июнь 2018г.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2.userapi.com/c846018/v846018129/88ce4/ynmayP2TVT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3952"/>
            <a:ext cx="72008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87727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Чемпионы Пермского </a:t>
            </a:r>
            <a:r>
              <a:rPr lang="ru-RU" dirty="0" smtClean="0"/>
              <a:t>края июль 2018г.</a:t>
            </a:r>
          </a:p>
          <a:p>
            <a:pPr algn="ctr"/>
            <a:r>
              <a:rPr lang="ru-RU" dirty="0" smtClean="0"/>
              <a:t>18-27августа 2018г. </a:t>
            </a:r>
          </a:p>
          <a:p>
            <a:pPr algn="ctr"/>
            <a:r>
              <a:rPr lang="ru-RU" dirty="0" smtClean="0"/>
              <a:t>Будем </a:t>
            </a:r>
            <a:r>
              <a:rPr lang="ru-RU" dirty="0"/>
              <a:t>представлять Пермский край в </a:t>
            </a:r>
            <a:r>
              <a:rPr lang="ru-RU" dirty="0" err="1" smtClean="0"/>
              <a:t>г.Волгограде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9.userapi.com/c847123/v847123474/d4339/nicFdhT02D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127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67559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Сборная команда города Кунгура – участники Всероссийских соревнований по футболу на приз «Кожаный мяч». </a:t>
            </a:r>
            <a:r>
              <a:rPr lang="ru-RU" dirty="0" err="1"/>
              <a:t>г.Волгоград</a:t>
            </a:r>
            <a:r>
              <a:rPr lang="ru-RU" dirty="0"/>
              <a:t>, </a:t>
            </a:r>
            <a:r>
              <a:rPr lang="ru-RU" b="1" dirty="0">
                <a:solidFill>
                  <a:srgbClr val="FFFF00"/>
                </a:solidFill>
              </a:rPr>
              <a:t>08.2018г. </a:t>
            </a:r>
            <a:r>
              <a:rPr lang="ru-RU" dirty="0"/>
              <a:t>Тренер команды Серебренников Р.С.</a:t>
            </a:r>
          </a:p>
        </p:txBody>
      </p:sp>
    </p:spTree>
    <p:extLst>
      <p:ext uri="{BB962C8B-B14F-4D97-AF65-F5344CB8AC3E}">
        <p14:creationId xmlns:p14="http://schemas.microsoft.com/office/powerpoint/2010/main" val="18019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2.userapi.com/c850128/v850128038/b2fa/2t1wfcji9k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1305"/>
            <a:ext cx="773668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7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9-42.userapi.com/c637225/v637225749/55f66/9C1rCOvHy0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19" y="764704"/>
            <a:ext cx="51845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sun9-14.userapi.com/c830609/v830609676/119e58/H-PwNj5KL3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2996952"/>
            <a:ext cx="5166662" cy="35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73461" y="116632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детьми в период лагеря дневного пребывания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2.userapi.com/c637225/v637225749/55f54/nNi3TbWVbGE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4164" y="980728"/>
            <a:ext cx="50379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8220" y="31668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детьми в период лагеря дневного пребывания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68.userapi.com/c637225/v637225749/55f39/1KJoOjOPyK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5"/>
          <a:stretch/>
        </p:blipFill>
        <p:spPr bwMode="auto">
          <a:xfrm>
            <a:off x="3563888" y="3202740"/>
            <a:ext cx="5400600" cy="348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30.userapi.com/c845019/v845019756/78ba1/FgzzZHeXoz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53221"/>
            <a:ext cx="7344816" cy="531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7457" y="316687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детьми в период лагеря дневного пребывания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188640"/>
            <a:ext cx="69127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latin typeface="Arial Narrow" panose="020B0606020202030204" pitchFamily="34" charset="0"/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126557" y="13149"/>
            <a:ext cx="6912768" cy="675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 об образовании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  <a:p>
            <a:pPr algn="l"/>
            <a:endParaRPr lang="ru-RU" sz="1400" b="1" dirty="0">
              <a:solidFill>
                <a:srgbClr val="1A2BA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5117" r="1907" b="2585"/>
          <a:stretch/>
        </p:blipFill>
        <p:spPr bwMode="auto">
          <a:xfrm>
            <a:off x="347595" y="836712"/>
            <a:ext cx="8472659" cy="586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7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2.userapi.com/c759/u33798655/92116910/x_947868c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531" y="2060848"/>
            <a:ext cx="5753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sun9-67.userapi.com/c849424/v849424475/b193e/X5pl_luQ9AM.jpg"/>
          <p:cNvPicPr/>
          <p:nvPr/>
        </p:nvPicPr>
        <p:blipFill>
          <a:blip r:embed="rId3"/>
          <a:srcRect t="14779" r="-25" b="22408"/>
          <a:stretch>
            <a:fillRect/>
          </a:stretch>
        </p:blipFill>
        <p:spPr bwMode="auto">
          <a:xfrm>
            <a:off x="179510" y="2060848"/>
            <a:ext cx="2824189" cy="375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2925" y="762963"/>
            <a:ext cx="8461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Сам занимался футболом с 8 лет.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Отстаивал честь школы №13 в составе команды «Заря» пос. Кирова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(Тренер-преподаватель </a:t>
            </a:r>
            <a:r>
              <a:rPr lang="ru-RU" dirty="0" err="1" smtClean="0">
                <a:latin typeface="Arial Narrow" panose="020B0606020202030204" pitchFamily="34" charset="0"/>
              </a:rPr>
              <a:t>Ташкинов</a:t>
            </a:r>
            <a:r>
              <a:rPr lang="ru-RU" dirty="0" smtClean="0">
                <a:latin typeface="Arial Narrow" panose="020B0606020202030204" pitchFamily="34" charset="0"/>
              </a:rPr>
              <a:t> Александр </a:t>
            </a:r>
            <a:r>
              <a:rPr lang="ru-RU" dirty="0">
                <a:latin typeface="Arial Narrow" panose="020B0606020202030204" pitchFamily="34" charset="0"/>
              </a:rPr>
              <a:t>И</a:t>
            </a:r>
            <a:r>
              <a:rPr lang="ru-RU" dirty="0" smtClean="0">
                <a:latin typeface="Arial Narrow" panose="020B0606020202030204" pitchFamily="34" charset="0"/>
              </a:rPr>
              <a:t>ванович)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66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Личные достижения</a:t>
            </a:r>
            <a:endParaRPr lang="ru-RU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939595"/>
            <a:ext cx="8461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Обладатели Кубка  и чемпионы города Кунгура в составе команды «Заря», 2016г.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3.userapi.com/c624829/v624829749/3ac27/OhpJ2DnnFf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75" y="116632"/>
            <a:ext cx="8496944" cy="58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1203" y="602128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Обладатели кубка города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Кунгура в составе команды «Заря»,  2015г.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9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7.userapi.com/443HitDhp04Df707F8ED2Cpw-fwAEsNWNPlmgA/_a1cG1vVT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518118"/>
            <a:ext cx="59766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s://sun9-10.userapi.com/c616821/v616821095/11eeb/4uMW6poQK-E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9819" y="3501008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Кунгур-Краснокамск </a:t>
            </a:r>
            <a:r>
              <a:rPr lang="ru-RU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2:0</a:t>
            </a:r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. Серебренников Р.С. в составе сборной команды г. Кунгура. Июнь 2015.</a:t>
            </a:r>
          </a:p>
        </p:txBody>
      </p:sp>
    </p:spTree>
    <p:extLst>
      <p:ext uri="{BB962C8B-B14F-4D97-AF65-F5344CB8AC3E}">
        <p14:creationId xmlns:p14="http://schemas.microsoft.com/office/powerpoint/2010/main" val="34127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9.userapi.com/c855532/v855532005/162302/gsMyVu4lH8s.jpg"/>
          <p:cNvPicPr/>
          <p:nvPr/>
        </p:nvPicPr>
        <p:blipFill>
          <a:blip r:embed="rId2"/>
          <a:srcRect t="17735"/>
          <a:stretch>
            <a:fillRect/>
          </a:stretch>
        </p:blipFill>
        <p:spPr bwMode="auto">
          <a:xfrm>
            <a:off x="539552" y="26064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56612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место в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Кубке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Кунгура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7×7 в составе команды «Заря – Лидер».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(ноябрь 2019)   </a:t>
            </a:r>
          </a:p>
        </p:txBody>
      </p:sp>
    </p:spTree>
    <p:extLst>
      <p:ext uri="{BB962C8B-B14F-4D97-AF65-F5344CB8AC3E}">
        <p14:creationId xmlns:p14="http://schemas.microsoft.com/office/powerpoint/2010/main" val="13703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7.userapi.com/c205128/v205128296/54ecb/Nm56F_T7Vt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2194"/>
            <a:ext cx="8746111" cy="49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празднике лыжного спорта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Людмилы </a:t>
            </a:r>
            <a:r>
              <a:rPr lang="ru-RU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Жадаевой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01.02. 2020г.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23.userapi.com/c836720/v836720749/4a181/O2lhG-8-B8E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204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Вот оно – НОВОЕ ПОКОЛЕНИЕ!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26.userapi.com/c836434/v836434341/6e61b/jVEyvvD7Knc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rcRect l="-116" t="17648" r="1108" b="10399"/>
          <a:stretch/>
        </p:blipFill>
        <p:spPr bwMode="auto">
          <a:xfrm>
            <a:off x="107504" y="1484784"/>
            <a:ext cx="88569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 день рождения. Всем спасибо огромное за поздравление  и деткам, и родителям, было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неожиданно и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клево!</a:t>
            </a:r>
          </a:p>
        </p:txBody>
      </p:sp>
    </p:spTree>
    <p:extLst>
      <p:ext uri="{BB962C8B-B14F-4D97-AF65-F5344CB8AC3E}">
        <p14:creationId xmlns:p14="http://schemas.microsoft.com/office/powerpoint/2010/main" val="31503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39.userapi.com/c205628/v205628296/54eb0/aisJ1fNbj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6111" cy="49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742" y="5499945"/>
            <a:ext cx="8461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Товарищеская игра , 01.02.2020г.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1-20.userapi.com/JDDNSmGJEBgMXWaycS2tmOKLiQDdheZQTolZCw/bIQCfHpzzzs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rcRect t="25855" r="1229"/>
          <a:stretch>
            <a:fillRect/>
          </a:stretch>
        </p:blipFill>
        <p:spPr bwMode="auto">
          <a:xfrm>
            <a:off x="143368" y="1556792"/>
            <a:ext cx="8856984" cy="488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Предновогодняя товарищеская 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«Новогодний футбол», декабрь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</a:t>
            </a:r>
          </a:p>
        </p:txBody>
      </p:sp>
    </p:spTree>
    <p:extLst>
      <p:ext uri="{BB962C8B-B14F-4D97-AF65-F5344CB8AC3E}">
        <p14:creationId xmlns:p14="http://schemas.microsoft.com/office/powerpoint/2010/main" val="18109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6.userapi.com/c845522/v845522980/12a0df/XlVXWF7taTc.jpg"/>
          <p:cNvPicPr/>
          <p:nvPr/>
        </p:nvPicPr>
        <p:blipFill>
          <a:blip r:embed="rId2"/>
          <a:srcRect b="17374"/>
          <a:stretch>
            <a:fillRect/>
          </a:stretch>
        </p:blipFill>
        <p:spPr bwMode="auto">
          <a:xfrm>
            <a:off x="179512" y="188640"/>
            <a:ext cx="44644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188640"/>
            <a:ext cx="22974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Мои юные футболисты. (</a:t>
            </a:r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2018, 2019гг.)</a:t>
            </a:r>
            <a:endParaRPr lang="ru-RU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https://sun9-31.userapi.com/c205324/v205324898/223d7/Dxo7W8AGPW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22829"/>
          <a:stretch/>
        </p:blipFill>
        <p:spPr bwMode="auto">
          <a:xfrm>
            <a:off x="5004048" y="2132855"/>
            <a:ext cx="3558119" cy="44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24677" y="116632"/>
            <a:ext cx="5730177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Самообразование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943560"/>
            <a:ext cx="388843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Поиск (в интернете, литературе) и самостоятельное изучение новых нормативно-правовых документов и методической литературы в области спорта (футбол)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84984"/>
            <a:ext cx="3888432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Консультации, обмен опытом с педагогами-коллегами на методических объединениях, сайтах, посредством электронной почты, при личном сообщении.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8695" y="5459764"/>
            <a:ext cx="386125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Посещение мастер-классов, открытых занятий коллег.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4490268"/>
            <a:ext cx="3996443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Участие в научно-практических конференциях, семинарах, семинарах-практикумах, заседаниях круглых столов по спортивным дисциплинам.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3082" name="Picture 10" descr="https://st2.depositphotos.com/1006463/9785/i/950/depositphotos_97851468-stock-photo-3d-e-learning-education-conce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6" y="943560"/>
            <a:ext cx="4052195" cy="27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1.userapi.com/c854524/v854524009/167614/xzjG5Y3pu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50922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653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Вперед, к новым победам!</a:t>
            </a:r>
            <a:endParaRPr lang="ru-RU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060848"/>
            <a:ext cx="38164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Благодарю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за внимание!</a:t>
            </a:r>
            <a:endParaRPr lang="ru-RU" sz="4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s://sun9-11.userapi.com/c855120/v855120016/166125/PN-vN1RWDj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41640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3157" r="2453" b="2683"/>
          <a:stretch/>
        </p:blipFill>
        <p:spPr bwMode="auto">
          <a:xfrm>
            <a:off x="5752223" y="1281189"/>
            <a:ext cx="32538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3425" r="2077"/>
          <a:stretch/>
        </p:blipFill>
        <p:spPr bwMode="auto">
          <a:xfrm>
            <a:off x="5786500" y="4088634"/>
            <a:ext cx="3240360" cy="23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 b="2043"/>
          <a:stretch/>
        </p:blipFill>
        <p:spPr bwMode="auto">
          <a:xfrm>
            <a:off x="3628899" y="4088634"/>
            <a:ext cx="1864994" cy="26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48325"/>
            <a:ext cx="30243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FFFF00"/>
                </a:solidFill>
              </a:rPr>
              <a:t>Прошел </a:t>
            </a:r>
            <a:r>
              <a:rPr lang="ru-RU" sz="1600" b="1" dirty="0">
                <a:solidFill>
                  <a:srgbClr val="FFFF00"/>
                </a:solidFill>
              </a:rPr>
              <a:t>курсы повышения квалификации: 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"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Оказание первой доврачебной помощи"(2019г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.),</a:t>
            </a: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 «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Современные требования к системе подготовки футболистов». Присвоена квалификация "Тренер-преподаватель детско-юношеских команд Пермского края"(2017, 2019гг.), </a:t>
            </a:r>
            <a:endParaRPr lang="ru-RU" sz="16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"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Организационно-содержательные аспекты деятельности специалистов и педагогов дополнительного образования, работающих с детьми с ОВЗ и детьми-инвалидами"(2018г</a:t>
            </a: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.),</a:t>
            </a:r>
          </a:p>
          <a:p>
            <a:pPr marL="285750" lvl="0" indent="-285750">
              <a:buFontTx/>
              <a:buChar char="-"/>
            </a:pPr>
            <a:r>
              <a:rPr lang="ru-RU" sz="16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"</a:t>
            </a: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</a:rPr>
              <a:t>Оказание первой помощи в экстремальной ситуации" (2017г.).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96683" y="8738"/>
            <a:ext cx="5730177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овышение квалификации</a:t>
            </a:r>
            <a:endParaRPr lang="ru-RU" sz="36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  <a:p>
            <a:endParaRPr lang="ru-RU" sz="2400" b="1" dirty="0" smtClean="0">
              <a:solidFill>
                <a:srgbClr val="1A2BA6"/>
              </a:solidFill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"/>
          <a:stretch/>
        </p:blipFill>
        <p:spPr bwMode="auto">
          <a:xfrm>
            <a:off x="3628899" y="1281189"/>
            <a:ext cx="1864994" cy="267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9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288032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3583" y="1268760"/>
            <a:ext cx="8424936" cy="30963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/>
              <a:t>	В 2018 году аттестован на соответствие занимаемой должности тренера-преподавателя (Приказ №01-03/148-ОД от 01.11.2018)</a:t>
            </a:r>
          </a:p>
          <a:p>
            <a:pPr algn="just"/>
            <a:r>
              <a:rPr lang="ru-RU" sz="1800" b="1" dirty="0" smtClean="0"/>
              <a:t>	</a:t>
            </a:r>
            <a:r>
              <a:rPr lang="ru-RU" sz="1800" b="1" dirty="0" smtClean="0">
                <a:solidFill>
                  <a:srgbClr val="FFFF00"/>
                </a:solidFill>
              </a:rPr>
              <a:t>Образование</a:t>
            </a:r>
            <a:r>
              <a:rPr lang="ru-RU" sz="1800" b="1" dirty="0" smtClean="0"/>
              <a:t> </a:t>
            </a:r>
            <a:r>
              <a:rPr lang="ru-RU" sz="1800" b="1" dirty="0"/>
              <a:t>– среднее профессиональное. </a:t>
            </a:r>
            <a:r>
              <a:rPr lang="ru-RU" sz="1800" dirty="0"/>
              <a:t>Окончил Государственное бюджетное профессиональное образовательное учреждение «Кунгурский центр образования №1» </a:t>
            </a:r>
            <a:r>
              <a:rPr lang="ru-RU" sz="1800" dirty="0" err="1"/>
              <a:t>г.Кунгура</a:t>
            </a:r>
            <a:r>
              <a:rPr lang="ru-RU" sz="1800" dirty="0"/>
              <a:t> (2019г.). Квалификация «учитель физической культуры».</a:t>
            </a:r>
          </a:p>
          <a:p>
            <a:pPr algn="just"/>
            <a:r>
              <a:rPr lang="ru-RU" sz="1800" b="1" dirty="0"/>
              <a:t>	В настоящее время </a:t>
            </a:r>
            <a:r>
              <a:rPr lang="ru-RU" sz="1800" b="1" dirty="0">
                <a:solidFill>
                  <a:srgbClr val="FFFF00"/>
                </a:solidFill>
              </a:rPr>
              <a:t>работаю </a:t>
            </a:r>
            <a:r>
              <a:rPr lang="ru-RU" sz="1800" dirty="0">
                <a:solidFill>
                  <a:srgbClr val="FFFF00"/>
                </a:solidFill>
              </a:rPr>
              <a:t>по дополнительной общеобразовательной программе предпрофессиональной подготовки </a:t>
            </a:r>
            <a:r>
              <a:rPr lang="ru-RU" sz="1800" dirty="0"/>
              <a:t>вида спорта </a:t>
            </a:r>
            <a:r>
              <a:rPr lang="ru-RU" sz="1800" b="1" i="1" dirty="0"/>
              <a:t>«футбол»</a:t>
            </a:r>
            <a:r>
              <a:rPr lang="ru-RU" sz="1800" dirty="0"/>
              <a:t> с  тренировочными группами базового  и углубленного уровня развития (ТГ-2; ТГ-3; ТГ-5).</a:t>
            </a:r>
          </a:p>
          <a:p>
            <a:pPr algn="just"/>
            <a:r>
              <a:rPr lang="ru-RU" sz="1800" dirty="0"/>
              <a:t>	На сегодняшний день имею </a:t>
            </a:r>
            <a:r>
              <a:rPr lang="ru-RU" sz="1800" b="1" dirty="0"/>
              <a:t>часовую </a:t>
            </a:r>
            <a:r>
              <a:rPr lang="ru-RU" sz="1800" b="1" dirty="0">
                <a:solidFill>
                  <a:srgbClr val="FFFF00"/>
                </a:solidFill>
              </a:rPr>
              <a:t>нагрузку </a:t>
            </a:r>
            <a:r>
              <a:rPr lang="ru-RU" sz="1800" b="1" dirty="0" smtClean="0">
                <a:solidFill>
                  <a:srgbClr val="FFFF00"/>
                </a:solidFill>
              </a:rPr>
              <a:t>33 недельных </a:t>
            </a:r>
            <a:r>
              <a:rPr lang="ru-RU" sz="1800" b="1" dirty="0">
                <a:solidFill>
                  <a:srgbClr val="FFFF00"/>
                </a:solidFill>
              </a:rPr>
              <a:t>часа с наполняемостью групп в количестве 53 человек учащихся.</a:t>
            </a:r>
            <a:endParaRPr lang="ru-RU" sz="1800" dirty="0">
              <a:solidFill>
                <a:srgbClr val="FFFF00"/>
              </a:solidFill>
            </a:endParaRPr>
          </a:p>
          <a:p>
            <a:pPr algn="just"/>
            <a:r>
              <a:rPr lang="ru-RU" sz="1800" dirty="0"/>
              <a:t>	Динамика освоения учебной программы обучающимися за последние пять лет </a:t>
            </a:r>
            <a:r>
              <a:rPr lang="ru-RU" sz="1800" b="1" dirty="0"/>
              <a:t>составляет более 93 %.</a:t>
            </a:r>
            <a:endParaRPr lang="ru-RU" sz="1800" dirty="0"/>
          </a:p>
          <a:p>
            <a:pPr algn="l"/>
            <a:endParaRPr lang="ru-RU" sz="2400" b="1" dirty="0" smtClean="0">
              <a:solidFill>
                <a:srgbClr val="1A2BA6"/>
              </a:solidFill>
            </a:endParaRPr>
          </a:p>
          <a:p>
            <a:pPr algn="just"/>
            <a:r>
              <a:rPr lang="ru-RU" sz="1400" dirty="0" smtClean="0"/>
              <a:t>	</a:t>
            </a:r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583" y="342900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1588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340768"/>
            <a:ext cx="8208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	Моя </a:t>
            </a:r>
            <a:r>
              <a:rPr lang="ru-RU" b="1" dirty="0">
                <a:solidFill>
                  <a:srgbClr val="FFFF00"/>
                </a:solidFill>
              </a:rPr>
              <a:t>методическая тема</a:t>
            </a:r>
            <a:r>
              <a:rPr lang="ru-RU" b="1" dirty="0"/>
              <a:t>,</a:t>
            </a:r>
            <a:r>
              <a:rPr lang="ru-RU" dirty="0"/>
              <a:t> над которой я работаю с 2015 года, называется </a:t>
            </a:r>
            <a:r>
              <a:rPr lang="ru-RU" i="1" dirty="0"/>
              <a:t>«Организация учебно-тренировочного процесса в футболе».</a:t>
            </a:r>
            <a:endParaRPr lang="ru-RU" dirty="0"/>
          </a:p>
          <a:p>
            <a:pPr algn="just"/>
            <a:r>
              <a:rPr lang="ru-RU" b="1" dirty="0"/>
              <a:t>	</a:t>
            </a:r>
            <a:r>
              <a:rPr lang="ru-RU" b="1" dirty="0">
                <a:solidFill>
                  <a:srgbClr val="FFFF00"/>
                </a:solidFill>
              </a:rPr>
              <a:t>Цель моей тренерской деятельности</a:t>
            </a:r>
            <a:r>
              <a:rPr lang="ru-RU" dirty="0"/>
              <a:t>: научить детей работать над собой; воспитывать ответственных, трудолюбивых, целеустремлённых спортсменов; подготовить всесторонне развитых футболистов.</a:t>
            </a:r>
          </a:p>
          <a:p>
            <a:pPr algn="just"/>
            <a:r>
              <a:rPr lang="ru-RU" b="1" dirty="0"/>
              <a:t>	</a:t>
            </a:r>
            <a:r>
              <a:rPr lang="ru-RU" b="1" dirty="0">
                <a:solidFill>
                  <a:srgbClr val="FFFF00"/>
                </a:solidFill>
              </a:rPr>
              <a:t>Основные формы своей работы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как  тренера-преподавателя  считаю: учебно-тренировочные занятия, беседы, консультации, игры, соревнования и конкурсы, субботники и трудовые акции, проводимые с учетом возрастных особенностей детей при взаимосвязи процессов воспитания, развития и оздоровления, воспитательной и познавательной деятельности.</a:t>
            </a:r>
          </a:p>
          <a:p>
            <a:pPr algn="just"/>
            <a:r>
              <a:rPr lang="ru-RU" b="1" dirty="0"/>
              <a:t>	</a:t>
            </a:r>
            <a:r>
              <a:rPr lang="ru-RU" b="1" dirty="0">
                <a:solidFill>
                  <a:srgbClr val="FFFF00"/>
                </a:solidFill>
              </a:rPr>
              <a:t>Принципы моей работы:</a:t>
            </a:r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1.Уважать личность каждого воспитанника.</a:t>
            </a:r>
          </a:p>
          <a:p>
            <a:pPr algn="just"/>
            <a:r>
              <a:rPr lang="ru-RU" dirty="0"/>
              <a:t>2. Организовать активный тренировочный процесс.</a:t>
            </a:r>
          </a:p>
          <a:p>
            <a:pPr algn="just"/>
            <a:r>
              <a:rPr lang="ru-RU" dirty="0"/>
              <a:t>3. Работать в тесном сотрудничестве с родителями учащихся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547664" y="260323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19672" y="188640"/>
            <a:ext cx="5112568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Самоанализ</a:t>
            </a:r>
            <a:endParaRPr lang="ru-RU" sz="40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ru-RU" sz="2400" b="1" dirty="0">
              <a:solidFill>
                <a:srgbClr val="1A2BA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852" y="836712"/>
            <a:ext cx="83157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Владею современными образовательными технологиями и методиками, эффективно применяю их в практической деятельности: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-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 использую для выстраивания и совершенствования процесса тренировки, соответствующего возрастным особенностям учащихся (авторы Железняк Ю.Д,, </a:t>
            </a:r>
            <a:r>
              <a:rPr lang="ru-RU" dirty="0" err="1" smtClean="0"/>
              <a:t>Чачин</a:t>
            </a:r>
            <a:r>
              <a:rPr lang="ru-RU" dirty="0" smtClean="0"/>
              <a:t> А.В.)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Технологии личностно-ориентированного и развивающего обучения применяю для развития возможностей самосовершенствования учащихся (автор </a:t>
            </a:r>
            <a:r>
              <a:rPr lang="ru-RU" dirty="0" err="1" smtClean="0"/>
              <a:t>Якиманская</a:t>
            </a:r>
            <a:r>
              <a:rPr lang="ru-RU" dirty="0" smtClean="0"/>
              <a:t> И.С.)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Технологии в футболе использую для создания игровых ситуаций при распределении ролей между нападающими и защитником (автор </a:t>
            </a:r>
            <a:r>
              <a:rPr lang="ru-RU" dirty="0" err="1" smtClean="0"/>
              <a:t>Ведаско</a:t>
            </a:r>
            <a:r>
              <a:rPr lang="ru-RU" dirty="0" smtClean="0"/>
              <a:t> Х.)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Повышаю качество образования, используя на занятиях спортивные игры и задания, рекомендованные ведущими тренерами, педагогами и специалистами по футболу	</a:t>
            </a:r>
          </a:p>
          <a:p>
            <a:pPr algn="just"/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Являюсь </a:t>
            </a:r>
            <a:r>
              <a:rPr lang="ru-RU" b="1" dirty="0">
                <a:solidFill>
                  <a:srgbClr val="FFFF00"/>
                </a:solidFill>
              </a:rPr>
              <a:t>одним из авторов дополнительных общеобразовательных программ:</a:t>
            </a:r>
            <a:endParaRPr lang="ru-RU" dirty="0">
              <a:solidFill>
                <a:srgbClr val="FFFF00"/>
              </a:solidFill>
            </a:endParaRPr>
          </a:p>
          <a:p>
            <a:pPr algn="just"/>
            <a:r>
              <a:rPr lang="ru-RU" dirty="0"/>
              <a:t>- дополнительной предпрофессиональной программы по футболу  для лиц в возрасте с 9 до 18 лет </a:t>
            </a:r>
            <a:r>
              <a:rPr lang="ru-RU" dirty="0">
                <a:solidFill>
                  <a:srgbClr val="FFFF00"/>
                </a:solidFill>
              </a:rPr>
              <a:t>(2019г.);</a:t>
            </a:r>
          </a:p>
          <a:p>
            <a:pPr algn="just"/>
            <a:r>
              <a:rPr lang="ru-RU" dirty="0"/>
              <a:t>- дополнительной предпрофессиональной программы по футболу  для лиц в возрасте с 9 до 18 лет </a:t>
            </a:r>
            <a:r>
              <a:rPr lang="ru-RU" dirty="0">
                <a:solidFill>
                  <a:srgbClr val="FFFF00"/>
                </a:solidFill>
              </a:rPr>
              <a:t>(2016г.).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	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59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682FF"/>
      </a:dk1>
      <a:lt1>
        <a:sysClr val="window" lastClr="FFFFFF"/>
      </a:lt1>
      <a:dk2>
        <a:srgbClr val="0061C3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1685</TotalTime>
  <Words>1467</Words>
  <Application>Microsoft Office PowerPoint</Application>
  <PresentationFormat>Экран (4:3)</PresentationFormat>
  <Paragraphs>293</Paragraphs>
  <Slides>51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Принимаю участие в реализации проекта «Спортивный клуб  - «Кировец»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в рамках проекта «Спортивный клуб «Кировец»</dc:title>
  <dc:creator>Нелли</dc:creator>
  <cp:lastModifiedBy>User</cp:lastModifiedBy>
  <cp:revision>83</cp:revision>
  <cp:lastPrinted>2020-03-23T09:17:54Z</cp:lastPrinted>
  <dcterms:created xsi:type="dcterms:W3CDTF">2020-03-16T05:03:26Z</dcterms:created>
  <dcterms:modified xsi:type="dcterms:W3CDTF">2020-03-23T10:04:08Z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7609472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