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68" r:id="rId3"/>
    <p:sldId id="271" r:id="rId4"/>
    <p:sldId id="256" r:id="rId5"/>
    <p:sldId id="257" r:id="rId6"/>
    <p:sldId id="258" r:id="rId7"/>
    <p:sldId id="260" r:id="rId8"/>
    <p:sldId id="261" r:id="rId9"/>
    <p:sldId id="274" r:id="rId10"/>
    <p:sldId id="264" r:id="rId11"/>
    <p:sldId id="267" r:id="rId12"/>
    <p:sldId id="275" r:id="rId13"/>
    <p:sldId id="265" r:id="rId14"/>
    <p:sldId id="263" r:id="rId15"/>
    <p:sldId id="266" r:id="rId16"/>
    <p:sldId id="262" r:id="rId17"/>
    <p:sldId id="259"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49D0E-7C3E-41FC-A1D7-056BA18092B5}" type="datetimeFigureOut">
              <a:rPr lang="ru-RU" smtClean="0"/>
              <a:pPr/>
              <a:t>10.09.2020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A50D2-E284-4DEA-A792-8248793B0D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EA50D2-E284-4DEA-A792-8248793B0DA3}"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EA50D2-E284-4DEA-A792-8248793B0DA3}" type="slidenum">
              <a:rPr lang="ru-RU" smtClean="0"/>
              <a:pPr/>
              <a:t>17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EA50D2-E284-4DEA-A792-8248793B0DA3}"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522112-4865-4431-B528-05A515406E76}"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ABA87-D8AF-4898-8DC3-2F9DF4C9D0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22112-4865-4431-B528-05A515406E76}" type="datetimeFigureOut">
              <a:rPr lang="ru-RU" smtClean="0"/>
              <a:pPr/>
              <a:t>10.09.2020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ABA87-D8AF-4898-8DC3-2F9DF4C9D0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1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47" Type="http://schemas.microsoft.com/office/2007/relationships/hdphoto" Target="NULL"/><Relationship Id="rId7"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9" Type="http://schemas.openxmlformats.org/officeDocument/2006/relationships/image" Target="../media/image79.jpeg"/><Relationship Id="rId10" Type="http://schemas.openxmlformats.org/officeDocument/2006/relationships/image" Target="../media/image77.png"/><Relationship Id="rId4" Type="http://schemas.openxmlformats.org/officeDocument/2006/relationships/image" Target="../media/image71.jpeg"/><Relationship Id="rId9" Type="http://schemas.openxmlformats.org/officeDocument/2006/relationships/image" Target="../media/image76.jpeg"/><Relationship Id="rId48"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90.jpe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 Id="rId14" Type="http://schemas.openxmlformats.org/officeDocument/2006/relationships/image" Target="../media/image9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32" y="0"/>
            <a:ext cx="9144000" cy="6858000"/>
          </a:xfrm>
          <a:prstGeom prst="rect">
            <a:avLst/>
          </a:prstGeom>
          <a:noFill/>
          <a:ln w="9525">
            <a:noFill/>
            <a:miter lim="800000"/>
            <a:headEnd/>
            <a:tailEnd/>
          </a:ln>
          <a:effectLst/>
        </p:spPr>
      </p:pic>
      <p:sp>
        <p:nvSpPr>
          <p:cNvPr id="5" name="TextBox 4"/>
          <p:cNvSpPr txBox="1"/>
          <p:nvPr/>
        </p:nvSpPr>
        <p:spPr>
          <a:xfrm>
            <a:off x="1857356" y="714356"/>
            <a:ext cx="6286544" cy="584775"/>
          </a:xfrm>
          <a:prstGeom prst="rect">
            <a:avLst/>
          </a:prstGeom>
          <a:noFill/>
        </p:spPr>
        <p:txBody>
          <a:bodyPr wrap="square" rtlCol="0">
            <a:spAutoFit/>
          </a:bodyPr>
          <a:lstStyle/>
          <a:p>
            <a:r>
              <a:rPr lang="ru-RU" sz="1600" b="1" dirty="0" smtClean="0"/>
              <a:t>Муниципальное бюджетное дошкольное образовательное      учреждение    «</a:t>
            </a:r>
            <a:r>
              <a:rPr lang="ru-RU" sz="1600" b="1" dirty="0" err="1" smtClean="0"/>
              <a:t>Куньинский</a:t>
            </a:r>
            <a:r>
              <a:rPr lang="ru-RU" sz="1600" b="1" dirty="0" smtClean="0"/>
              <a:t> детский сад «Лучик»</a:t>
            </a:r>
            <a:endParaRPr lang="ru-RU" sz="1600" b="1" dirty="0"/>
          </a:p>
        </p:txBody>
      </p:sp>
      <p:sp>
        <p:nvSpPr>
          <p:cNvPr id="6" name="TextBox 5"/>
          <p:cNvSpPr txBox="1"/>
          <p:nvPr/>
        </p:nvSpPr>
        <p:spPr>
          <a:xfrm>
            <a:off x="2143108" y="1428736"/>
            <a:ext cx="4357718" cy="400110"/>
          </a:xfrm>
          <a:prstGeom prst="rect">
            <a:avLst/>
          </a:prstGeom>
          <a:noFill/>
        </p:spPr>
        <p:txBody>
          <a:bodyPr wrap="square" rtlCol="0">
            <a:spAutoFit/>
          </a:bodyPr>
          <a:lstStyle/>
          <a:p>
            <a:r>
              <a:rPr lang="ru-RU" sz="2000" b="1" dirty="0" smtClean="0"/>
              <a:t>Филиал  «Назимовский детский сад»</a:t>
            </a:r>
            <a:endParaRPr lang="ru-RU" sz="2000" b="1" dirty="0"/>
          </a:p>
        </p:txBody>
      </p:sp>
      <p:sp>
        <p:nvSpPr>
          <p:cNvPr id="7" name="TextBox 6"/>
          <p:cNvSpPr txBox="1"/>
          <p:nvPr/>
        </p:nvSpPr>
        <p:spPr>
          <a:xfrm>
            <a:off x="1571604" y="2571744"/>
            <a:ext cx="6215106" cy="1200329"/>
          </a:xfrm>
          <a:prstGeom prst="rect">
            <a:avLst/>
          </a:prstGeom>
          <a:noFill/>
        </p:spPr>
        <p:txBody>
          <a:bodyPr wrap="square" rtlCol="0">
            <a:spAutoFit/>
          </a:bodyPr>
          <a:lstStyle/>
          <a:p>
            <a:r>
              <a:rPr lang="ru-RU" sz="3600" dirty="0" smtClean="0"/>
              <a:t>             </a:t>
            </a:r>
            <a:r>
              <a:rPr lang="ru-RU" sz="3600" b="1" dirty="0" smtClean="0"/>
              <a:t>Презентация                                                «  Моя профессия - педагог</a:t>
            </a:r>
            <a:r>
              <a:rPr lang="ru-RU" sz="3600" dirty="0" smtClean="0"/>
              <a:t>»</a:t>
            </a:r>
            <a:endParaRPr lang="ru-RU" sz="3600" dirty="0"/>
          </a:p>
        </p:txBody>
      </p:sp>
      <p:sp>
        <p:nvSpPr>
          <p:cNvPr id="8" name="TextBox 7"/>
          <p:cNvSpPr txBox="1"/>
          <p:nvPr/>
        </p:nvSpPr>
        <p:spPr>
          <a:xfrm>
            <a:off x="4357686" y="5214950"/>
            <a:ext cx="3071834" cy="646331"/>
          </a:xfrm>
          <a:prstGeom prst="rect">
            <a:avLst/>
          </a:prstGeom>
          <a:noFill/>
        </p:spPr>
        <p:txBody>
          <a:bodyPr wrap="square" rtlCol="0">
            <a:spAutoFit/>
          </a:bodyPr>
          <a:lstStyle/>
          <a:p>
            <a:r>
              <a:rPr lang="ru-RU" dirty="0" smtClean="0"/>
              <a:t>Подготовила воспитатель </a:t>
            </a:r>
            <a:r>
              <a:rPr lang="ru-RU" b="1" dirty="0" smtClean="0"/>
              <a:t>Ковалёва Елена Петровна</a:t>
            </a:r>
            <a:endParaRPr lang="ru-RU" b="1" dirty="0"/>
          </a:p>
        </p:txBody>
      </p:sp>
      <p:sp>
        <p:nvSpPr>
          <p:cNvPr id="9" name="TextBox 8"/>
          <p:cNvSpPr txBox="1"/>
          <p:nvPr/>
        </p:nvSpPr>
        <p:spPr>
          <a:xfrm>
            <a:off x="6643702" y="6072206"/>
            <a:ext cx="1384074" cy="369332"/>
          </a:xfrm>
          <a:prstGeom prst="rect">
            <a:avLst/>
          </a:prstGeom>
          <a:noFill/>
        </p:spPr>
        <p:txBody>
          <a:bodyPr wrap="square" rtlCol="0">
            <a:spAutoFit/>
          </a:bodyPr>
          <a:lstStyle/>
          <a:p>
            <a:r>
              <a:rPr lang="ru-RU" dirty="0" smtClean="0"/>
              <a:t>2020 год</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2071670" y="428604"/>
            <a:ext cx="4929222" cy="584775"/>
          </a:xfrm>
          <a:prstGeom prst="rect">
            <a:avLst/>
          </a:prstGeom>
          <a:noFill/>
        </p:spPr>
        <p:txBody>
          <a:bodyPr wrap="square" rtlCol="0">
            <a:spAutoFit/>
          </a:bodyPr>
          <a:lstStyle/>
          <a:p>
            <a:r>
              <a:rPr lang="ru-RU" dirty="0" smtClean="0"/>
              <a:t>                </a:t>
            </a:r>
            <a:r>
              <a:rPr lang="ru-RU" sz="3200" b="1" dirty="0" smtClean="0">
                <a:solidFill>
                  <a:srgbClr val="7030A0"/>
                </a:solidFill>
              </a:rPr>
              <a:t>Весёлый досуг</a:t>
            </a:r>
            <a:endParaRPr lang="ru-RU" sz="3200" b="1" dirty="0">
              <a:solidFill>
                <a:srgbClr val="7030A0"/>
              </a:solidFill>
            </a:endParaRPr>
          </a:p>
        </p:txBody>
      </p:sp>
      <p:pic>
        <p:nvPicPr>
          <p:cNvPr id="7170" name="Picture 2"/>
          <p:cNvPicPr>
            <a:picLocks noChangeAspect="1" noChangeArrowheads="1"/>
          </p:cNvPicPr>
          <p:nvPr/>
        </p:nvPicPr>
        <p:blipFill>
          <a:blip r:embed="rId3" cstate="print"/>
          <a:srcRect/>
          <a:stretch>
            <a:fillRect/>
          </a:stretch>
        </p:blipFill>
        <p:spPr bwMode="auto">
          <a:xfrm>
            <a:off x="3286116" y="1000108"/>
            <a:ext cx="2205752" cy="1654314"/>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1285852" y="4643446"/>
            <a:ext cx="1346429" cy="1800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5" cstate="print"/>
          <a:srcRect/>
          <a:stretch>
            <a:fillRect/>
          </a:stretch>
        </p:blipFill>
        <p:spPr bwMode="auto">
          <a:xfrm>
            <a:off x="5786446" y="1064926"/>
            <a:ext cx="2214578" cy="1660934"/>
          </a:xfrm>
          <a:prstGeom prst="rect">
            <a:avLst/>
          </a:prstGeom>
          <a:noFill/>
          <a:ln w="9525">
            <a:noFill/>
            <a:miter lim="800000"/>
            <a:headEnd/>
            <a:tailEnd/>
          </a:ln>
          <a:effectLst/>
        </p:spPr>
      </p:pic>
      <p:pic>
        <p:nvPicPr>
          <p:cNvPr id="8195" name="Picture 3"/>
          <p:cNvPicPr>
            <a:picLocks noChangeAspect="1" noChangeArrowheads="1"/>
          </p:cNvPicPr>
          <p:nvPr/>
        </p:nvPicPr>
        <p:blipFill>
          <a:blip r:embed="rId6" cstate="print"/>
          <a:srcRect/>
          <a:stretch>
            <a:fillRect/>
          </a:stretch>
        </p:blipFill>
        <p:spPr bwMode="auto">
          <a:xfrm>
            <a:off x="1142976" y="2786058"/>
            <a:ext cx="2390093" cy="1792569"/>
          </a:xfrm>
          <a:prstGeom prst="rect">
            <a:avLst/>
          </a:prstGeom>
          <a:noFill/>
          <a:ln w="9525">
            <a:noFill/>
            <a:miter lim="800000"/>
            <a:headEnd/>
            <a:tailEnd/>
          </a:ln>
          <a:effectLst/>
        </p:spPr>
      </p:pic>
      <p:pic>
        <p:nvPicPr>
          <p:cNvPr id="4" name="Picture 2"/>
          <p:cNvPicPr>
            <a:picLocks noChangeAspect="1" noChangeArrowheads="1"/>
          </p:cNvPicPr>
          <p:nvPr/>
        </p:nvPicPr>
        <p:blipFill>
          <a:blip r:embed="rId7" cstate="print"/>
          <a:srcRect/>
          <a:stretch>
            <a:fillRect/>
          </a:stretch>
        </p:blipFill>
        <p:spPr bwMode="auto">
          <a:xfrm>
            <a:off x="1071538" y="714356"/>
            <a:ext cx="1500198" cy="2000264"/>
          </a:xfrm>
          <a:prstGeom prst="rect">
            <a:avLst/>
          </a:prstGeom>
          <a:noFill/>
          <a:ln w="9525">
            <a:noFill/>
            <a:miter lim="800000"/>
            <a:headEnd/>
            <a:tailEnd/>
          </a:ln>
          <a:effectLst/>
        </p:spPr>
      </p:pic>
      <p:pic>
        <p:nvPicPr>
          <p:cNvPr id="3074" name="Picture 2"/>
          <p:cNvPicPr>
            <a:picLocks noChangeAspect="1" noChangeArrowheads="1"/>
          </p:cNvPicPr>
          <p:nvPr/>
        </p:nvPicPr>
        <p:blipFill>
          <a:blip r:embed="rId8" cstate="print"/>
          <a:srcRect/>
          <a:stretch>
            <a:fillRect/>
          </a:stretch>
        </p:blipFill>
        <p:spPr bwMode="auto">
          <a:xfrm>
            <a:off x="5500694" y="4857760"/>
            <a:ext cx="2143140" cy="1607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9" cstate="print"/>
          <a:srcRect/>
          <a:stretch>
            <a:fillRect/>
          </a:stretch>
        </p:blipFill>
        <p:spPr bwMode="auto">
          <a:xfrm>
            <a:off x="3000364" y="4643446"/>
            <a:ext cx="2400000" cy="1800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10" cstate="print"/>
          <a:srcRect/>
          <a:stretch>
            <a:fillRect/>
          </a:stretch>
        </p:blipFill>
        <p:spPr bwMode="auto">
          <a:xfrm>
            <a:off x="3643306" y="2857496"/>
            <a:ext cx="2000264" cy="1500198"/>
          </a:xfrm>
          <a:prstGeom prst="rect">
            <a:avLst/>
          </a:prstGeom>
          <a:noFill/>
          <a:ln w="9525">
            <a:noFill/>
            <a:miter lim="800000"/>
            <a:headEnd/>
            <a:tailEnd/>
          </a:ln>
          <a:effectLst/>
        </p:spPr>
      </p:pic>
      <p:pic>
        <p:nvPicPr>
          <p:cNvPr id="3077" name="Picture 5"/>
          <p:cNvPicPr>
            <a:picLocks noChangeAspect="1" noChangeArrowheads="1"/>
          </p:cNvPicPr>
          <p:nvPr/>
        </p:nvPicPr>
        <p:blipFill>
          <a:blip r:embed="rId11" cstate="print"/>
          <a:srcRect/>
          <a:stretch>
            <a:fillRect/>
          </a:stretch>
        </p:blipFill>
        <p:spPr bwMode="auto">
          <a:xfrm>
            <a:off x="5929322" y="3000372"/>
            <a:ext cx="2286016"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097" name="Picture 1"/>
          <p:cNvPicPr>
            <a:picLocks noChangeAspect="1" noChangeArrowheads="1"/>
          </p:cNvPicPr>
          <p:nvPr/>
        </p:nvPicPr>
        <p:blipFill>
          <a:blip r:embed="rId3" cstate="print"/>
          <a:srcRect/>
          <a:stretch>
            <a:fillRect/>
          </a:stretch>
        </p:blipFill>
        <p:spPr bwMode="auto">
          <a:xfrm>
            <a:off x="1428728" y="4786322"/>
            <a:ext cx="1350000" cy="1800000"/>
          </a:xfrm>
          <a:prstGeom prst="rect">
            <a:avLst/>
          </a:prstGeom>
          <a:noFill/>
          <a:ln w="9525">
            <a:noFill/>
            <a:miter lim="800000"/>
            <a:headEnd/>
            <a:tailEnd/>
          </a:ln>
          <a:effectLst/>
        </p:spPr>
      </p:pic>
      <p:sp>
        <p:nvSpPr>
          <p:cNvPr id="6" name="TextBox 5"/>
          <p:cNvSpPr txBox="1"/>
          <p:nvPr/>
        </p:nvSpPr>
        <p:spPr>
          <a:xfrm>
            <a:off x="2500298" y="214290"/>
            <a:ext cx="4286280" cy="584775"/>
          </a:xfrm>
          <a:prstGeom prst="rect">
            <a:avLst/>
          </a:prstGeom>
          <a:noFill/>
        </p:spPr>
        <p:txBody>
          <a:bodyPr wrap="square" rtlCol="0">
            <a:spAutoFit/>
          </a:bodyPr>
          <a:lstStyle/>
          <a:p>
            <a:r>
              <a:rPr lang="ru-RU" dirty="0" smtClean="0"/>
              <a:t> </a:t>
            </a:r>
            <a:r>
              <a:rPr lang="ru-RU" sz="3200" b="1" dirty="0" smtClean="0">
                <a:solidFill>
                  <a:srgbClr val="7030A0"/>
                </a:solidFill>
              </a:rPr>
              <a:t>Пешком по глобусу</a:t>
            </a:r>
            <a:endParaRPr lang="ru-RU" sz="3200" b="1" dirty="0">
              <a:solidFill>
                <a:srgbClr val="7030A0"/>
              </a:solidFill>
            </a:endParaRPr>
          </a:p>
        </p:txBody>
      </p:sp>
      <p:pic>
        <p:nvPicPr>
          <p:cNvPr id="4099" name="Picture 3"/>
          <p:cNvPicPr>
            <a:picLocks noChangeAspect="1" noChangeArrowheads="1"/>
          </p:cNvPicPr>
          <p:nvPr/>
        </p:nvPicPr>
        <p:blipFill>
          <a:blip r:embed="rId4" cstate="print"/>
          <a:srcRect/>
          <a:stretch>
            <a:fillRect/>
          </a:stretch>
        </p:blipFill>
        <p:spPr bwMode="auto">
          <a:xfrm>
            <a:off x="6429388" y="785794"/>
            <a:ext cx="1357322" cy="1800000"/>
          </a:xfrm>
          <a:prstGeom prst="rect">
            <a:avLst/>
          </a:prstGeom>
          <a:noFill/>
          <a:ln w="9525">
            <a:noFill/>
            <a:miter lim="800000"/>
            <a:headEnd/>
            <a:tailEnd/>
          </a:ln>
          <a:effectLst/>
        </p:spPr>
      </p:pic>
      <p:pic>
        <p:nvPicPr>
          <p:cNvPr id="10" name="Picture 6"/>
          <p:cNvPicPr/>
          <p:nvPr/>
        </p:nvPicPr>
        <p:blipFill>
          <a:blip r:embed="rId5" cstate="print"/>
          <a:srcRect/>
          <a:stretch>
            <a:fillRect/>
          </a:stretch>
        </p:blipFill>
        <p:spPr bwMode="auto">
          <a:xfrm>
            <a:off x="5929322" y="5000636"/>
            <a:ext cx="1800000" cy="1524738"/>
          </a:xfrm>
          <a:prstGeom prst="rect">
            <a:avLst/>
          </a:prstGeom>
          <a:noFill/>
          <a:ln w="9525">
            <a:noFill/>
            <a:miter lim="800000"/>
            <a:headEnd/>
            <a:tailEnd/>
          </a:ln>
          <a:effectLst/>
        </p:spPr>
      </p:pic>
      <p:pic>
        <p:nvPicPr>
          <p:cNvPr id="11" name="Picture 3"/>
          <p:cNvPicPr/>
          <p:nvPr/>
        </p:nvPicPr>
        <p:blipFill>
          <a:blip r:embed="rId6" cstate="print"/>
          <a:srcRect/>
          <a:stretch>
            <a:fillRect/>
          </a:stretch>
        </p:blipFill>
        <p:spPr bwMode="auto">
          <a:xfrm>
            <a:off x="3643306" y="5214950"/>
            <a:ext cx="1800000" cy="1350153"/>
          </a:xfrm>
          <a:prstGeom prst="rect">
            <a:avLst/>
          </a:prstGeom>
          <a:noFill/>
          <a:ln w="9525">
            <a:noFill/>
            <a:miter lim="800000"/>
            <a:headEnd/>
            <a:tailEnd/>
          </a:ln>
          <a:effectLst/>
        </p:spPr>
      </p:pic>
      <p:pic>
        <p:nvPicPr>
          <p:cNvPr id="12" name="Picture 2"/>
          <p:cNvPicPr/>
          <p:nvPr/>
        </p:nvPicPr>
        <p:blipFill>
          <a:blip r:embed="rId7" cstate="print"/>
          <a:srcRect/>
          <a:stretch>
            <a:fillRect/>
          </a:stretch>
        </p:blipFill>
        <p:spPr bwMode="auto">
          <a:xfrm>
            <a:off x="1142976" y="1357298"/>
            <a:ext cx="1800000" cy="1350153"/>
          </a:xfrm>
          <a:prstGeom prst="rect">
            <a:avLst/>
          </a:prstGeom>
          <a:noFill/>
          <a:ln w="9525">
            <a:noFill/>
            <a:miter lim="800000"/>
            <a:headEnd/>
            <a:tailEnd/>
          </a:ln>
          <a:effectLst/>
        </p:spPr>
      </p:pic>
      <p:pic>
        <p:nvPicPr>
          <p:cNvPr id="13" name="Picture 9"/>
          <p:cNvPicPr/>
          <p:nvPr/>
        </p:nvPicPr>
        <p:blipFill>
          <a:blip r:embed="rId8" cstate="print"/>
          <a:srcRect/>
          <a:stretch>
            <a:fillRect/>
          </a:stretch>
        </p:blipFill>
        <p:spPr bwMode="auto">
          <a:xfrm>
            <a:off x="3643306" y="2285992"/>
            <a:ext cx="1800000" cy="1350152"/>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print"/>
          <a:srcRect/>
          <a:stretch>
            <a:fillRect/>
          </a:stretch>
        </p:blipFill>
        <p:spPr bwMode="auto">
          <a:xfrm>
            <a:off x="6429388" y="2643182"/>
            <a:ext cx="2400000" cy="180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10" cstate="print"/>
          <a:srcRect/>
          <a:stretch>
            <a:fillRect/>
          </a:stretch>
        </p:blipFill>
        <p:spPr bwMode="auto">
          <a:xfrm>
            <a:off x="1285852" y="3071810"/>
            <a:ext cx="1920000" cy="144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11" cstate="print"/>
          <a:srcRect/>
          <a:stretch>
            <a:fillRect/>
          </a:stretch>
        </p:blipFill>
        <p:spPr bwMode="auto">
          <a:xfrm>
            <a:off x="3571868" y="714356"/>
            <a:ext cx="1920000" cy="1440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12" cstate="print"/>
          <a:srcRect/>
          <a:stretch>
            <a:fillRect/>
          </a:stretch>
        </p:blipFill>
        <p:spPr bwMode="auto">
          <a:xfrm>
            <a:off x="3571868" y="3714752"/>
            <a:ext cx="1919783" cy="14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2500298" y="785794"/>
            <a:ext cx="4071966" cy="1231106"/>
          </a:xfrm>
          <a:prstGeom prst="rect">
            <a:avLst/>
          </a:prstGeom>
          <a:noFill/>
        </p:spPr>
        <p:txBody>
          <a:bodyPr wrap="square" rtlCol="0">
            <a:spAutoFit/>
          </a:bodyPr>
          <a:lstStyle/>
          <a:p>
            <a:r>
              <a:rPr lang="ru-RU" sz="2000" b="1" dirty="0" smtClean="0"/>
              <a:t>           а значит артист</a:t>
            </a:r>
            <a:r>
              <a:rPr lang="ru-RU" dirty="0" smtClean="0"/>
              <a:t>!                                                                И пусть костюм будет порой неказист.                                                        Но в сказку  могу я  детей пригласить,                                               Им праздник устроить и всех удивить!…</a:t>
            </a:r>
            <a:endParaRPr lang="ru-RU" dirty="0"/>
          </a:p>
        </p:txBody>
      </p:sp>
      <p:pic>
        <p:nvPicPr>
          <p:cNvPr id="9220" name="Picture 4"/>
          <p:cNvPicPr>
            <a:picLocks noChangeAspect="1" noChangeArrowheads="1"/>
          </p:cNvPicPr>
          <p:nvPr/>
        </p:nvPicPr>
        <p:blipFill>
          <a:blip r:embed="rId3" cstate="print"/>
          <a:srcRect/>
          <a:stretch>
            <a:fillRect/>
          </a:stretch>
        </p:blipFill>
        <p:spPr bwMode="auto">
          <a:xfrm>
            <a:off x="6643702" y="1142983"/>
            <a:ext cx="1785950" cy="2381267"/>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1285852" y="4500570"/>
            <a:ext cx="1928826" cy="1948984"/>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r="22676"/>
          <a:stretch>
            <a:fillRect/>
          </a:stretch>
        </p:blipFill>
        <p:spPr bwMode="auto">
          <a:xfrm>
            <a:off x="6572264" y="3571876"/>
            <a:ext cx="1855769" cy="1800000"/>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3786182" y="2643182"/>
            <a:ext cx="2399729" cy="18000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7" cstate="print"/>
          <a:srcRect/>
          <a:stretch>
            <a:fillRect/>
          </a:stretch>
        </p:blipFill>
        <p:spPr bwMode="auto">
          <a:xfrm>
            <a:off x="3286116" y="4714884"/>
            <a:ext cx="3202669" cy="1800000"/>
          </a:xfrm>
          <a:prstGeom prst="rect">
            <a:avLst/>
          </a:prstGeom>
          <a:noFill/>
          <a:ln w="9525">
            <a:noFill/>
            <a:miter lim="800000"/>
            <a:headEnd/>
            <a:tailEnd/>
          </a:ln>
          <a:effectLst/>
        </p:spPr>
      </p:pic>
      <p:pic>
        <p:nvPicPr>
          <p:cNvPr id="9222" name="Picture 6"/>
          <p:cNvPicPr>
            <a:picLocks noChangeAspect="1" noChangeArrowheads="1"/>
          </p:cNvPicPr>
          <p:nvPr/>
        </p:nvPicPr>
        <p:blipFill>
          <a:blip r:embed="rId8" cstate="print"/>
          <a:srcRect/>
          <a:stretch>
            <a:fillRect/>
          </a:stretch>
        </p:blipFill>
        <p:spPr bwMode="auto">
          <a:xfrm>
            <a:off x="1571604" y="2119303"/>
            <a:ext cx="1691438" cy="2255251"/>
          </a:xfrm>
          <a:prstGeom prst="rect">
            <a:avLst/>
          </a:prstGeom>
          <a:noFill/>
          <a:ln w="9525">
            <a:noFill/>
            <a:miter lim="800000"/>
            <a:headEnd/>
            <a:tailEnd/>
          </a:ln>
          <a:effectLst/>
        </p:spPr>
      </p:pic>
      <p:sp>
        <p:nvSpPr>
          <p:cNvPr id="12" name="TextBox 11"/>
          <p:cNvSpPr txBox="1"/>
          <p:nvPr/>
        </p:nvSpPr>
        <p:spPr>
          <a:xfrm>
            <a:off x="2857488" y="285728"/>
            <a:ext cx="4225987" cy="584775"/>
          </a:xfrm>
          <a:prstGeom prst="rect">
            <a:avLst/>
          </a:prstGeom>
          <a:noFill/>
        </p:spPr>
        <p:txBody>
          <a:bodyPr wrap="square" rtlCol="0">
            <a:spAutoFit/>
          </a:bodyPr>
          <a:lstStyle/>
          <a:p>
            <a:r>
              <a:rPr lang="ru-RU" sz="3200" b="1" dirty="0" smtClean="0">
                <a:solidFill>
                  <a:srgbClr val="7030A0"/>
                </a:solidFill>
              </a:rPr>
              <a:t>Я воспитатель…,</a:t>
            </a:r>
            <a:endParaRPr lang="ru-RU" sz="3200" b="1"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145" name="Picture 1"/>
          <p:cNvPicPr>
            <a:picLocks noChangeAspect="1" noChangeArrowheads="1"/>
          </p:cNvPicPr>
          <p:nvPr/>
        </p:nvPicPr>
        <p:blipFill>
          <a:blip r:embed="rId3" cstate="print"/>
          <a:srcRect/>
          <a:stretch>
            <a:fillRect/>
          </a:stretch>
        </p:blipFill>
        <p:spPr bwMode="auto">
          <a:xfrm>
            <a:off x="3428992" y="1500174"/>
            <a:ext cx="2571768" cy="1928826"/>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5500694" y="4714884"/>
            <a:ext cx="2400000" cy="1800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2000232" y="785793"/>
            <a:ext cx="1365752" cy="1821003"/>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cstate="print"/>
          <a:srcRect/>
          <a:stretch>
            <a:fillRect/>
          </a:stretch>
        </p:blipFill>
        <p:spPr bwMode="auto">
          <a:xfrm>
            <a:off x="6215074" y="773221"/>
            <a:ext cx="1357322" cy="1809763"/>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cstate="print"/>
          <a:srcRect/>
          <a:stretch>
            <a:fillRect/>
          </a:stretch>
        </p:blipFill>
        <p:spPr bwMode="auto">
          <a:xfrm>
            <a:off x="7143768" y="2786058"/>
            <a:ext cx="1294314" cy="1725752"/>
          </a:xfrm>
          <a:prstGeom prst="rect">
            <a:avLst/>
          </a:prstGeom>
          <a:noFill/>
          <a:ln w="9525">
            <a:noFill/>
            <a:miter lim="800000"/>
            <a:headEnd/>
            <a:tailEnd/>
          </a:ln>
          <a:effectLst/>
        </p:spPr>
      </p:pic>
      <p:pic>
        <p:nvPicPr>
          <p:cNvPr id="6152" name="Picture 8"/>
          <p:cNvPicPr>
            <a:picLocks noChangeAspect="1" noChangeArrowheads="1"/>
          </p:cNvPicPr>
          <p:nvPr/>
        </p:nvPicPr>
        <p:blipFill>
          <a:blip r:embed="rId8" cstate="print"/>
          <a:srcRect/>
          <a:stretch>
            <a:fillRect/>
          </a:stretch>
        </p:blipFill>
        <p:spPr bwMode="auto">
          <a:xfrm>
            <a:off x="1285852" y="2714619"/>
            <a:ext cx="1428760" cy="1905013"/>
          </a:xfrm>
          <a:prstGeom prst="rect">
            <a:avLst/>
          </a:prstGeom>
          <a:noFill/>
          <a:ln w="9525">
            <a:noFill/>
            <a:miter lim="800000"/>
            <a:headEnd/>
            <a:tailEnd/>
          </a:ln>
          <a:effectLst/>
        </p:spPr>
      </p:pic>
      <p:sp>
        <p:nvSpPr>
          <p:cNvPr id="11" name="TextBox 10"/>
          <p:cNvSpPr txBox="1"/>
          <p:nvPr/>
        </p:nvSpPr>
        <p:spPr>
          <a:xfrm>
            <a:off x="1142976" y="357166"/>
            <a:ext cx="7369347" cy="461665"/>
          </a:xfrm>
          <a:prstGeom prst="rect">
            <a:avLst/>
          </a:prstGeom>
          <a:noFill/>
        </p:spPr>
        <p:txBody>
          <a:bodyPr wrap="square" rtlCol="0">
            <a:spAutoFit/>
          </a:bodyPr>
          <a:lstStyle/>
          <a:p>
            <a:r>
              <a:rPr lang="ru-RU" sz="2400" b="1" dirty="0" smtClean="0">
                <a:solidFill>
                  <a:srgbClr val="7030A0"/>
                </a:solidFill>
              </a:rPr>
              <a:t>Любимый герой моих дошколят ПЕТЯ—ПЯТОЧКИН !!!</a:t>
            </a:r>
            <a:endParaRPr lang="ru-RU" sz="2400" b="1" dirty="0">
              <a:solidFill>
                <a:srgbClr val="7030A0"/>
              </a:solidFill>
            </a:endParaRPr>
          </a:p>
        </p:txBody>
      </p:sp>
      <p:pic>
        <p:nvPicPr>
          <p:cNvPr id="2050" name="Picture 2"/>
          <p:cNvPicPr>
            <a:picLocks noChangeAspect="1" noChangeArrowheads="1"/>
          </p:cNvPicPr>
          <p:nvPr/>
        </p:nvPicPr>
        <p:blipFill>
          <a:blip r:embed="rId9" cstate="print"/>
          <a:srcRect/>
          <a:stretch>
            <a:fillRect/>
          </a:stretch>
        </p:blipFill>
        <p:spPr bwMode="auto">
          <a:xfrm>
            <a:off x="1500166" y="4714884"/>
            <a:ext cx="2400000" cy="18000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10" cstate="print"/>
          <a:srcRect/>
          <a:stretch>
            <a:fillRect/>
          </a:stretch>
        </p:blipFill>
        <p:spPr bwMode="auto">
          <a:xfrm>
            <a:off x="4000496" y="3452813"/>
            <a:ext cx="1492876" cy="1990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214678" y="1142984"/>
            <a:ext cx="3429024" cy="923330"/>
          </a:xfrm>
          <a:prstGeom prst="rect">
            <a:avLst/>
          </a:prstGeom>
          <a:noFill/>
        </p:spPr>
        <p:txBody>
          <a:bodyPr wrap="square" rtlCol="0">
            <a:spAutoFit/>
          </a:bodyPr>
          <a:lstStyle/>
          <a:p>
            <a:r>
              <a:rPr lang="ru-RU" dirty="0" smtClean="0"/>
              <a:t>Помните ли вы ,как праздновали свой  день рождения. </a:t>
            </a:r>
          </a:p>
          <a:p>
            <a:r>
              <a:rPr lang="ru-RU" dirty="0" smtClean="0"/>
              <a:t>в детском саду?....</a:t>
            </a:r>
            <a:endParaRPr lang="ru-RU" dirty="0"/>
          </a:p>
        </p:txBody>
      </p:sp>
      <p:pic>
        <p:nvPicPr>
          <p:cNvPr id="8193" name="Picture 1"/>
          <p:cNvPicPr>
            <a:picLocks noChangeAspect="1" noChangeArrowheads="1"/>
          </p:cNvPicPr>
          <p:nvPr/>
        </p:nvPicPr>
        <p:blipFill>
          <a:blip r:embed="rId3" cstate="print"/>
          <a:srcRect/>
          <a:stretch>
            <a:fillRect/>
          </a:stretch>
        </p:blipFill>
        <p:spPr bwMode="auto">
          <a:xfrm>
            <a:off x="1214414" y="2214554"/>
            <a:ext cx="2400000" cy="1800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3786182" y="2428868"/>
            <a:ext cx="2400000" cy="18000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cstate="print"/>
          <a:srcRect/>
          <a:stretch>
            <a:fillRect/>
          </a:stretch>
        </p:blipFill>
        <p:spPr bwMode="auto">
          <a:xfrm>
            <a:off x="6500826" y="2428868"/>
            <a:ext cx="2190765" cy="1643074"/>
          </a:xfrm>
          <a:prstGeom prst="rect">
            <a:avLst/>
          </a:prstGeom>
          <a:noFill/>
          <a:ln w="9525">
            <a:noFill/>
            <a:miter lim="800000"/>
            <a:headEnd/>
            <a:tailEnd/>
          </a:ln>
          <a:effectLst/>
        </p:spPr>
      </p:pic>
      <p:pic>
        <p:nvPicPr>
          <p:cNvPr id="7171" name="Picture 3"/>
          <p:cNvPicPr>
            <a:picLocks noChangeAspect="1" noChangeArrowheads="1"/>
          </p:cNvPicPr>
          <p:nvPr/>
        </p:nvPicPr>
        <p:blipFill>
          <a:blip r:embed="rId6" cstate="print"/>
          <a:srcRect/>
          <a:stretch>
            <a:fillRect/>
          </a:stretch>
        </p:blipFill>
        <p:spPr bwMode="auto">
          <a:xfrm>
            <a:off x="6500826" y="4286256"/>
            <a:ext cx="1500198" cy="2000264"/>
          </a:xfrm>
          <a:prstGeom prst="rect">
            <a:avLst/>
          </a:prstGeom>
          <a:noFill/>
          <a:ln w="9525">
            <a:noFill/>
            <a:miter lim="800000"/>
            <a:headEnd/>
            <a:tailEnd/>
          </a:ln>
          <a:effectLst/>
        </p:spPr>
      </p:pic>
      <p:pic>
        <p:nvPicPr>
          <p:cNvPr id="10" name="Picture 9"/>
          <p:cNvPicPr>
            <a:picLocks noChangeAspect="1" noChangeArrowheads="1"/>
          </p:cNvPicPr>
          <p:nvPr/>
        </p:nvPicPr>
        <p:blipFill>
          <a:blip r:embed="rId7" cstate="print"/>
          <a:srcRect/>
          <a:stretch>
            <a:fillRect/>
          </a:stretch>
        </p:blipFill>
        <p:spPr bwMode="auto">
          <a:xfrm>
            <a:off x="1500166" y="4297497"/>
            <a:ext cx="1500198" cy="2000264"/>
          </a:xfrm>
          <a:prstGeom prst="rect">
            <a:avLst/>
          </a:prstGeom>
          <a:noFill/>
          <a:ln w="9525">
            <a:noFill/>
            <a:miter lim="800000"/>
            <a:headEnd/>
            <a:tailEnd/>
          </a:ln>
          <a:effectLst/>
        </p:spPr>
      </p:pic>
      <p:pic>
        <p:nvPicPr>
          <p:cNvPr id="19457" name="Picture 1"/>
          <p:cNvPicPr>
            <a:picLocks noChangeAspect="1" noChangeArrowheads="1"/>
          </p:cNvPicPr>
          <p:nvPr/>
        </p:nvPicPr>
        <p:blipFill>
          <a:blip r:embed="rId8" cstate="print"/>
          <a:srcRect/>
          <a:stretch>
            <a:fillRect/>
          </a:stretch>
        </p:blipFill>
        <p:spPr bwMode="auto">
          <a:xfrm>
            <a:off x="3571868" y="4429132"/>
            <a:ext cx="2400000" cy="1800000"/>
          </a:xfrm>
          <a:prstGeom prst="rect">
            <a:avLst/>
          </a:prstGeom>
          <a:noFill/>
          <a:ln w="9525">
            <a:noFill/>
            <a:miter lim="800000"/>
            <a:headEnd/>
            <a:tailEnd/>
          </a:ln>
          <a:effectLst/>
        </p:spPr>
      </p:pic>
      <p:sp>
        <p:nvSpPr>
          <p:cNvPr id="12" name="TextBox 11"/>
          <p:cNvSpPr txBox="1"/>
          <p:nvPr/>
        </p:nvSpPr>
        <p:spPr>
          <a:xfrm>
            <a:off x="3143240" y="571480"/>
            <a:ext cx="3214710" cy="523220"/>
          </a:xfrm>
          <a:prstGeom prst="rect">
            <a:avLst/>
          </a:prstGeom>
          <a:noFill/>
        </p:spPr>
        <p:txBody>
          <a:bodyPr wrap="square" rtlCol="0">
            <a:spAutoFit/>
          </a:bodyPr>
          <a:lstStyle/>
          <a:p>
            <a:r>
              <a:rPr lang="ru-RU" sz="2800" b="1" dirty="0" smtClean="0">
                <a:solidFill>
                  <a:srgbClr val="7030A0"/>
                </a:solidFill>
              </a:rPr>
              <a:t>Славный праздник</a:t>
            </a:r>
            <a:endParaRPr lang="ru-RU" sz="2800"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121" name="Picture 1"/>
          <p:cNvPicPr>
            <a:picLocks noChangeAspect="1" noChangeArrowheads="1"/>
          </p:cNvPicPr>
          <p:nvPr/>
        </p:nvPicPr>
        <p:blipFill>
          <a:blip r:embed="rId3" cstate="print"/>
          <a:srcRect/>
          <a:stretch>
            <a:fillRect/>
          </a:stretch>
        </p:blipFill>
        <p:spPr bwMode="auto">
          <a:xfrm>
            <a:off x="2285984" y="3429000"/>
            <a:ext cx="1080000" cy="1440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5429256" y="3357562"/>
            <a:ext cx="1143008" cy="1524011"/>
          </a:xfrm>
          <a:prstGeom prst="rect">
            <a:avLst/>
          </a:prstGeom>
          <a:noFill/>
          <a:ln w="9525">
            <a:noFill/>
            <a:miter lim="800000"/>
            <a:headEnd/>
            <a:tailEnd/>
          </a:ln>
          <a:effectLst/>
        </p:spPr>
      </p:pic>
      <p:sp>
        <p:nvSpPr>
          <p:cNvPr id="8" name="TextBox 7"/>
          <p:cNvSpPr txBox="1"/>
          <p:nvPr/>
        </p:nvSpPr>
        <p:spPr>
          <a:xfrm>
            <a:off x="1714480" y="714356"/>
            <a:ext cx="6072230" cy="1200329"/>
          </a:xfrm>
          <a:prstGeom prst="rect">
            <a:avLst/>
          </a:prstGeom>
          <a:noFill/>
        </p:spPr>
        <p:txBody>
          <a:bodyPr wrap="square" rtlCol="0">
            <a:spAutoFit/>
          </a:bodyPr>
          <a:lstStyle/>
          <a:p>
            <a:r>
              <a:rPr lang="ru-RU" dirty="0" smtClean="0"/>
              <a:t>Только дети знают, чего они хотят. Они едят руками, потому что так весело! Они рисуют на обоях, делая свою комнату особенной. Им не хочется быть, как все.                                                                                                               Они делают самое сложное - остаются собой!</a:t>
            </a:r>
            <a:endParaRPr lang="ru-RU" dirty="0"/>
          </a:p>
        </p:txBody>
      </p:sp>
      <p:pic>
        <p:nvPicPr>
          <p:cNvPr id="10243" name="Picture 3"/>
          <p:cNvPicPr>
            <a:picLocks noChangeAspect="1" noChangeArrowheads="1"/>
          </p:cNvPicPr>
          <p:nvPr/>
        </p:nvPicPr>
        <p:blipFill>
          <a:blip r:embed="rId5" cstate="print"/>
          <a:srcRect/>
          <a:stretch>
            <a:fillRect/>
          </a:stretch>
        </p:blipFill>
        <p:spPr bwMode="auto">
          <a:xfrm>
            <a:off x="4714876" y="5072074"/>
            <a:ext cx="1214446" cy="1440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cstate="print"/>
          <a:srcRect/>
          <a:stretch>
            <a:fillRect/>
          </a:stretch>
        </p:blipFill>
        <p:spPr bwMode="auto">
          <a:xfrm>
            <a:off x="4000496" y="3429000"/>
            <a:ext cx="1080000" cy="1440000"/>
          </a:xfrm>
          <a:prstGeom prst="rect">
            <a:avLst/>
          </a:prstGeom>
          <a:noFill/>
          <a:ln w="9525">
            <a:noFill/>
            <a:miter lim="800000"/>
            <a:headEnd/>
            <a:tailEnd/>
          </a:ln>
          <a:effectLst/>
        </p:spPr>
      </p:pic>
      <p:pic>
        <p:nvPicPr>
          <p:cNvPr id="11" name="Picture 7"/>
          <p:cNvPicPr/>
          <p:nvPr/>
        </p:nvPicPr>
        <p:blipFill>
          <a:blip r:embed="rId7" cstate="print"/>
          <a:srcRect/>
          <a:stretch>
            <a:fillRect/>
          </a:stretch>
        </p:blipFill>
        <p:spPr bwMode="auto">
          <a:xfrm>
            <a:off x="6215074" y="4929198"/>
            <a:ext cx="1428760" cy="1571636"/>
          </a:xfrm>
          <a:prstGeom prst="rect">
            <a:avLst/>
          </a:prstGeom>
          <a:noFill/>
          <a:ln w="9525">
            <a:noFill/>
            <a:miter lim="800000"/>
            <a:headEnd/>
            <a:tailEnd/>
          </a:ln>
          <a:effectLst/>
        </p:spPr>
      </p:pic>
      <p:pic>
        <p:nvPicPr>
          <p:cNvPr id="12" name="Picture 2" descr="C:\Documents and Settings\Михайлова\Рабочий стол\слайд-шоу на 8 марта\DSCN6934.JPG"/>
          <p:cNvPicPr/>
          <p:nvPr/>
        </p:nvPicPr>
        <p:blipFill>
          <a:blip r:embed="rId8" cstate="print"/>
          <a:srcRect l="16537"/>
          <a:stretch>
            <a:fillRect/>
          </a:stretch>
        </p:blipFill>
        <p:spPr bwMode="auto">
          <a:xfrm>
            <a:off x="1928794" y="2000240"/>
            <a:ext cx="1643074" cy="1260257"/>
          </a:xfrm>
          <a:prstGeom prst="rect">
            <a:avLst/>
          </a:prstGeom>
          <a:noFill/>
        </p:spPr>
      </p:pic>
      <p:pic>
        <p:nvPicPr>
          <p:cNvPr id="13" name="Picture 3"/>
          <p:cNvPicPr/>
          <p:nvPr/>
        </p:nvPicPr>
        <p:blipFill>
          <a:blip r:embed="rId9" cstate="print"/>
          <a:srcRect l="7848" t="15754"/>
          <a:stretch>
            <a:fillRect/>
          </a:stretch>
        </p:blipFill>
        <p:spPr bwMode="auto">
          <a:xfrm>
            <a:off x="857224" y="4929198"/>
            <a:ext cx="2071702" cy="1568594"/>
          </a:xfrm>
          <a:prstGeom prst="rect">
            <a:avLst/>
          </a:prstGeom>
          <a:noFill/>
          <a:ln w="9525">
            <a:noFill/>
            <a:miter lim="800000"/>
            <a:headEnd/>
            <a:tailEnd/>
          </a:ln>
          <a:effectLst/>
        </p:spPr>
      </p:pic>
      <p:pic>
        <p:nvPicPr>
          <p:cNvPr id="14" name="Picture 2"/>
          <p:cNvPicPr/>
          <p:nvPr/>
        </p:nvPicPr>
        <p:blipFill>
          <a:blip r:embed="rId10" cstate="print">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14:imgLayer r:embed="rId47">
                    <a14:imgEffect>
                      <a14:sharpenSoften amount="25000"/>
                    </a14:imgEffect>
                  </a14:imgLayer>
                </a14:imgProps>
              </a:ext>
            </a:extLst>
          </a:blip>
          <a:srcRect t="18256" b="14275"/>
          <a:stretch>
            <a:fillRect/>
          </a:stretch>
        </p:blipFill>
        <p:spPr bwMode="auto">
          <a:xfrm>
            <a:off x="3071802" y="5072074"/>
            <a:ext cx="1500198" cy="1428760"/>
          </a:xfrm>
          <a:prstGeom prst="rect">
            <a:avLst/>
          </a:prstGeom>
          <a:noFill/>
          <a:ln w="9525">
            <a:noFill/>
            <a:miter lim="800000"/>
            <a:headEnd/>
            <a:tailEnd/>
          </a:ln>
          <a:effectLst/>
        </p:spPr>
      </p:pic>
      <p:pic>
        <p:nvPicPr>
          <p:cNvPr id="16" name="Picture 4"/>
          <p:cNvPicPr/>
          <p:nvPr/>
        </p:nvPicPr>
        <p:blipFill>
          <a:blip r:embed="rId48" cstate="print"/>
          <a:srcRect l="11906" t="11906"/>
          <a:stretch>
            <a:fillRect/>
          </a:stretch>
        </p:blipFill>
        <p:spPr bwMode="auto">
          <a:xfrm>
            <a:off x="7215206" y="3071810"/>
            <a:ext cx="1571636" cy="1785950"/>
          </a:xfrm>
          <a:prstGeom prst="rect">
            <a:avLst/>
          </a:prstGeom>
          <a:noFill/>
          <a:ln w="9525">
            <a:noFill/>
            <a:miter lim="800000"/>
            <a:headEnd/>
            <a:tailEnd/>
          </a:ln>
          <a:effectLst/>
        </p:spPr>
      </p:pic>
      <p:pic>
        <p:nvPicPr>
          <p:cNvPr id="17" name="Picture 5"/>
          <p:cNvPicPr/>
          <p:nvPr/>
        </p:nvPicPr>
        <p:blipFill>
          <a:blip r:embed="rId49" cstate="print"/>
          <a:srcRect r="16746" b="10170"/>
          <a:stretch>
            <a:fillRect/>
          </a:stretch>
        </p:blipFill>
        <p:spPr bwMode="auto">
          <a:xfrm>
            <a:off x="4500562" y="2000240"/>
            <a:ext cx="1714512" cy="1357323"/>
          </a:xfrm>
          <a:prstGeom prst="rect">
            <a:avLst/>
          </a:prstGeom>
          <a:noFill/>
          <a:ln w="9525">
            <a:noFill/>
            <a:miter lim="800000"/>
            <a:headEnd/>
            <a:tailEnd/>
          </a:ln>
          <a:effectLst/>
        </p:spPr>
      </p:pic>
      <p:sp>
        <p:nvSpPr>
          <p:cNvPr id="18" name="TextBox 17"/>
          <p:cNvSpPr txBox="1"/>
          <p:nvPr/>
        </p:nvSpPr>
        <p:spPr>
          <a:xfrm>
            <a:off x="1428728" y="285728"/>
            <a:ext cx="6156596" cy="523220"/>
          </a:xfrm>
          <a:prstGeom prst="rect">
            <a:avLst/>
          </a:prstGeom>
          <a:noFill/>
        </p:spPr>
        <p:txBody>
          <a:bodyPr wrap="square" rtlCol="0">
            <a:spAutoFit/>
          </a:bodyPr>
          <a:lstStyle/>
          <a:p>
            <a:r>
              <a:rPr lang="ru-RU" sz="2800" b="1" dirty="0" smtClean="0">
                <a:solidFill>
                  <a:srgbClr val="7030A0"/>
                </a:solidFill>
              </a:rPr>
              <a:t> Они естественны и неповторимы!</a:t>
            </a:r>
            <a:endParaRPr lang="ru-RU" sz="2800" b="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217" name="Picture 1"/>
          <p:cNvPicPr>
            <a:picLocks noChangeAspect="1" noChangeArrowheads="1"/>
          </p:cNvPicPr>
          <p:nvPr/>
        </p:nvPicPr>
        <p:blipFill>
          <a:blip r:embed="rId3" cstate="print"/>
          <a:srcRect/>
          <a:stretch>
            <a:fillRect/>
          </a:stretch>
        </p:blipFill>
        <p:spPr bwMode="auto">
          <a:xfrm>
            <a:off x="3214678" y="2786058"/>
            <a:ext cx="2400000" cy="1800000"/>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6143636" y="3000372"/>
            <a:ext cx="1214446" cy="1619261"/>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cstate="print"/>
          <a:srcRect/>
          <a:stretch>
            <a:fillRect/>
          </a:stretch>
        </p:blipFill>
        <p:spPr bwMode="auto">
          <a:xfrm>
            <a:off x="2928926" y="4714884"/>
            <a:ext cx="1350000" cy="18000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6" cstate="print"/>
          <a:srcRect/>
          <a:stretch>
            <a:fillRect/>
          </a:stretch>
        </p:blipFill>
        <p:spPr bwMode="auto">
          <a:xfrm>
            <a:off x="6072198" y="928670"/>
            <a:ext cx="1350000" cy="18000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7" cstate="print"/>
          <a:srcRect/>
          <a:stretch>
            <a:fillRect/>
          </a:stretch>
        </p:blipFill>
        <p:spPr bwMode="auto">
          <a:xfrm>
            <a:off x="1214414" y="4714884"/>
            <a:ext cx="1350000" cy="1800000"/>
          </a:xfrm>
          <a:prstGeom prst="rect">
            <a:avLst/>
          </a:prstGeom>
          <a:noFill/>
          <a:ln w="9525">
            <a:noFill/>
            <a:miter lim="800000"/>
            <a:headEnd/>
            <a:tailEnd/>
          </a:ln>
          <a:effectLst/>
        </p:spPr>
      </p:pic>
      <p:pic>
        <p:nvPicPr>
          <p:cNvPr id="9222" name="Picture 6"/>
          <p:cNvPicPr>
            <a:picLocks noChangeAspect="1" noChangeArrowheads="1"/>
          </p:cNvPicPr>
          <p:nvPr/>
        </p:nvPicPr>
        <p:blipFill>
          <a:blip r:embed="rId8" cstate="print"/>
          <a:srcRect/>
          <a:stretch>
            <a:fillRect/>
          </a:stretch>
        </p:blipFill>
        <p:spPr bwMode="auto">
          <a:xfrm>
            <a:off x="7786710" y="3429000"/>
            <a:ext cx="1080000" cy="1440000"/>
          </a:xfrm>
          <a:prstGeom prst="rect">
            <a:avLst/>
          </a:prstGeom>
          <a:noFill/>
          <a:ln w="9525">
            <a:noFill/>
            <a:miter lim="800000"/>
            <a:headEnd/>
            <a:tailEnd/>
          </a:ln>
          <a:effectLst/>
        </p:spPr>
      </p:pic>
      <p:pic>
        <p:nvPicPr>
          <p:cNvPr id="9223" name="Picture 7"/>
          <p:cNvPicPr>
            <a:picLocks noChangeAspect="1" noChangeArrowheads="1"/>
          </p:cNvPicPr>
          <p:nvPr/>
        </p:nvPicPr>
        <p:blipFill>
          <a:blip r:embed="rId9" cstate="print"/>
          <a:srcRect/>
          <a:stretch>
            <a:fillRect/>
          </a:stretch>
        </p:blipFill>
        <p:spPr bwMode="auto">
          <a:xfrm>
            <a:off x="6572264" y="5000636"/>
            <a:ext cx="1080000" cy="1440000"/>
          </a:xfrm>
          <a:prstGeom prst="rect">
            <a:avLst/>
          </a:prstGeom>
          <a:noFill/>
          <a:ln w="9525">
            <a:noFill/>
            <a:miter lim="800000"/>
            <a:headEnd/>
            <a:tailEnd/>
          </a:ln>
          <a:effectLst/>
        </p:spPr>
      </p:pic>
      <p:pic>
        <p:nvPicPr>
          <p:cNvPr id="9224" name="Picture 8"/>
          <p:cNvPicPr>
            <a:picLocks noChangeAspect="1" noChangeArrowheads="1"/>
          </p:cNvPicPr>
          <p:nvPr/>
        </p:nvPicPr>
        <p:blipFill>
          <a:blip r:embed="rId10" cstate="print"/>
          <a:srcRect/>
          <a:stretch>
            <a:fillRect/>
          </a:stretch>
        </p:blipFill>
        <p:spPr bwMode="auto">
          <a:xfrm>
            <a:off x="1142976" y="2714620"/>
            <a:ext cx="1285884" cy="1714512"/>
          </a:xfrm>
          <a:prstGeom prst="rect">
            <a:avLst/>
          </a:prstGeom>
          <a:noFill/>
          <a:ln w="9525">
            <a:noFill/>
            <a:miter lim="800000"/>
            <a:headEnd/>
            <a:tailEnd/>
          </a:ln>
          <a:effectLst/>
        </p:spPr>
      </p:pic>
      <p:pic>
        <p:nvPicPr>
          <p:cNvPr id="11266" name="Picture 2"/>
          <p:cNvPicPr>
            <a:picLocks noChangeAspect="1" noChangeArrowheads="1"/>
          </p:cNvPicPr>
          <p:nvPr/>
        </p:nvPicPr>
        <p:blipFill>
          <a:blip r:embed="rId11" cstate="print"/>
          <a:srcRect/>
          <a:stretch>
            <a:fillRect/>
          </a:stretch>
        </p:blipFill>
        <p:spPr bwMode="auto">
          <a:xfrm>
            <a:off x="7715272" y="1785926"/>
            <a:ext cx="1080000" cy="1440000"/>
          </a:xfrm>
          <a:prstGeom prst="rect">
            <a:avLst/>
          </a:prstGeom>
          <a:noFill/>
          <a:ln w="9525">
            <a:noFill/>
            <a:miter lim="800000"/>
            <a:headEnd/>
            <a:tailEnd/>
          </a:ln>
          <a:effectLst/>
        </p:spPr>
      </p:pic>
      <p:sp>
        <p:nvSpPr>
          <p:cNvPr id="17" name="TextBox 16"/>
          <p:cNvSpPr txBox="1"/>
          <p:nvPr/>
        </p:nvSpPr>
        <p:spPr>
          <a:xfrm>
            <a:off x="2714612" y="571480"/>
            <a:ext cx="3286148" cy="707886"/>
          </a:xfrm>
          <a:prstGeom prst="rect">
            <a:avLst/>
          </a:prstGeom>
          <a:noFill/>
        </p:spPr>
        <p:txBody>
          <a:bodyPr wrap="square" rtlCol="0">
            <a:spAutoFit/>
          </a:bodyPr>
          <a:lstStyle/>
          <a:p>
            <a:r>
              <a:rPr lang="ru-RU" sz="2000" dirty="0" smtClean="0"/>
              <a:t>Пока смеётся мне ребёнок, </a:t>
            </a:r>
          </a:p>
          <a:p>
            <a:r>
              <a:rPr lang="ru-RU" sz="2000" dirty="0" smtClean="0"/>
              <a:t>Я  знаю, </a:t>
            </a:r>
            <a:r>
              <a:rPr lang="ru-RU" sz="2000" b="1" dirty="0" smtClean="0"/>
              <a:t>ЧТО НЕ ЗРЯ ЖИВУ </a:t>
            </a:r>
            <a:r>
              <a:rPr lang="ru-RU" sz="2000" dirty="0" smtClean="0"/>
              <a:t>!.                             </a:t>
            </a:r>
            <a:endParaRPr lang="ru-RU" b="1" dirty="0"/>
          </a:p>
        </p:txBody>
      </p:sp>
      <p:pic>
        <p:nvPicPr>
          <p:cNvPr id="11267" name="Picture 3"/>
          <p:cNvPicPr>
            <a:picLocks noChangeAspect="1" noChangeArrowheads="1"/>
          </p:cNvPicPr>
          <p:nvPr/>
        </p:nvPicPr>
        <p:blipFill>
          <a:blip r:embed="rId12" cstate="print"/>
          <a:srcRect/>
          <a:stretch>
            <a:fillRect/>
          </a:stretch>
        </p:blipFill>
        <p:spPr bwMode="auto">
          <a:xfrm>
            <a:off x="3286116" y="1285860"/>
            <a:ext cx="1920000" cy="14400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13" cstate="print"/>
          <a:srcRect/>
          <a:stretch>
            <a:fillRect/>
          </a:stretch>
        </p:blipFill>
        <p:spPr bwMode="auto">
          <a:xfrm>
            <a:off x="1357290" y="1142984"/>
            <a:ext cx="1080000" cy="1440000"/>
          </a:xfrm>
          <a:prstGeom prst="rect">
            <a:avLst/>
          </a:prstGeom>
          <a:noFill/>
          <a:ln w="9525">
            <a:noFill/>
            <a:miter lim="800000"/>
            <a:headEnd/>
            <a:tailEnd/>
          </a:ln>
          <a:effectLst/>
        </p:spPr>
      </p:pic>
      <p:pic>
        <p:nvPicPr>
          <p:cNvPr id="20481" name="Picture 1"/>
          <p:cNvPicPr>
            <a:picLocks noChangeAspect="1" noChangeArrowheads="1"/>
          </p:cNvPicPr>
          <p:nvPr/>
        </p:nvPicPr>
        <p:blipFill>
          <a:blip r:embed="rId14" cstate="print"/>
          <a:srcRect/>
          <a:stretch>
            <a:fillRect/>
          </a:stretch>
        </p:blipFill>
        <p:spPr bwMode="auto">
          <a:xfrm>
            <a:off x="4786312" y="4786321"/>
            <a:ext cx="1285885" cy="1714513"/>
          </a:xfrm>
          <a:prstGeom prst="rect">
            <a:avLst/>
          </a:prstGeom>
          <a:noFill/>
          <a:ln w="9525">
            <a:noFill/>
            <a:miter lim="800000"/>
            <a:headEnd/>
            <a:tailEnd/>
          </a:ln>
          <a:effectLst/>
        </p:spPr>
      </p:pic>
      <p:sp>
        <p:nvSpPr>
          <p:cNvPr id="18" name="TextBox 17"/>
          <p:cNvSpPr txBox="1"/>
          <p:nvPr/>
        </p:nvSpPr>
        <p:spPr>
          <a:xfrm rot="10800000" flipV="1">
            <a:off x="2786050" y="146194"/>
            <a:ext cx="4000528" cy="523220"/>
          </a:xfrm>
          <a:prstGeom prst="rect">
            <a:avLst/>
          </a:prstGeom>
          <a:noFill/>
        </p:spPr>
        <p:txBody>
          <a:bodyPr wrap="square" rtlCol="0">
            <a:spAutoFit/>
          </a:bodyPr>
          <a:lstStyle/>
          <a:p>
            <a:r>
              <a:rPr lang="ru-RU" sz="2800" b="1" dirty="0" smtClean="0">
                <a:solidFill>
                  <a:srgbClr val="7030A0"/>
                </a:solidFill>
              </a:rPr>
              <a:t>Дети- улыбаются </a:t>
            </a:r>
            <a:r>
              <a:rPr lang="ru-RU" dirty="0" smtClean="0"/>
              <a:t>!</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214414" y="2214554"/>
            <a:ext cx="7500990" cy="1200329"/>
          </a:xfrm>
          <a:prstGeom prst="rect">
            <a:avLst/>
          </a:prstGeom>
        </p:spPr>
        <p:txBody>
          <a:bodyPr wrap="square">
            <a:spAutoFit/>
          </a:bodyPr>
          <a:lstStyle/>
          <a:p>
            <a:r>
              <a:rPr lang="ru-RU" dirty="0"/>
              <a:t>Мои первые выпускники – уже </a:t>
            </a:r>
            <a:r>
              <a:rPr lang="ru-RU" dirty="0" smtClean="0"/>
              <a:t> взрослые люди, </a:t>
            </a:r>
            <a:r>
              <a:rPr lang="ru-RU" dirty="0"/>
              <a:t>у многих из них рождаются свои дети. Пусть не каждый </a:t>
            </a:r>
            <a:r>
              <a:rPr lang="ru-RU" dirty="0" smtClean="0"/>
              <a:t> из них  </a:t>
            </a:r>
            <a:r>
              <a:rPr lang="ru-RU" dirty="0"/>
              <a:t>станет богатым и знаменитым, но если он будет просто счастливым человеком, живущим в гармонии с окружающим миром, </a:t>
            </a:r>
            <a:r>
              <a:rPr lang="ru-RU" b="1" dirty="0"/>
              <a:t>значит все эти годы я </a:t>
            </a:r>
            <a:r>
              <a:rPr lang="ru-RU" b="1" dirty="0" smtClean="0"/>
              <a:t>тружусь </a:t>
            </a:r>
            <a:r>
              <a:rPr lang="ru-RU" b="1" dirty="0"/>
              <a:t>не </a:t>
            </a:r>
            <a:r>
              <a:rPr lang="ru-RU" b="1" dirty="0" smtClean="0"/>
              <a:t>зря</a:t>
            </a:r>
            <a:r>
              <a:rPr lang="ru-RU" b="1" dirty="0"/>
              <a:t>!</a:t>
            </a:r>
            <a:endParaRPr lang="ru-RU" dirty="0"/>
          </a:p>
        </p:txBody>
      </p:sp>
      <p:sp>
        <p:nvSpPr>
          <p:cNvPr id="6" name="TextBox 5"/>
          <p:cNvSpPr txBox="1"/>
          <p:nvPr/>
        </p:nvSpPr>
        <p:spPr>
          <a:xfrm>
            <a:off x="1928794" y="214291"/>
            <a:ext cx="5214974" cy="584775"/>
          </a:xfrm>
          <a:prstGeom prst="rect">
            <a:avLst/>
          </a:prstGeom>
          <a:noFill/>
        </p:spPr>
        <p:txBody>
          <a:bodyPr wrap="square" rtlCol="0">
            <a:spAutoFit/>
          </a:bodyPr>
          <a:lstStyle/>
          <a:p>
            <a:r>
              <a:rPr lang="ru-RU" sz="3200" b="1" dirty="0" smtClean="0">
                <a:solidFill>
                  <a:srgbClr val="7030A0"/>
                </a:solidFill>
              </a:rPr>
              <a:t>Древо моих выпускников </a:t>
            </a:r>
            <a:endParaRPr lang="ru-RU" sz="3200" b="1" dirty="0">
              <a:solidFill>
                <a:srgbClr val="7030A0"/>
              </a:solidFill>
            </a:endParaRPr>
          </a:p>
        </p:txBody>
      </p:sp>
      <p:sp>
        <p:nvSpPr>
          <p:cNvPr id="8" name="TextBox 7"/>
          <p:cNvSpPr txBox="1"/>
          <p:nvPr/>
        </p:nvSpPr>
        <p:spPr>
          <a:xfrm>
            <a:off x="1142976" y="857233"/>
            <a:ext cx="7643866" cy="1754326"/>
          </a:xfrm>
          <a:prstGeom prst="rect">
            <a:avLst/>
          </a:prstGeom>
          <a:noFill/>
        </p:spPr>
        <p:txBody>
          <a:bodyPr wrap="square" rtlCol="0">
            <a:spAutoFit/>
          </a:bodyPr>
          <a:lstStyle/>
          <a:p>
            <a:r>
              <a:rPr lang="ru-RU" dirty="0" smtClean="0"/>
              <a:t>Если бы у  меня был шанс выбрать другую профессию, думаю, я  бы отказалась. Ведь воспитывать детей — это не только работать и получать зарплату. Это рисовать, смеяться, плакать, радоваться и сострадать.                                                                                                                                                                                                                                                       Дети, как лакмус: если к ним с черной душой, они ответят тем же.                                                                                                                                                                                                                                Но если они полюбят, то эту любовь пронесут через всю жизнь</a:t>
            </a:r>
          </a:p>
          <a:p>
            <a:r>
              <a:rPr lang="ru-RU" dirty="0" smtClean="0"/>
              <a:t> </a:t>
            </a:r>
            <a:endParaRPr lang="ru-RU" dirty="0"/>
          </a:p>
        </p:txBody>
      </p:sp>
      <p:pic>
        <p:nvPicPr>
          <p:cNvPr id="25602" name="Picture 2"/>
          <p:cNvPicPr>
            <a:picLocks noChangeAspect="1" noChangeArrowheads="1"/>
          </p:cNvPicPr>
          <p:nvPr/>
        </p:nvPicPr>
        <p:blipFill>
          <a:blip r:embed="rId4" cstate="print"/>
          <a:srcRect/>
          <a:stretch>
            <a:fillRect/>
          </a:stretch>
        </p:blipFill>
        <p:spPr bwMode="auto">
          <a:xfrm>
            <a:off x="3000364" y="3357562"/>
            <a:ext cx="2714644" cy="32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rot="10800000" flipV="1">
            <a:off x="1357290" y="2503695"/>
            <a:ext cx="7215238" cy="646331"/>
          </a:xfrm>
          <a:prstGeom prst="rect">
            <a:avLst/>
          </a:prstGeom>
          <a:noFill/>
        </p:spPr>
        <p:txBody>
          <a:bodyPr wrap="square" rtlCol="0">
            <a:spAutoFit/>
          </a:bodyPr>
          <a:lstStyle/>
          <a:p>
            <a:r>
              <a:rPr lang="ru-RU" sz="3600" b="1" i="1" dirty="0" smtClean="0">
                <a:solidFill>
                  <a:srgbClr val="7030A0"/>
                </a:solidFill>
              </a:rPr>
              <a:t>СПАСИБО   ЗА ВНИМАНИЕ   !!!!</a:t>
            </a:r>
            <a:endParaRPr lang="ru-RU" sz="3600" b="1" i="1"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285852" y="1000108"/>
            <a:ext cx="2880000" cy="216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000628" y="1000108"/>
            <a:ext cx="3237942" cy="2141942"/>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14174"/>
          <a:stretch>
            <a:fillRect/>
          </a:stretch>
        </p:blipFill>
        <p:spPr bwMode="auto">
          <a:xfrm>
            <a:off x="3000364" y="3571876"/>
            <a:ext cx="3360000" cy="2162810"/>
          </a:xfrm>
          <a:prstGeom prst="rect">
            <a:avLst/>
          </a:prstGeom>
          <a:noFill/>
          <a:ln w="9525">
            <a:noFill/>
            <a:miter lim="800000"/>
            <a:headEnd/>
            <a:tailEnd/>
          </a:ln>
          <a:effectLst/>
        </p:spPr>
      </p:pic>
      <p:sp>
        <p:nvSpPr>
          <p:cNvPr id="8" name="TextBox 7"/>
          <p:cNvSpPr txBox="1"/>
          <p:nvPr/>
        </p:nvSpPr>
        <p:spPr>
          <a:xfrm>
            <a:off x="2143108" y="285729"/>
            <a:ext cx="4572032" cy="461665"/>
          </a:xfrm>
          <a:prstGeom prst="rect">
            <a:avLst/>
          </a:prstGeom>
          <a:noFill/>
        </p:spPr>
        <p:txBody>
          <a:bodyPr wrap="square" rtlCol="0">
            <a:spAutoFit/>
          </a:bodyPr>
          <a:lstStyle/>
          <a:p>
            <a:r>
              <a:rPr lang="ru-RU" dirty="0" smtClean="0"/>
              <a:t>               </a:t>
            </a:r>
            <a:r>
              <a:rPr lang="ru-RU" sz="2400" b="1" dirty="0" smtClean="0">
                <a:solidFill>
                  <a:srgbClr val="7030A0"/>
                </a:solidFill>
              </a:rPr>
              <a:t>А   начиналось  все так</a:t>
            </a:r>
            <a:r>
              <a:rPr lang="ru-RU" dirty="0" smtClean="0"/>
              <a:t>….</a:t>
            </a:r>
            <a:endParaRPr lang="ru-RU" dirty="0"/>
          </a:p>
        </p:txBody>
      </p:sp>
      <p:sp>
        <p:nvSpPr>
          <p:cNvPr id="9" name="TextBox 8"/>
          <p:cNvSpPr txBox="1"/>
          <p:nvPr/>
        </p:nvSpPr>
        <p:spPr>
          <a:xfrm>
            <a:off x="1357290" y="3214686"/>
            <a:ext cx="2206327" cy="369332"/>
          </a:xfrm>
          <a:prstGeom prst="rect">
            <a:avLst/>
          </a:prstGeom>
          <a:noFill/>
        </p:spPr>
        <p:txBody>
          <a:bodyPr wrap="square" rtlCol="0">
            <a:spAutoFit/>
          </a:bodyPr>
          <a:lstStyle/>
          <a:p>
            <a:r>
              <a:rPr lang="ru-RU" dirty="0" smtClean="0"/>
              <a:t>Педучилище.</a:t>
            </a:r>
            <a:endParaRPr lang="ru-RU" dirty="0"/>
          </a:p>
        </p:txBody>
      </p:sp>
      <p:sp>
        <p:nvSpPr>
          <p:cNvPr id="10" name="TextBox 9"/>
          <p:cNvSpPr txBox="1"/>
          <p:nvPr/>
        </p:nvSpPr>
        <p:spPr>
          <a:xfrm>
            <a:off x="6286512" y="3214686"/>
            <a:ext cx="3287465" cy="369332"/>
          </a:xfrm>
          <a:prstGeom prst="rect">
            <a:avLst/>
          </a:prstGeom>
          <a:noFill/>
        </p:spPr>
        <p:txBody>
          <a:bodyPr wrap="square" rtlCol="0">
            <a:spAutoFit/>
          </a:bodyPr>
          <a:lstStyle/>
          <a:p>
            <a:r>
              <a:rPr lang="ru-RU" dirty="0" smtClean="0"/>
              <a:t>Крестовский ясли-сад…</a:t>
            </a:r>
            <a:endParaRPr lang="ru-RU" dirty="0"/>
          </a:p>
        </p:txBody>
      </p:sp>
      <p:sp>
        <p:nvSpPr>
          <p:cNvPr id="11" name="TextBox 10"/>
          <p:cNvSpPr txBox="1"/>
          <p:nvPr/>
        </p:nvSpPr>
        <p:spPr>
          <a:xfrm>
            <a:off x="3214678" y="5857892"/>
            <a:ext cx="3515277" cy="369332"/>
          </a:xfrm>
          <a:prstGeom prst="rect">
            <a:avLst/>
          </a:prstGeom>
          <a:noFill/>
        </p:spPr>
        <p:txBody>
          <a:bodyPr wrap="square" rtlCol="0">
            <a:spAutoFit/>
          </a:bodyPr>
          <a:lstStyle/>
          <a:p>
            <a:r>
              <a:rPr lang="ru-RU" dirty="0" smtClean="0"/>
              <a:t>      Крестовская школа…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2571736" y="500042"/>
            <a:ext cx="4714908" cy="461665"/>
          </a:xfrm>
          <a:prstGeom prst="rect">
            <a:avLst/>
          </a:prstGeom>
          <a:noFill/>
        </p:spPr>
        <p:txBody>
          <a:bodyPr wrap="square" rtlCol="0">
            <a:spAutoFit/>
          </a:bodyPr>
          <a:lstStyle/>
          <a:p>
            <a:r>
              <a:rPr lang="ru-RU" b="1" dirty="0" smtClean="0"/>
              <a:t>    </a:t>
            </a:r>
            <a:r>
              <a:rPr lang="ru-RU" sz="2400" b="1" dirty="0" smtClean="0">
                <a:solidFill>
                  <a:srgbClr val="7030A0"/>
                </a:solidFill>
              </a:rPr>
              <a:t>ВОЗВРАЩЕНИЕ в ПРОФЕССИЮ….</a:t>
            </a:r>
            <a:endParaRPr lang="ru-RU" sz="2400" b="1" dirty="0">
              <a:solidFill>
                <a:srgbClr val="7030A0"/>
              </a:solidFill>
            </a:endParaRPr>
          </a:p>
        </p:txBody>
      </p:sp>
      <p:pic>
        <p:nvPicPr>
          <p:cNvPr id="10" name="Picture 2"/>
          <p:cNvPicPr>
            <a:picLocks noChangeAspect="1" noChangeArrowheads="1"/>
          </p:cNvPicPr>
          <p:nvPr/>
        </p:nvPicPr>
        <p:blipFill>
          <a:blip r:embed="rId3"/>
          <a:srcRect/>
          <a:stretch>
            <a:fillRect/>
          </a:stretch>
        </p:blipFill>
        <p:spPr bwMode="auto">
          <a:xfrm>
            <a:off x="2500298" y="3071810"/>
            <a:ext cx="4320000" cy="3240000"/>
          </a:xfrm>
          <a:prstGeom prst="rect">
            <a:avLst/>
          </a:prstGeom>
          <a:noFill/>
          <a:ln w="9525">
            <a:noFill/>
            <a:miter lim="800000"/>
            <a:headEnd/>
            <a:tailEnd/>
          </a:ln>
          <a:effectLst/>
        </p:spPr>
      </p:pic>
      <p:sp>
        <p:nvSpPr>
          <p:cNvPr id="8" name="TextBox 7"/>
          <p:cNvSpPr txBox="1"/>
          <p:nvPr/>
        </p:nvSpPr>
        <p:spPr>
          <a:xfrm>
            <a:off x="2643174" y="1142984"/>
            <a:ext cx="4643470" cy="1754326"/>
          </a:xfrm>
          <a:prstGeom prst="rect">
            <a:avLst/>
          </a:prstGeom>
          <a:noFill/>
        </p:spPr>
        <p:txBody>
          <a:bodyPr wrap="square" rtlCol="0">
            <a:spAutoFit/>
          </a:bodyPr>
          <a:lstStyle/>
          <a:p>
            <a:r>
              <a:rPr lang="ru-RU" dirty="0" smtClean="0"/>
              <a:t>Профессия совсем не легка,                                                                                      Но ,кажется, как раз она моя.                                                                            Здесь можно петь, творить, играть.                                                            Свои идеи в жизни воплощать.                                                                                          И слышать каждый день ребячий смех,                                      </a:t>
            </a:r>
            <a:r>
              <a:rPr lang="ru-RU" dirty="0" err="1" smtClean="0"/>
              <a:t>Мне,кажется</a:t>
            </a:r>
            <a:r>
              <a:rPr lang="ru-RU" dirty="0" smtClean="0"/>
              <a:t>, что я счастливей всех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1285852" y="642918"/>
            <a:ext cx="7215238" cy="584775"/>
          </a:xfrm>
          <a:prstGeom prst="rect">
            <a:avLst/>
          </a:prstGeom>
          <a:noFill/>
        </p:spPr>
        <p:txBody>
          <a:bodyPr wrap="square" rtlCol="0">
            <a:spAutoFit/>
          </a:bodyPr>
          <a:lstStyle/>
          <a:p>
            <a:r>
              <a:rPr lang="ru-RU" sz="3200" b="1" dirty="0" smtClean="0">
                <a:solidFill>
                  <a:srgbClr val="7030A0"/>
                </a:solidFill>
              </a:rPr>
              <a:t>Записки   неугомонного  воспитателя </a:t>
            </a:r>
            <a:endParaRPr lang="ru-RU" sz="3200" b="1" dirty="0">
              <a:solidFill>
                <a:srgbClr val="7030A0"/>
              </a:solidFill>
            </a:endParaRPr>
          </a:p>
        </p:txBody>
      </p:sp>
      <p:pic>
        <p:nvPicPr>
          <p:cNvPr id="4" name="Picture 2"/>
          <p:cNvPicPr>
            <a:picLocks noChangeAspect="1" noChangeArrowheads="1"/>
          </p:cNvPicPr>
          <p:nvPr/>
        </p:nvPicPr>
        <p:blipFill>
          <a:blip r:embed="rId3"/>
          <a:srcRect/>
          <a:stretch>
            <a:fillRect/>
          </a:stretch>
        </p:blipFill>
        <p:spPr bwMode="auto">
          <a:xfrm>
            <a:off x="2857488" y="1500174"/>
            <a:ext cx="3510000" cy="46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714480" y="928670"/>
            <a:ext cx="5929354" cy="4524315"/>
          </a:xfrm>
          <a:prstGeom prst="rect">
            <a:avLst/>
          </a:prstGeom>
        </p:spPr>
        <p:txBody>
          <a:bodyPr wrap="square">
            <a:spAutoFit/>
          </a:bodyPr>
          <a:lstStyle/>
          <a:p>
            <a:r>
              <a:rPr lang="ru-RU" dirty="0" smtClean="0"/>
              <a:t>  Вернувшись  </a:t>
            </a:r>
            <a:r>
              <a:rPr lang="ru-RU" dirty="0"/>
              <a:t>в детский сад, я поняла, что не получала ранее такого удовольствия от работы. Это самая удивительная страна, где каждый день не похож на предыдущий, где каждый миг – это поиск чего-то нового, интересного, где нет времени скучать. Детский сад – это особый мир, где нужно быть интересным для окружающих тебя людей, дарить детям свою энергию, знания, умения. Поэтому в детском саду работают только самые стойкие, терпеливые, мужественные, искренние, ответственные, творческие, добрые, удивительные люди. У меня не всё сразу получалось, не хватало опыта. Но время шло, и я училась у опытных педагогов нелегкому мастерству. Я училась руководить детским коллективом, изучала методическую литературу, перенимала опыт от наставников, повышала квалификацию, занималась самообразованием.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3313" name="Rectangle 1"/>
          <p:cNvSpPr>
            <a:spLocks noChangeArrowheads="1"/>
          </p:cNvSpPr>
          <p:nvPr/>
        </p:nvSpPr>
        <p:spPr bwMode="auto">
          <a:xfrm rot="10800000" flipV="1">
            <a:off x="1357290" y="694704"/>
            <a:ext cx="68580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Воспитатель</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человек,</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который в душе всегда остаётся </a:t>
            </a:r>
            <a:r>
              <a:rPr lang="ru-RU" dirty="0">
                <a:latin typeface="Calibri" pitchFamily="34" charset="0"/>
                <a:ea typeface="Calibri" pitchFamily="34" charset="0"/>
                <a:cs typeface="Times New Roman" pitchFamily="18" charset="0"/>
              </a:rPr>
              <a:t> </a:t>
            </a:r>
            <a:r>
              <a:rPr lang="ru-RU" dirty="0" smtClean="0">
                <a:latin typeface="Calibri" pitchFamily="34" charset="0"/>
                <a:ea typeface="Calibri" pitchFamily="34" charset="0"/>
                <a:cs typeface="Times New Roman" pitchFamily="18" charset="0"/>
              </a:rPr>
              <a:t> ребёнком.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Иначе дети не поверят, не примут и не пустят </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его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свой мир. Самое главное в </a:t>
            </a:r>
            <a:r>
              <a:rPr lang="ru-RU" dirty="0">
                <a:latin typeface="Calibri" pitchFamily="34" charset="0"/>
                <a:ea typeface="Calibri" pitchFamily="34" charset="0"/>
                <a:cs typeface="Times New Roman" pitchFamily="18" charset="0"/>
              </a:rPr>
              <a:t> </a:t>
            </a:r>
            <a:r>
              <a:rPr lang="ru-RU" dirty="0" smtClean="0">
                <a:latin typeface="Calibri" pitchFamily="34" charset="0"/>
                <a:ea typeface="Calibri" pitchFamily="34" charset="0"/>
                <a:cs typeface="Times New Roman" pitchFamily="18" charset="0"/>
              </a:rPr>
              <a:t>моей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профессии – любить детей, любить просто так, ни за что, отдавать им свое сердце, частичку своего душевного тепла.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Для меня моя профессия - это возможность постоянно находиться в мире детства, в мире сказки и фантазии, дарить детям эту сказку и быть для них верным другом. Глядя в детские глаза,  я понимаю</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что </a:t>
            </a:r>
            <a:r>
              <a:rPr lang="ru-RU" dirty="0">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нужна им, что </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я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для них целая вселенная, что именно </a:t>
            </a:r>
            <a:r>
              <a:rPr lang="ru-RU" dirty="0">
                <a:latin typeface="Calibri" pitchFamily="34" charset="0"/>
                <a:ea typeface="Calibri" pitchFamily="34" charset="0"/>
                <a:cs typeface="Times New Roman" pitchFamily="18" charset="0"/>
              </a:rPr>
              <a:t> </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я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закладываю</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ростки будущих характеров, поддерживаю</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их своей любовью, отдаю</a:t>
            </a:r>
            <a:r>
              <a:rPr kumimoji="0" lang="ru-RU"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всю доброту и тепло своего сердца.</a:t>
            </a:r>
            <a:endParaRPr kumimoji="0" lang="ru-RU" b="0" i="0" u="none" strike="noStrike" cap="none" normalizeH="0" baseline="0" dirty="0" smtClean="0">
              <a:ln>
                <a:noFill/>
              </a:ln>
              <a:solidFill>
                <a:schemeClr val="tx1"/>
              </a:solidFill>
              <a:effectLst/>
              <a:latin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2786050" y="3929066"/>
            <a:ext cx="3360000"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rot="10800000" flipV="1">
            <a:off x="1357290" y="750075"/>
            <a:ext cx="6786610" cy="1200329"/>
          </a:xfrm>
          <a:prstGeom prst="rect">
            <a:avLst/>
          </a:prstGeom>
          <a:noFill/>
        </p:spPr>
        <p:txBody>
          <a:bodyPr wrap="square" rtlCol="0">
            <a:spAutoFit/>
          </a:bodyPr>
          <a:lstStyle/>
          <a:p>
            <a:r>
              <a:rPr lang="ru-RU" dirty="0" smtClean="0"/>
              <a:t>Фраза  « Все мы родом из детства»- для меня не крылатая, а наглядная. На моих глазах среди игрушек, сверстников ,  мам, пап, бабушек и дедушек - в общении, в играх, в радостях и печалях растет и  развивается   будущий  взрослый человек.</a:t>
            </a:r>
            <a:endParaRPr lang="ru-RU" dirty="0"/>
          </a:p>
        </p:txBody>
      </p:sp>
      <p:pic>
        <p:nvPicPr>
          <p:cNvPr id="11265" name="Picture 1"/>
          <p:cNvPicPr>
            <a:picLocks noChangeAspect="1" noChangeArrowheads="1"/>
          </p:cNvPicPr>
          <p:nvPr/>
        </p:nvPicPr>
        <p:blipFill>
          <a:blip r:embed="rId3" cstate="print"/>
          <a:srcRect/>
          <a:stretch>
            <a:fillRect/>
          </a:stretch>
        </p:blipFill>
        <p:spPr bwMode="auto">
          <a:xfrm>
            <a:off x="5500694" y="4572008"/>
            <a:ext cx="2643206" cy="198240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714348" y="4500570"/>
            <a:ext cx="2685752" cy="2014314"/>
          </a:xfrm>
          <a:prstGeom prst="rect">
            <a:avLst/>
          </a:prstGeom>
          <a:noFill/>
          <a:ln w="9525">
            <a:noFill/>
            <a:miter lim="800000"/>
            <a:headEnd/>
            <a:tailEnd/>
          </a:ln>
          <a:effectLst/>
        </p:spPr>
      </p:pic>
      <p:pic>
        <p:nvPicPr>
          <p:cNvPr id="12290" name="Picture 2"/>
          <p:cNvPicPr>
            <a:picLocks noChangeAspect="1" noChangeArrowheads="1"/>
          </p:cNvPicPr>
          <p:nvPr/>
        </p:nvPicPr>
        <p:blipFill>
          <a:blip r:embed="rId5" cstate="print"/>
          <a:srcRect/>
          <a:stretch>
            <a:fillRect/>
          </a:stretch>
        </p:blipFill>
        <p:spPr bwMode="auto">
          <a:xfrm>
            <a:off x="3000364" y="1928802"/>
            <a:ext cx="3195976" cy="2396983"/>
          </a:xfrm>
          <a:prstGeom prst="rect">
            <a:avLst/>
          </a:prstGeom>
          <a:noFill/>
          <a:ln w="9525">
            <a:noFill/>
            <a:miter lim="800000"/>
            <a:headEnd/>
            <a:tailEnd/>
          </a:ln>
          <a:effectLst/>
        </p:spPr>
      </p:pic>
      <p:sp>
        <p:nvSpPr>
          <p:cNvPr id="9" name="TextBox 8"/>
          <p:cNvSpPr txBox="1"/>
          <p:nvPr/>
        </p:nvSpPr>
        <p:spPr>
          <a:xfrm>
            <a:off x="2214546" y="285728"/>
            <a:ext cx="4714908" cy="461665"/>
          </a:xfrm>
          <a:prstGeom prst="rect">
            <a:avLst/>
          </a:prstGeom>
          <a:noFill/>
        </p:spPr>
        <p:txBody>
          <a:bodyPr wrap="square" rtlCol="0">
            <a:spAutoFit/>
          </a:bodyPr>
          <a:lstStyle/>
          <a:p>
            <a:r>
              <a:rPr lang="ru-RU" sz="2400" b="1" dirty="0" smtClean="0">
                <a:solidFill>
                  <a:srgbClr val="7030A0"/>
                </a:solidFill>
              </a:rPr>
              <a:t>Все мы родом из детства…</a:t>
            </a:r>
            <a:endParaRPr lang="ru-RU" sz="2400" b="1"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pic>
        <p:nvPicPr>
          <p:cNvPr id="10241" name="Picture 1"/>
          <p:cNvPicPr>
            <a:picLocks noChangeAspect="1" noChangeArrowheads="1"/>
          </p:cNvPicPr>
          <p:nvPr/>
        </p:nvPicPr>
        <p:blipFill>
          <a:blip r:embed="rId4" cstate="print"/>
          <a:srcRect/>
          <a:stretch>
            <a:fillRect/>
          </a:stretch>
        </p:blipFill>
        <p:spPr bwMode="auto">
          <a:xfrm>
            <a:off x="3571868" y="4714884"/>
            <a:ext cx="1214446" cy="1619261"/>
          </a:xfrm>
          <a:prstGeom prst="rect">
            <a:avLst/>
          </a:prstGeom>
          <a:noFill/>
          <a:ln w="9525">
            <a:noFill/>
            <a:miter lim="800000"/>
            <a:headEnd/>
            <a:tailEnd/>
          </a:ln>
          <a:effectLst/>
        </p:spPr>
      </p:pic>
      <p:sp>
        <p:nvSpPr>
          <p:cNvPr id="7" name="TextBox 6"/>
          <p:cNvSpPr txBox="1"/>
          <p:nvPr/>
        </p:nvSpPr>
        <p:spPr>
          <a:xfrm rot="10800000" flipV="1">
            <a:off x="1643042" y="569485"/>
            <a:ext cx="5786478" cy="646331"/>
          </a:xfrm>
          <a:prstGeom prst="rect">
            <a:avLst/>
          </a:prstGeom>
          <a:noFill/>
        </p:spPr>
        <p:txBody>
          <a:bodyPr wrap="square" rtlCol="0">
            <a:spAutoFit/>
          </a:bodyPr>
          <a:lstStyle/>
          <a:p>
            <a:endParaRPr lang="ru-RU" dirty="0" smtClean="0"/>
          </a:p>
          <a:p>
            <a:r>
              <a:rPr lang="ru-RU" dirty="0" smtClean="0"/>
              <a:t> Игра для детей –способ вырасти и стать большими.</a:t>
            </a:r>
            <a:endParaRPr lang="ru-RU" dirty="0"/>
          </a:p>
        </p:txBody>
      </p:sp>
      <p:pic>
        <p:nvPicPr>
          <p:cNvPr id="10242" name="Picture 2"/>
          <p:cNvPicPr>
            <a:picLocks noChangeAspect="1" noChangeArrowheads="1"/>
          </p:cNvPicPr>
          <p:nvPr/>
        </p:nvPicPr>
        <p:blipFill>
          <a:blip r:embed="rId5" cstate="print"/>
          <a:srcRect/>
          <a:stretch>
            <a:fillRect/>
          </a:stretch>
        </p:blipFill>
        <p:spPr bwMode="auto">
          <a:xfrm>
            <a:off x="7358082" y="3000372"/>
            <a:ext cx="1350000" cy="18000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6" cstate="print"/>
          <a:srcRect/>
          <a:stretch>
            <a:fillRect/>
          </a:stretch>
        </p:blipFill>
        <p:spPr bwMode="auto">
          <a:xfrm>
            <a:off x="5929322" y="3286124"/>
            <a:ext cx="1080000" cy="1440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7" cstate="print"/>
          <a:srcRect/>
          <a:stretch>
            <a:fillRect/>
          </a:stretch>
        </p:blipFill>
        <p:spPr bwMode="auto">
          <a:xfrm>
            <a:off x="1214414" y="1357298"/>
            <a:ext cx="1285884" cy="17145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8" cstate="print"/>
          <a:srcRect/>
          <a:stretch>
            <a:fillRect/>
          </a:stretch>
        </p:blipFill>
        <p:spPr bwMode="auto">
          <a:xfrm>
            <a:off x="1214414" y="3214686"/>
            <a:ext cx="1920000" cy="1440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9" cstate="print"/>
          <a:srcRect/>
          <a:stretch>
            <a:fillRect/>
          </a:stretch>
        </p:blipFill>
        <p:spPr bwMode="auto">
          <a:xfrm>
            <a:off x="1142976" y="4857760"/>
            <a:ext cx="1920000" cy="14400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10" cstate="print"/>
          <a:srcRect/>
          <a:stretch>
            <a:fillRect/>
          </a:stretch>
        </p:blipFill>
        <p:spPr bwMode="auto">
          <a:xfrm>
            <a:off x="3286116" y="3143248"/>
            <a:ext cx="1080000" cy="14400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11" cstate="print"/>
          <a:srcRect/>
          <a:stretch>
            <a:fillRect/>
          </a:stretch>
        </p:blipFill>
        <p:spPr bwMode="auto">
          <a:xfrm>
            <a:off x="3286116" y="1500174"/>
            <a:ext cx="1920000" cy="14400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12" cstate="print"/>
          <a:srcRect/>
          <a:stretch>
            <a:fillRect/>
          </a:stretch>
        </p:blipFill>
        <p:spPr bwMode="auto">
          <a:xfrm>
            <a:off x="4572000" y="3214686"/>
            <a:ext cx="1080000" cy="1440000"/>
          </a:xfrm>
          <a:prstGeom prst="rect">
            <a:avLst/>
          </a:prstGeom>
          <a:noFill/>
          <a:ln w="9525">
            <a:noFill/>
            <a:miter lim="800000"/>
            <a:headEnd/>
            <a:tailEnd/>
          </a:ln>
          <a:effectLst/>
        </p:spPr>
      </p:pic>
      <p:pic>
        <p:nvPicPr>
          <p:cNvPr id="5128" name="Picture 8"/>
          <p:cNvPicPr>
            <a:picLocks noChangeAspect="1" noChangeArrowheads="1"/>
          </p:cNvPicPr>
          <p:nvPr/>
        </p:nvPicPr>
        <p:blipFill>
          <a:blip r:embed="rId13" cstate="print"/>
          <a:srcRect/>
          <a:stretch>
            <a:fillRect/>
          </a:stretch>
        </p:blipFill>
        <p:spPr bwMode="auto">
          <a:xfrm>
            <a:off x="5357818" y="4857760"/>
            <a:ext cx="1920000" cy="1440000"/>
          </a:xfrm>
          <a:prstGeom prst="rect">
            <a:avLst/>
          </a:prstGeom>
          <a:noFill/>
          <a:ln w="9525">
            <a:noFill/>
            <a:miter lim="800000"/>
            <a:headEnd/>
            <a:tailEnd/>
          </a:ln>
          <a:effectLst/>
        </p:spPr>
      </p:pic>
      <p:pic>
        <p:nvPicPr>
          <p:cNvPr id="4" name="Picture 2"/>
          <p:cNvPicPr>
            <a:picLocks noChangeAspect="1" noChangeArrowheads="1"/>
          </p:cNvPicPr>
          <p:nvPr/>
        </p:nvPicPr>
        <p:blipFill>
          <a:blip r:embed="rId14" cstate="print"/>
          <a:srcRect/>
          <a:stretch>
            <a:fillRect/>
          </a:stretch>
        </p:blipFill>
        <p:spPr bwMode="auto">
          <a:xfrm>
            <a:off x="5786446" y="1285860"/>
            <a:ext cx="1350000" cy="1800000"/>
          </a:xfrm>
          <a:prstGeom prst="rect">
            <a:avLst/>
          </a:prstGeom>
          <a:noFill/>
          <a:ln w="9525">
            <a:noFill/>
            <a:miter lim="800000"/>
            <a:headEnd/>
            <a:tailEnd/>
          </a:ln>
          <a:effectLst/>
        </p:spPr>
      </p:pic>
      <p:sp>
        <p:nvSpPr>
          <p:cNvPr id="17" name="TextBox 16"/>
          <p:cNvSpPr txBox="1"/>
          <p:nvPr/>
        </p:nvSpPr>
        <p:spPr>
          <a:xfrm>
            <a:off x="2643174" y="285728"/>
            <a:ext cx="4951350" cy="584775"/>
          </a:xfrm>
          <a:prstGeom prst="rect">
            <a:avLst/>
          </a:prstGeom>
          <a:noFill/>
        </p:spPr>
        <p:txBody>
          <a:bodyPr wrap="square" rtlCol="0">
            <a:spAutoFit/>
          </a:bodyPr>
          <a:lstStyle/>
          <a:p>
            <a:r>
              <a:rPr lang="ru-RU" sz="3200" b="1" dirty="0" smtClean="0">
                <a:solidFill>
                  <a:srgbClr val="7030A0"/>
                </a:solidFill>
              </a:rPr>
              <a:t>Чудесный мир игры.</a:t>
            </a:r>
            <a:endParaRPr lang="ru-RU" sz="3200" b="1"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714612" y="714356"/>
            <a:ext cx="3000396" cy="584775"/>
          </a:xfrm>
          <a:prstGeom prst="rect">
            <a:avLst/>
          </a:prstGeom>
          <a:noFill/>
        </p:spPr>
        <p:txBody>
          <a:bodyPr wrap="square" rtlCol="0">
            <a:spAutoFit/>
          </a:bodyPr>
          <a:lstStyle/>
          <a:p>
            <a:r>
              <a:rPr lang="ru-RU" sz="3200" b="1" dirty="0" smtClean="0">
                <a:solidFill>
                  <a:srgbClr val="7030A0"/>
                </a:solidFill>
              </a:rPr>
              <a:t>Учимся  играя</a:t>
            </a:r>
            <a:r>
              <a:rPr lang="ru-RU" dirty="0" smtClean="0"/>
              <a:t>…</a:t>
            </a:r>
            <a:endParaRPr lang="ru-RU" dirty="0"/>
          </a:p>
        </p:txBody>
      </p:sp>
      <p:pic>
        <p:nvPicPr>
          <p:cNvPr id="6146" name="Picture 2"/>
          <p:cNvPicPr>
            <a:picLocks noChangeAspect="1" noChangeArrowheads="1"/>
          </p:cNvPicPr>
          <p:nvPr/>
        </p:nvPicPr>
        <p:blipFill>
          <a:blip r:embed="rId3" cstate="print"/>
          <a:srcRect/>
          <a:stretch>
            <a:fillRect/>
          </a:stretch>
        </p:blipFill>
        <p:spPr bwMode="auto">
          <a:xfrm>
            <a:off x="3143240" y="2357430"/>
            <a:ext cx="2400000" cy="1800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7358082" y="2285992"/>
            <a:ext cx="1350000" cy="18000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srcRect/>
          <a:stretch>
            <a:fillRect/>
          </a:stretch>
        </p:blipFill>
        <p:spPr bwMode="auto">
          <a:xfrm>
            <a:off x="1285852" y="2285992"/>
            <a:ext cx="1339463" cy="17859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cstate="print"/>
          <a:srcRect/>
          <a:stretch>
            <a:fillRect/>
          </a:stretch>
        </p:blipFill>
        <p:spPr bwMode="auto">
          <a:xfrm>
            <a:off x="5857884" y="500042"/>
            <a:ext cx="1920000" cy="14400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7" cstate="print"/>
          <a:srcRect/>
          <a:stretch>
            <a:fillRect/>
          </a:stretch>
        </p:blipFill>
        <p:spPr bwMode="auto">
          <a:xfrm>
            <a:off x="2428860" y="4786322"/>
            <a:ext cx="1920000" cy="1440000"/>
          </a:xfrm>
          <a:prstGeom prst="rect">
            <a:avLst/>
          </a:prstGeom>
          <a:noFill/>
          <a:ln w="9525">
            <a:noFill/>
            <a:miter lim="800000"/>
            <a:headEnd/>
            <a:tailEnd/>
          </a:ln>
          <a:effectLst/>
        </p:spPr>
      </p:pic>
      <p:pic>
        <p:nvPicPr>
          <p:cNvPr id="12" name="Picture 4"/>
          <p:cNvPicPr/>
          <p:nvPr/>
        </p:nvPicPr>
        <p:blipFill>
          <a:blip r:embed="rId8" cstate="print"/>
          <a:srcRect b="15625"/>
          <a:stretch>
            <a:fillRect/>
          </a:stretch>
        </p:blipFill>
        <p:spPr bwMode="auto">
          <a:xfrm>
            <a:off x="1285852" y="571480"/>
            <a:ext cx="1357322" cy="1357322"/>
          </a:xfrm>
          <a:prstGeom prst="rect">
            <a:avLst/>
          </a:prstGeom>
          <a:noFill/>
          <a:ln w="9525">
            <a:noFill/>
            <a:miter lim="800000"/>
            <a:headEnd/>
            <a:tailEnd/>
          </a:ln>
          <a:effectLst/>
        </p:spPr>
      </p:pic>
      <p:pic>
        <p:nvPicPr>
          <p:cNvPr id="6151" name="Picture 7"/>
          <p:cNvPicPr>
            <a:picLocks noChangeAspect="1" noChangeArrowheads="1"/>
          </p:cNvPicPr>
          <p:nvPr/>
        </p:nvPicPr>
        <p:blipFill>
          <a:blip r:embed="rId9" cstate="print"/>
          <a:srcRect/>
          <a:stretch>
            <a:fillRect/>
          </a:stretch>
        </p:blipFill>
        <p:spPr bwMode="auto">
          <a:xfrm>
            <a:off x="4643438" y="4429132"/>
            <a:ext cx="3200000" cy="1800000"/>
          </a:xfrm>
          <a:prstGeom prst="rect">
            <a:avLst/>
          </a:prstGeom>
          <a:noFill/>
          <a:ln w="9525">
            <a:noFill/>
            <a:miter lim="800000"/>
            <a:headEnd/>
            <a:tailEnd/>
          </a:ln>
          <a:effectLst/>
        </p:spPr>
      </p:pic>
      <p:pic>
        <p:nvPicPr>
          <p:cNvPr id="6152" name="Picture 8"/>
          <p:cNvPicPr>
            <a:picLocks noChangeAspect="1" noChangeArrowheads="1"/>
          </p:cNvPicPr>
          <p:nvPr/>
        </p:nvPicPr>
        <p:blipFill>
          <a:blip r:embed="rId10" cstate="print"/>
          <a:srcRect/>
          <a:stretch>
            <a:fillRect/>
          </a:stretch>
        </p:blipFill>
        <p:spPr bwMode="auto">
          <a:xfrm>
            <a:off x="1214414" y="4357694"/>
            <a:ext cx="1012500" cy="1800000"/>
          </a:xfrm>
          <a:prstGeom prst="rect">
            <a:avLst/>
          </a:prstGeom>
          <a:noFill/>
          <a:ln w="9525">
            <a:noFill/>
            <a:miter lim="800000"/>
            <a:headEnd/>
            <a:tailEnd/>
          </a:ln>
          <a:effectLst/>
        </p:spPr>
      </p:pic>
      <p:pic>
        <p:nvPicPr>
          <p:cNvPr id="6153" name="Picture 9"/>
          <p:cNvPicPr>
            <a:picLocks noChangeAspect="1" noChangeArrowheads="1"/>
          </p:cNvPicPr>
          <p:nvPr/>
        </p:nvPicPr>
        <p:blipFill>
          <a:blip r:embed="rId11" cstate="print"/>
          <a:srcRect/>
          <a:stretch>
            <a:fillRect/>
          </a:stretch>
        </p:blipFill>
        <p:spPr bwMode="auto">
          <a:xfrm>
            <a:off x="5786446" y="2285992"/>
            <a:ext cx="1350000" cy="18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689</Words>
  <Application>Microsoft Office PowerPoint</Application>
  <PresentationFormat>Экран (4:3)</PresentationFormat>
  <Paragraphs>42</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Назимовский детский сад</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ДетСад</dc:creator>
  <cp:lastModifiedBy>ДетСад</cp:lastModifiedBy>
  <cp:revision>206</cp:revision>
  <dcterms:created xsi:type="dcterms:W3CDTF">2020-09-02T07:44:40Z</dcterms:created>
  <dcterms:modified xsi:type="dcterms:W3CDTF">2020-09-10T07:13:32Z</dcterms:modified>
</cp:coreProperties>
</file>