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4" r:id="rId3"/>
    <p:sldId id="287" r:id="rId4"/>
    <p:sldId id="258" r:id="rId5"/>
    <p:sldId id="283" r:id="rId6"/>
    <p:sldId id="270" r:id="rId7"/>
    <p:sldId id="284" r:id="rId8"/>
    <p:sldId id="282" r:id="rId9"/>
    <p:sldId id="273" r:id="rId10"/>
    <p:sldId id="276" r:id="rId11"/>
    <p:sldId id="277" r:id="rId12"/>
    <p:sldId id="285" r:id="rId13"/>
    <p:sldId id="286" r:id="rId14"/>
    <p:sldId id="288" r:id="rId15"/>
    <p:sldId id="263" r:id="rId16"/>
    <p:sldId id="289" r:id="rId17"/>
    <p:sldId id="290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581" autoAdjust="0"/>
    <p:restoredTop sz="94660"/>
  </p:normalViewPr>
  <p:slideViewPr>
    <p:cSldViewPr>
      <p:cViewPr>
        <p:scale>
          <a:sx n="73" d="100"/>
          <a:sy n="73" d="100"/>
        </p:scale>
        <p:origin x="-1284" y="-4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051B2-8F6C-4DC5-AF5D-0B4866BF5B38}" type="datetimeFigureOut">
              <a:rPr lang="ru-RU" smtClean="0"/>
              <a:t>08.10.2020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3119F-CCEE-4F96-9510-EE2373D330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3250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051B2-8F6C-4DC5-AF5D-0B4866BF5B38}" type="datetimeFigureOut">
              <a:rPr lang="ru-RU" smtClean="0"/>
              <a:t>08.10.2020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3119F-CCEE-4F96-9510-EE2373D330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35020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051B2-8F6C-4DC5-AF5D-0B4866BF5B38}" type="datetimeFigureOut">
              <a:rPr lang="ru-RU" smtClean="0"/>
              <a:t>08.10.2020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3119F-CCEE-4F96-9510-EE2373D330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59286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051B2-8F6C-4DC5-AF5D-0B4866BF5B38}" type="datetimeFigureOut">
              <a:rPr lang="ru-RU" smtClean="0"/>
              <a:t>08.10.2020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3119F-CCEE-4F96-9510-EE2373D330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732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051B2-8F6C-4DC5-AF5D-0B4866BF5B38}" type="datetimeFigureOut">
              <a:rPr lang="ru-RU" smtClean="0"/>
              <a:t>08.10.2020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3119F-CCEE-4F96-9510-EE2373D330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3356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051B2-8F6C-4DC5-AF5D-0B4866BF5B38}" type="datetimeFigureOut">
              <a:rPr lang="ru-RU" smtClean="0"/>
              <a:t>08.10.2020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3119F-CCEE-4F96-9510-EE2373D330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95274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051B2-8F6C-4DC5-AF5D-0B4866BF5B38}" type="datetimeFigureOut">
              <a:rPr lang="ru-RU" smtClean="0"/>
              <a:t>08.10.2020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3119F-CCEE-4F96-9510-EE2373D330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31654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051B2-8F6C-4DC5-AF5D-0B4866BF5B38}" type="datetimeFigureOut">
              <a:rPr lang="ru-RU" smtClean="0"/>
              <a:t>08.10.2020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3119F-CCEE-4F96-9510-EE2373D330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17210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051B2-8F6C-4DC5-AF5D-0B4866BF5B38}" type="datetimeFigureOut">
              <a:rPr lang="ru-RU" smtClean="0"/>
              <a:t>08.10.2020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3119F-CCEE-4F96-9510-EE2373D330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1855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051B2-8F6C-4DC5-AF5D-0B4866BF5B38}" type="datetimeFigureOut">
              <a:rPr lang="ru-RU" smtClean="0"/>
              <a:t>08.10.2020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3119F-CCEE-4F96-9510-EE2373D330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85357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051B2-8F6C-4DC5-AF5D-0B4866BF5B38}" type="datetimeFigureOut">
              <a:rPr lang="ru-RU" smtClean="0"/>
              <a:t>08.10.2020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3119F-CCEE-4F96-9510-EE2373D330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64876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B051B2-8F6C-4DC5-AF5D-0B4866BF5B38}" type="datetimeFigureOut">
              <a:rPr lang="ru-RU" smtClean="0"/>
              <a:t>08.10.2020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83119F-CCEE-4F96-9510-EE2373D330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0099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pn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10" Type="http://schemas.openxmlformats.org/officeDocument/2006/relationships/image" Target="../media/image25.jpe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лена\Desktop\slide-3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1857332"/>
            <a:ext cx="9143999" cy="5000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03848" y="4149080"/>
            <a:ext cx="4248472" cy="1224136"/>
          </a:xfrm>
        </p:spPr>
        <p:txBody>
          <a:bodyPr>
            <a:noAutofit/>
          </a:bodyPr>
          <a:lstStyle/>
          <a:p>
            <a:pPr algn="l"/>
            <a:r>
              <a:rPr lang="ru-RU" sz="1600" i="1" dirty="0" smtClean="0">
                <a:solidFill>
                  <a:schemeClr val="accent4">
                    <a:lumMod val="75000"/>
                  </a:schemeClr>
                </a:solidFill>
              </a:rPr>
              <a:t>  </a:t>
            </a:r>
            <a:r>
              <a:rPr lang="ru-RU" sz="1600" b="1" i="1" dirty="0" smtClean="0">
                <a:solidFill>
                  <a:schemeClr val="accent4">
                    <a:lumMod val="75000"/>
                  </a:schemeClr>
                </a:solidFill>
              </a:rPr>
              <a:t>Автор  Одинцова Елена Рафаиловна, </a:t>
            </a:r>
          </a:p>
          <a:p>
            <a:r>
              <a:rPr lang="ru-RU" sz="1600" b="1" i="1" dirty="0" smtClean="0">
                <a:solidFill>
                  <a:schemeClr val="accent4">
                    <a:lumMod val="75000"/>
                  </a:schemeClr>
                </a:solidFill>
              </a:rPr>
              <a:t> учитель музыки МБОУ «Каменская СОШ»</a:t>
            </a:r>
          </a:p>
          <a:p>
            <a:pPr algn="l"/>
            <a:r>
              <a:rPr lang="ru-RU" sz="1600" b="1" i="1" dirty="0" smtClean="0">
                <a:solidFill>
                  <a:schemeClr val="accent4">
                    <a:lumMod val="75000"/>
                  </a:schemeClr>
                </a:solidFill>
              </a:rPr>
              <a:t>               п. Каменка, </a:t>
            </a:r>
            <a:r>
              <a:rPr lang="ru-RU" sz="1600" b="1" i="1" dirty="0" err="1" smtClean="0">
                <a:solidFill>
                  <a:schemeClr val="accent4">
                    <a:lumMod val="75000"/>
                  </a:schemeClr>
                </a:solidFill>
              </a:rPr>
              <a:t>Вичугский</a:t>
            </a:r>
            <a:r>
              <a:rPr lang="ru-RU" sz="1600" b="1" i="1" dirty="0" smtClean="0">
                <a:solidFill>
                  <a:schemeClr val="accent4">
                    <a:lumMod val="75000"/>
                  </a:schemeClr>
                </a:solidFill>
              </a:rPr>
              <a:t> район, </a:t>
            </a:r>
          </a:p>
          <a:p>
            <a:pPr algn="l"/>
            <a:r>
              <a:rPr lang="ru-RU" sz="1600" b="1" i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1600" b="1" i="1" dirty="0" smtClean="0">
                <a:solidFill>
                  <a:schemeClr val="accent4">
                    <a:lumMod val="75000"/>
                  </a:schemeClr>
                </a:solidFill>
              </a:rPr>
              <a:t>                    Ивановская область</a:t>
            </a:r>
          </a:p>
          <a:p>
            <a:pPr algn="l"/>
            <a:endParaRPr lang="ru-RU" sz="1600" b="1" i="1" dirty="0">
              <a:solidFill>
                <a:schemeClr val="accent4">
                  <a:lumMod val="75000"/>
                </a:schemeClr>
              </a:solidFill>
            </a:endParaRPr>
          </a:p>
          <a:p>
            <a:pPr algn="l"/>
            <a:endParaRPr lang="ru-RU" sz="1600" b="1" i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algn="l"/>
            <a:endParaRPr lang="ru-RU" sz="1600" b="1" i="1" dirty="0">
              <a:solidFill>
                <a:schemeClr val="accent4">
                  <a:lumMod val="75000"/>
                </a:schemeClr>
              </a:solidFill>
            </a:endParaRPr>
          </a:p>
          <a:p>
            <a:endParaRPr lang="ru-RU" sz="1600" b="1" i="1" dirty="0">
              <a:solidFill>
                <a:schemeClr val="accent4">
                  <a:lumMod val="75000"/>
                </a:schemeClr>
              </a:solidFill>
            </a:endParaRPr>
          </a:p>
          <a:p>
            <a:pPr algn="l"/>
            <a:r>
              <a:rPr lang="ru-RU" sz="1600" b="1" i="1" dirty="0" smtClean="0">
                <a:solidFill>
                  <a:schemeClr val="accent4">
                    <a:lumMod val="75000"/>
                  </a:schemeClr>
                </a:solidFill>
              </a:rPr>
              <a:t>                                2020</a:t>
            </a:r>
            <a:endParaRPr lang="ru-RU" sz="1600" b="1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01990" y="116632"/>
            <a:ext cx="771692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5400" b="1" i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+mj-lt"/>
              </a:rPr>
              <a:t>Современный урок </a:t>
            </a:r>
          </a:p>
          <a:p>
            <a:pPr algn="ctr"/>
            <a:r>
              <a:rPr lang="ru-RU" sz="5400" b="1" i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+mj-lt"/>
              </a:rPr>
              <a:t>по предмету «Музыка» </a:t>
            </a:r>
            <a:endParaRPr lang="ru-RU" sz="5400" b="1" i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96434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7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25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Алена\Desktop\1593803961_31-p-foni-dlya-muzikalnikh-shkol-54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507" y="-12374"/>
            <a:ext cx="915502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utoShape 6"/>
          <p:cNvSpPr>
            <a:spLocks noChangeArrowheads="1"/>
          </p:cNvSpPr>
          <p:nvPr/>
        </p:nvSpPr>
        <p:spPr bwMode="auto">
          <a:xfrm>
            <a:off x="-19363" y="893414"/>
            <a:ext cx="9143999" cy="3183658"/>
          </a:xfrm>
          <a:prstGeom prst="ribbon2">
            <a:avLst>
              <a:gd name="adj1" fmla="val 13554"/>
              <a:gd name="adj2" fmla="val 70815"/>
            </a:avLst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pPr lvl="0">
              <a:lnSpc>
                <a:spcPct val="150000"/>
              </a:lnSpc>
              <a:defRPr/>
            </a:pPr>
            <a:r>
              <a:rPr lang="ru-RU" altLang="ru-RU" b="1" i="1" kern="0" dirty="0" smtClean="0">
                <a:solidFill>
                  <a:schemeClr val="accent4"/>
                </a:solidFill>
              </a:rPr>
              <a:t>•    </a:t>
            </a:r>
            <a:r>
              <a:rPr lang="ru-RU" altLang="ru-RU" b="1" i="1" kern="0" dirty="0">
                <a:solidFill>
                  <a:schemeClr val="accent4"/>
                </a:solidFill>
              </a:rPr>
              <a:t>принцип </a:t>
            </a:r>
            <a:r>
              <a:rPr lang="ru-RU" altLang="ru-RU" b="1" i="1" kern="0" dirty="0" smtClean="0">
                <a:solidFill>
                  <a:schemeClr val="accent4"/>
                </a:solidFill>
              </a:rPr>
              <a:t>увлечённости,</a:t>
            </a:r>
          </a:p>
          <a:p>
            <a:pPr lvl="0">
              <a:lnSpc>
                <a:spcPct val="150000"/>
              </a:lnSpc>
              <a:defRPr/>
            </a:pPr>
            <a:r>
              <a:rPr lang="ru-RU" altLang="ru-RU" b="1" i="1" kern="0" dirty="0" smtClean="0">
                <a:solidFill>
                  <a:schemeClr val="accent4"/>
                </a:solidFill>
              </a:rPr>
              <a:t>•    принцип </a:t>
            </a:r>
            <a:r>
              <a:rPr lang="ru-RU" altLang="ru-RU" b="1" i="1" kern="0" dirty="0">
                <a:solidFill>
                  <a:schemeClr val="accent4"/>
                </a:solidFill>
              </a:rPr>
              <a:t>триединства деятельности </a:t>
            </a:r>
            <a:r>
              <a:rPr lang="ru-RU" altLang="ru-RU" b="1" i="1" kern="0" dirty="0" smtClean="0">
                <a:solidFill>
                  <a:schemeClr val="accent4"/>
                </a:solidFill>
              </a:rPr>
              <a:t>композитора—исполнителя—слушателя,</a:t>
            </a:r>
          </a:p>
          <a:p>
            <a:pPr lvl="0">
              <a:lnSpc>
                <a:spcPct val="150000"/>
              </a:lnSpc>
              <a:defRPr/>
            </a:pPr>
            <a:r>
              <a:rPr lang="ru-RU" altLang="ru-RU" b="1" i="1" kern="0" dirty="0">
                <a:solidFill>
                  <a:schemeClr val="accent4"/>
                </a:solidFill>
              </a:rPr>
              <a:t>•  </a:t>
            </a:r>
            <a:r>
              <a:rPr lang="ru-RU" altLang="ru-RU" b="1" i="1" kern="0" dirty="0" smtClean="0">
                <a:solidFill>
                  <a:schemeClr val="accent4"/>
                </a:solidFill>
              </a:rPr>
              <a:t>  принцип </a:t>
            </a:r>
            <a:r>
              <a:rPr lang="ru-RU" altLang="ru-RU" b="1" i="1" kern="0" dirty="0">
                <a:solidFill>
                  <a:schemeClr val="accent4"/>
                </a:solidFill>
              </a:rPr>
              <a:t>тождества и контраста, </a:t>
            </a:r>
            <a:r>
              <a:rPr lang="ru-RU" altLang="ru-RU" b="1" i="1" kern="0" dirty="0" smtClean="0">
                <a:solidFill>
                  <a:schemeClr val="accent4"/>
                </a:solidFill>
              </a:rPr>
              <a:t>сходства </a:t>
            </a:r>
            <a:r>
              <a:rPr lang="ru-RU" altLang="ru-RU" b="1" i="1" kern="0" dirty="0">
                <a:solidFill>
                  <a:schemeClr val="accent4"/>
                </a:solidFill>
              </a:rPr>
              <a:t>и </a:t>
            </a:r>
            <a:r>
              <a:rPr lang="ru-RU" altLang="ru-RU" b="1" i="1" kern="0" dirty="0" smtClean="0">
                <a:solidFill>
                  <a:schemeClr val="accent4"/>
                </a:solidFill>
              </a:rPr>
              <a:t>различий,</a:t>
            </a:r>
          </a:p>
          <a:p>
            <a:pPr lvl="0">
              <a:lnSpc>
                <a:spcPct val="150000"/>
              </a:lnSpc>
              <a:defRPr/>
            </a:pPr>
            <a:r>
              <a:rPr kumimoji="0" lang="ru-RU" altLang="ru-RU" b="1" i="1" u="none" strike="noStrike" kern="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</a:rPr>
              <a:t>•   </a:t>
            </a:r>
            <a:r>
              <a:rPr lang="ru-RU" altLang="ru-RU" b="1" i="1" kern="0" dirty="0">
                <a:solidFill>
                  <a:schemeClr val="accent4"/>
                </a:solidFill>
              </a:rPr>
              <a:t>принцип </a:t>
            </a:r>
            <a:r>
              <a:rPr lang="ru-RU" altLang="ru-RU" b="1" i="1" kern="0" dirty="0" err="1" smtClean="0">
                <a:solidFill>
                  <a:schemeClr val="accent4"/>
                </a:solidFill>
              </a:rPr>
              <a:t>интонационности</a:t>
            </a:r>
            <a:r>
              <a:rPr lang="ru-RU" altLang="ru-RU" b="1" i="1" kern="0" dirty="0" smtClean="0">
                <a:solidFill>
                  <a:schemeClr val="accent4"/>
                </a:solidFill>
              </a:rPr>
              <a:t>,</a:t>
            </a:r>
          </a:p>
          <a:p>
            <a:pPr lvl="0">
              <a:lnSpc>
                <a:spcPct val="150000"/>
              </a:lnSpc>
              <a:defRPr/>
            </a:pPr>
            <a:r>
              <a:rPr lang="ru-RU" altLang="ru-RU" b="1" i="1" kern="0" dirty="0" smtClean="0">
                <a:solidFill>
                  <a:schemeClr val="accent4"/>
                </a:solidFill>
              </a:rPr>
              <a:t>•    принцип </a:t>
            </a:r>
            <a:r>
              <a:rPr lang="ru-RU" altLang="ru-RU" b="1" i="1" kern="0" dirty="0">
                <a:solidFill>
                  <a:schemeClr val="accent4"/>
                </a:solidFill>
              </a:rPr>
              <a:t>диалога </a:t>
            </a:r>
            <a:r>
              <a:rPr lang="ru-RU" altLang="ru-RU" b="1" i="1" kern="0" dirty="0" smtClean="0">
                <a:solidFill>
                  <a:schemeClr val="accent4"/>
                </a:solidFill>
              </a:rPr>
              <a:t>культур.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30897" y="0"/>
            <a:ext cx="8712968" cy="671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ru-RU" sz="2800" b="1" i="1" dirty="0" smtClean="0">
                <a:ln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методические принципы </a:t>
            </a:r>
            <a:r>
              <a:rPr lang="ru-RU" sz="2800" b="1" i="1" dirty="0">
                <a:ln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программы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5776" y="4054259"/>
            <a:ext cx="4032447" cy="2615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1118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Алена\Desktop\1593803961_31-p-foni-dlya-muzikalnikh-shkol-54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507" y="-12374"/>
            <a:ext cx="915502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utoShape 6"/>
          <p:cNvSpPr>
            <a:spLocks noChangeArrowheads="1"/>
          </p:cNvSpPr>
          <p:nvPr/>
        </p:nvSpPr>
        <p:spPr bwMode="auto">
          <a:xfrm>
            <a:off x="66242" y="671851"/>
            <a:ext cx="9143998" cy="1800200"/>
          </a:xfrm>
          <a:prstGeom prst="ribbon2">
            <a:avLst>
              <a:gd name="adj1" fmla="val 12500"/>
              <a:gd name="adj2" fmla="val 70815"/>
            </a:avLst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pPr lvl="0" algn="ctr">
              <a:lnSpc>
                <a:spcPct val="150000"/>
              </a:lnSpc>
              <a:defRPr/>
            </a:pPr>
            <a:r>
              <a:rPr lang="ru-RU" altLang="ru-RU" b="1" i="1" u="sng" kern="0" dirty="0">
                <a:solidFill>
                  <a:schemeClr val="accent4"/>
                </a:solidFill>
              </a:rPr>
              <a:t>В начальной </a:t>
            </a:r>
            <a:r>
              <a:rPr lang="ru-RU" altLang="ru-RU" b="1" i="1" u="sng" kern="0" dirty="0" smtClean="0">
                <a:solidFill>
                  <a:schemeClr val="accent4"/>
                </a:solidFill>
              </a:rPr>
              <a:t>школе:</a:t>
            </a:r>
          </a:p>
          <a:p>
            <a:pPr marL="285750" lvl="0" indent="-28575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altLang="ru-RU" sz="1600" b="1" i="1" kern="0" dirty="0" smtClean="0">
                <a:solidFill>
                  <a:schemeClr val="accent4"/>
                </a:solidFill>
              </a:rPr>
              <a:t>«</a:t>
            </a:r>
            <a:r>
              <a:rPr lang="ru-RU" altLang="ru-RU" sz="1600" b="1" i="1" kern="0" dirty="0">
                <a:solidFill>
                  <a:schemeClr val="accent4"/>
                </a:solidFill>
              </a:rPr>
              <a:t>Музыка в жизни человека», </a:t>
            </a:r>
            <a:endParaRPr lang="ru-RU" altLang="ru-RU" sz="1600" b="1" i="1" kern="0" dirty="0" smtClean="0">
              <a:solidFill>
                <a:schemeClr val="accent4"/>
              </a:solidFill>
            </a:endParaRPr>
          </a:p>
          <a:p>
            <a:pPr marL="285750" lvl="0" indent="-28575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altLang="ru-RU" sz="1600" b="1" i="1" kern="0" dirty="0" smtClean="0">
                <a:solidFill>
                  <a:schemeClr val="accent4"/>
                </a:solidFill>
              </a:rPr>
              <a:t>«</a:t>
            </a:r>
            <a:r>
              <a:rPr lang="ru-RU" altLang="ru-RU" sz="1600" b="1" i="1" kern="0" dirty="0">
                <a:solidFill>
                  <a:schemeClr val="accent4"/>
                </a:solidFill>
              </a:rPr>
              <a:t>Основные закономерности музыкального искусства</a:t>
            </a:r>
            <a:r>
              <a:rPr lang="ru-RU" altLang="ru-RU" sz="1600" b="1" i="1" kern="0" dirty="0" smtClean="0">
                <a:solidFill>
                  <a:schemeClr val="accent4"/>
                </a:solidFill>
              </a:rPr>
              <a:t>»,</a:t>
            </a:r>
          </a:p>
          <a:p>
            <a:pPr marL="285750" lvl="0" indent="-28575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altLang="ru-RU" sz="1600" b="1" i="1" kern="0" dirty="0" smtClean="0">
                <a:solidFill>
                  <a:schemeClr val="accent4"/>
                </a:solidFill>
              </a:rPr>
              <a:t>«</a:t>
            </a:r>
            <a:r>
              <a:rPr lang="ru-RU" altLang="ru-RU" sz="1600" b="1" i="1" kern="0" dirty="0">
                <a:solidFill>
                  <a:schemeClr val="accent4"/>
                </a:solidFill>
              </a:rPr>
              <a:t>Музыкальная картина мира».</a:t>
            </a:r>
          </a:p>
        </p:txBody>
      </p:sp>
      <p:sp>
        <p:nvSpPr>
          <p:cNvPr id="11" name="AutoShape 12"/>
          <p:cNvSpPr>
            <a:spLocks noChangeArrowheads="1"/>
          </p:cNvSpPr>
          <p:nvPr/>
        </p:nvSpPr>
        <p:spPr bwMode="auto">
          <a:xfrm>
            <a:off x="1" y="2636912"/>
            <a:ext cx="9143999" cy="4104456"/>
          </a:xfrm>
          <a:prstGeom prst="ribbon2">
            <a:avLst>
              <a:gd name="adj1" fmla="val 4716"/>
              <a:gd name="adj2" fmla="val 70815"/>
            </a:avLst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R="0" lvl="0" indent="-342900" algn="ctr" defTabSz="914400" eaLnBrk="1" fontAlgn="auto" latinLnBrk="0" hangingPunct="1">
              <a:lnSpc>
                <a:spcPct val="150000"/>
              </a:lnSpc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b="1" i="1" u="sng" kern="0" dirty="0" smtClean="0">
                <a:solidFill>
                  <a:schemeClr val="accent4"/>
                </a:solidFill>
                <a:latin typeface="+mj-lt"/>
              </a:rPr>
              <a:t>Основное общее образование</a:t>
            </a:r>
            <a:r>
              <a:rPr lang="ru-RU" altLang="ru-RU" b="1" i="1" kern="0" dirty="0" smtClean="0">
                <a:solidFill>
                  <a:schemeClr val="accent4"/>
                </a:solidFill>
                <a:latin typeface="+mj-lt"/>
              </a:rPr>
              <a:t>:</a:t>
            </a:r>
          </a:p>
          <a:p>
            <a:pPr lvl="0" indent="-34290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altLang="ru-RU" sz="1600" b="1" i="1" kern="0" dirty="0">
                <a:solidFill>
                  <a:schemeClr val="accent4"/>
                </a:solidFill>
                <a:latin typeface="+mj-lt"/>
              </a:rPr>
              <a:t>«Музыка как вид </a:t>
            </a:r>
            <a:r>
              <a:rPr lang="ru-RU" altLang="ru-RU" sz="1600" b="1" i="1" kern="0" dirty="0" smtClean="0">
                <a:solidFill>
                  <a:schemeClr val="accent4"/>
                </a:solidFill>
                <a:latin typeface="+mj-lt"/>
              </a:rPr>
              <a:t>искусства»,</a:t>
            </a:r>
          </a:p>
          <a:p>
            <a:pPr lvl="0" indent="-34290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altLang="ru-RU" sz="1600" b="1" i="1" kern="0" dirty="0" smtClean="0">
                <a:solidFill>
                  <a:schemeClr val="accent4"/>
                </a:solidFill>
                <a:latin typeface="+mj-lt"/>
              </a:rPr>
              <a:t>«Народное </a:t>
            </a:r>
            <a:r>
              <a:rPr lang="ru-RU" altLang="ru-RU" sz="1600" b="1" i="1" kern="0" dirty="0">
                <a:solidFill>
                  <a:schemeClr val="accent4"/>
                </a:solidFill>
                <a:latin typeface="+mj-lt"/>
              </a:rPr>
              <a:t>музыкальное творчество», </a:t>
            </a:r>
          </a:p>
          <a:p>
            <a:pPr marR="0" lvl="0" indent="-342900" defTabSz="914400" eaLnBrk="1" fontAlgn="auto" latinLnBrk="0" hangingPunct="1">
              <a:lnSpc>
                <a:spcPct val="150000"/>
              </a:lnSpc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altLang="ru-RU" sz="1600" b="1" i="1" kern="0" dirty="0" smtClean="0">
                <a:solidFill>
                  <a:schemeClr val="accent4"/>
                </a:solidFill>
                <a:latin typeface="+mj-lt"/>
              </a:rPr>
              <a:t>«</a:t>
            </a:r>
            <a:r>
              <a:rPr lang="ru-RU" altLang="ru-RU" sz="1600" b="1" i="1" kern="0" dirty="0">
                <a:solidFill>
                  <a:schemeClr val="accent4"/>
                </a:solidFill>
                <a:latin typeface="+mj-lt"/>
              </a:rPr>
              <a:t>Русская музыка от эпохи Средневековья до рубежа XIX—XX вв.», </a:t>
            </a:r>
            <a:endParaRPr lang="ru-RU" altLang="ru-RU" sz="1600" b="1" i="1" kern="0" dirty="0" smtClean="0">
              <a:solidFill>
                <a:schemeClr val="accent4"/>
              </a:solidFill>
              <a:latin typeface="+mj-lt"/>
            </a:endParaRPr>
          </a:p>
          <a:p>
            <a:pPr marR="0" lvl="0" indent="-342900" defTabSz="914400" eaLnBrk="1" fontAlgn="auto" latinLnBrk="0" hangingPunct="1">
              <a:lnSpc>
                <a:spcPct val="150000"/>
              </a:lnSpc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altLang="ru-RU" sz="1600" b="1" i="1" kern="0" dirty="0" smtClean="0">
                <a:solidFill>
                  <a:schemeClr val="accent4"/>
                </a:solidFill>
                <a:latin typeface="+mj-lt"/>
              </a:rPr>
              <a:t>«</a:t>
            </a:r>
            <a:r>
              <a:rPr lang="ru-RU" altLang="ru-RU" sz="1600" b="1" i="1" kern="0" dirty="0">
                <a:solidFill>
                  <a:schemeClr val="accent4"/>
                </a:solidFill>
                <a:latin typeface="+mj-lt"/>
              </a:rPr>
              <a:t>Зарубежная музыка от эпохи Средневековья до рубежа XIX—</a:t>
            </a:r>
          </a:p>
          <a:p>
            <a:pPr lvl="0" indent="-342900">
              <a:lnSpc>
                <a:spcPct val="150000"/>
              </a:lnSpc>
              <a:defRPr/>
            </a:pPr>
            <a:r>
              <a:rPr lang="ru-RU" altLang="ru-RU" sz="1600" b="1" i="1" kern="0" dirty="0">
                <a:solidFill>
                  <a:schemeClr val="accent4"/>
                </a:solidFill>
                <a:latin typeface="+mj-lt"/>
              </a:rPr>
              <a:t>XX вв.», </a:t>
            </a:r>
            <a:endParaRPr lang="ru-RU" altLang="ru-RU" sz="1600" b="1" i="1" kern="0" dirty="0" smtClean="0">
              <a:solidFill>
                <a:schemeClr val="accent4"/>
              </a:solidFill>
              <a:latin typeface="+mj-lt"/>
            </a:endParaRPr>
          </a:p>
          <a:p>
            <a:pPr marL="285750" lvl="0" indent="-28575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altLang="ru-RU" sz="1600" b="1" i="1" kern="0" dirty="0" smtClean="0">
                <a:solidFill>
                  <a:schemeClr val="accent4"/>
                </a:solidFill>
                <a:latin typeface="+mj-lt"/>
              </a:rPr>
              <a:t>«</a:t>
            </a:r>
            <a:r>
              <a:rPr lang="ru-RU" altLang="ru-RU" sz="1600" b="1" i="1" kern="0" dirty="0">
                <a:solidFill>
                  <a:schemeClr val="accent4"/>
                </a:solidFill>
                <a:latin typeface="+mj-lt"/>
              </a:rPr>
              <a:t>Русская и зарубежная музыкальная культура XX—XXI вв</a:t>
            </a:r>
            <a:r>
              <a:rPr lang="ru-RU" altLang="ru-RU" sz="1600" b="1" i="1" kern="0" dirty="0" smtClean="0">
                <a:solidFill>
                  <a:schemeClr val="accent4"/>
                </a:solidFill>
                <a:latin typeface="+mj-lt"/>
              </a:rPr>
              <a:t>.»,</a:t>
            </a:r>
          </a:p>
          <a:p>
            <a:pPr marL="285750" lvl="0" indent="-28575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altLang="ru-RU" sz="1600" b="1" i="1" kern="0" dirty="0" smtClean="0">
                <a:solidFill>
                  <a:schemeClr val="accent4"/>
                </a:solidFill>
                <a:latin typeface="+mj-lt"/>
              </a:rPr>
              <a:t>«</a:t>
            </a:r>
            <a:r>
              <a:rPr lang="ru-RU" altLang="ru-RU" sz="1600" b="1" i="1" kern="0" dirty="0">
                <a:solidFill>
                  <a:schemeClr val="accent4"/>
                </a:solidFill>
                <a:latin typeface="+mj-lt"/>
              </a:rPr>
              <a:t>Современная музыкальная жизнь», </a:t>
            </a:r>
            <a:endParaRPr lang="ru-RU" altLang="ru-RU" sz="1600" b="1" i="1" kern="0" dirty="0" smtClean="0">
              <a:solidFill>
                <a:schemeClr val="accent4"/>
              </a:solidFill>
              <a:latin typeface="+mj-lt"/>
            </a:endParaRPr>
          </a:p>
          <a:p>
            <a:pPr lvl="0" indent="-34290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altLang="ru-RU" sz="1600" b="1" i="1" kern="0" dirty="0" smtClean="0">
                <a:solidFill>
                  <a:schemeClr val="accent4"/>
                </a:solidFill>
                <a:latin typeface="+mj-lt"/>
              </a:rPr>
              <a:t>«</a:t>
            </a:r>
            <a:r>
              <a:rPr lang="ru-RU" altLang="ru-RU" sz="1600" b="1" i="1" kern="0" dirty="0">
                <a:solidFill>
                  <a:schemeClr val="accent4"/>
                </a:solidFill>
                <a:latin typeface="+mj-lt"/>
              </a:rPr>
              <a:t>Значение музыки в жизни человека».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38341" y="0"/>
            <a:ext cx="8748463" cy="671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ru-RU" altLang="ru-RU" sz="2800" b="1" i="1" kern="0" dirty="0">
                <a:solidFill>
                  <a:srgbClr val="8064A2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Содержание </a:t>
            </a:r>
            <a:r>
              <a:rPr lang="ru-RU" altLang="ru-RU" sz="2800" b="1" i="1" kern="0" dirty="0" smtClean="0">
                <a:solidFill>
                  <a:srgbClr val="8064A2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курса</a:t>
            </a:r>
            <a:endParaRPr lang="ru-RU" altLang="ru-RU" sz="2800" b="1" i="1" kern="0" dirty="0">
              <a:solidFill>
                <a:srgbClr val="8064A2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06059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Алена\Desktop\1593803961_31-p-foni-dlya-muzikalnikh-shkol-54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507" y="-12374"/>
            <a:ext cx="915502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utoShape 6"/>
          <p:cNvSpPr>
            <a:spLocks noChangeArrowheads="1"/>
          </p:cNvSpPr>
          <p:nvPr/>
        </p:nvSpPr>
        <p:spPr bwMode="auto">
          <a:xfrm>
            <a:off x="40573" y="1556792"/>
            <a:ext cx="9143998" cy="2265916"/>
          </a:xfrm>
          <a:prstGeom prst="ribbon2">
            <a:avLst>
              <a:gd name="adj1" fmla="val 12500"/>
              <a:gd name="adj2" fmla="val 70815"/>
            </a:avLst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pPr lvl="0" algn="ctr">
              <a:lnSpc>
                <a:spcPct val="150000"/>
              </a:lnSpc>
              <a:defRPr/>
            </a:pPr>
            <a:r>
              <a:rPr lang="ru-RU" altLang="ru-RU" b="1" i="1" u="sng" kern="0" dirty="0" smtClean="0">
                <a:solidFill>
                  <a:schemeClr val="accent4"/>
                </a:solidFill>
              </a:rPr>
              <a:t>Этапы</a:t>
            </a:r>
            <a:r>
              <a:rPr lang="ru-RU" altLang="ru-RU" b="1" i="1" u="sng" kern="0" dirty="0">
                <a:solidFill>
                  <a:schemeClr val="accent4"/>
                </a:solidFill>
              </a:rPr>
              <a:t>:</a:t>
            </a:r>
          </a:p>
          <a:p>
            <a:pPr marL="285750" lvl="0" indent="-28575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altLang="ru-RU" b="1" i="1" kern="0" dirty="0" smtClean="0">
                <a:solidFill>
                  <a:schemeClr val="accent4"/>
                </a:solidFill>
              </a:rPr>
              <a:t>текущий </a:t>
            </a:r>
            <a:r>
              <a:rPr lang="ru-RU" altLang="ru-RU" b="1" i="1" kern="0" dirty="0">
                <a:solidFill>
                  <a:schemeClr val="accent4"/>
                </a:solidFill>
              </a:rPr>
              <a:t>контроль,</a:t>
            </a:r>
          </a:p>
          <a:p>
            <a:pPr marL="285750" lvl="0" indent="-28575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altLang="ru-RU" b="1" i="1" kern="0" dirty="0" smtClean="0">
                <a:solidFill>
                  <a:schemeClr val="accent4"/>
                </a:solidFill>
              </a:rPr>
              <a:t>промежуточный </a:t>
            </a:r>
            <a:r>
              <a:rPr lang="ru-RU" altLang="ru-RU" b="1" i="1" kern="0" dirty="0">
                <a:solidFill>
                  <a:schemeClr val="accent4"/>
                </a:solidFill>
              </a:rPr>
              <a:t>контроль,</a:t>
            </a:r>
          </a:p>
          <a:p>
            <a:pPr marL="285750" lvl="0" indent="-28575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altLang="ru-RU" b="1" i="1" kern="0" dirty="0" smtClean="0">
                <a:solidFill>
                  <a:schemeClr val="accent4"/>
                </a:solidFill>
              </a:rPr>
              <a:t>предварительный </a:t>
            </a:r>
            <a:r>
              <a:rPr lang="ru-RU" altLang="ru-RU" b="1" i="1" kern="0" dirty="0">
                <a:solidFill>
                  <a:schemeClr val="accent4"/>
                </a:solidFill>
              </a:rPr>
              <a:t>контроль,</a:t>
            </a:r>
          </a:p>
          <a:p>
            <a:pPr marL="285750" lvl="0" indent="-28575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altLang="ru-RU" b="1" i="1" kern="0" dirty="0" smtClean="0">
                <a:solidFill>
                  <a:schemeClr val="accent4"/>
                </a:solidFill>
              </a:rPr>
              <a:t>итоговый </a:t>
            </a:r>
            <a:r>
              <a:rPr lang="ru-RU" altLang="ru-RU" b="1" i="1" kern="0" dirty="0">
                <a:solidFill>
                  <a:schemeClr val="accent4"/>
                </a:solidFill>
              </a:rPr>
              <a:t>контроль.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38341" y="0"/>
            <a:ext cx="874846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ru-RU" altLang="ru-RU" sz="2800" b="1" i="1" kern="0" dirty="0" smtClean="0">
                <a:solidFill>
                  <a:srgbClr val="8064A2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Система </a:t>
            </a:r>
            <a:r>
              <a:rPr lang="ru-RU" altLang="ru-RU" sz="2800" b="1" i="1" kern="0" dirty="0">
                <a:solidFill>
                  <a:srgbClr val="8064A2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контроля достижения образовательных результатов</a:t>
            </a:r>
          </a:p>
          <a:p>
            <a:pPr lvl="0" algn="ctr">
              <a:lnSpc>
                <a:spcPct val="150000"/>
              </a:lnSpc>
              <a:defRPr/>
            </a:pPr>
            <a:r>
              <a:rPr lang="ru-RU" altLang="ru-RU" sz="2800" b="1" i="1" kern="0" dirty="0" smtClean="0">
                <a:solidFill>
                  <a:srgbClr val="8064A2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altLang="ru-RU" sz="2800" b="1" i="1" kern="0" dirty="0">
              <a:solidFill>
                <a:srgbClr val="8064A2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9274" y="3861048"/>
            <a:ext cx="2990947" cy="2826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4048" y="3822708"/>
            <a:ext cx="3971316" cy="2864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5805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Алена\Desktop\1593803961_31-p-foni-dlya-muzikalnikh-shkol-54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507" y="-12374"/>
            <a:ext cx="915502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AutoShape 12"/>
          <p:cNvSpPr>
            <a:spLocks noChangeArrowheads="1"/>
          </p:cNvSpPr>
          <p:nvPr/>
        </p:nvSpPr>
        <p:spPr bwMode="auto">
          <a:xfrm>
            <a:off x="-13063" y="1467989"/>
            <a:ext cx="9143999" cy="3168352"/>
          </a:xfrm>
          <a:prstGeom prst="ribbon2">
            <a:avLst>
              <a:gd name="adj1" fmla="val 16673"/>
              <a:gd name="adj2" fmla="val 70815"/>
            </a:avLst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lvl="0" indent="-342900" algn="ctr">
              <a:lnSpc>
                <a:spcPct val="150000"/>
              </a:lnSpc>
              <a:defRPr/>
            </a:pPr>
            <a:r>
              <a:rPr lang="ru-RU" altLang="ru-RU" b="1" i="1" u="sng" kern="0" dirty="0">
                <a:solidFill>
                  <a:schemeClr val="accent4"/>
                </a:solidFill>
                <a:latin typeface="+mj-lt"/>
              </a:rPr>
              <a:t>Формы контроля:</a:t>
            </a:r>
          </a:p>
          <a:p>
            <a:pPr lvl="0" indent="-34290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altLang="ru-RU" b="1" i="1" kern="0" dirty="0" smtClean="0">
                <a:solidFill>
                  <a:schemeClr val="accent4"/>
                </a:solidFill>
                <a:latin typeface="+mj-lt"/>
              </a:rPr>
              <a:t>беседа</a:t>
            </a:r>
            <a:r>
              <a:rPr lang="ru-RU" altLang="ru-RU" b="1" i="1" kern="0" dirty="0">
                <a:solidFill>
                  <a:schemeClr val="accent4"/>
                </a:solidFill>
                <a:latin typeface="+mj-lt"/>
              </a:rPr>
              <a:t>,</a:t>
            </a:r>
          </a:p>
          <a:p>
            <a:pPr lvl="0" indent="-34290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altLang="ru-RU" b="1" i="1" kern="0" dirty="0" smtClean="0">
                <a:solidFill>
                  <a:schemeClr val="accent4"/>
                </a:solidFill>
                <a:latin typeface="+mj-lt"/>
              </a:rPr>
              <a:t>выполнение </a:t>
            </a:r>
            <a:r>
              <a:rPr lang="ru-RU" altLang="ru-RU" b="1" i="1" kern="0" dirty="0">
                <a:solidFill>
                  <a:schemeClr val="accent4"/>
                </a:solidFill>
                <a:latin typeface="+mj-lt"/>
              </a:rPr>
              <a:t>заданий,</a:t>
            </a:r>
          </a:p>
          <a:p>
            <a:pPr lvl="0" indent="-34290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altLang="ru-RU" b="1" i="1" kern="0" dirty="0" smtClean="0">
                <a:solidFill>
                  <a:schemeClr val="accent4"/>
                </a:solidFill>
                <a:latin typeface="+mj-lt"/>
              </a:rPr>
              <a:t>тестирование</a:t>
            </a:r>
            <a:r>
              <a:rPr lang="ru-RU" altLang="ru-RU" b="1" i="1" kern="0" dirty="0">
                <a:solidFill>
                  <a:schemeClr val="accent4"/>
                </a:solidFill>
                <a:latin typeface="+mj-lt"/>
              </a:rPr>
              <a:t>,</a:t>
            </a:r>
          </a:p>
          <a:p>
            <a:pPr lvl="0" indent="-34290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altLang="ru-RU" b="1" i="1" kern="0" dirty="0" smtClean="0">
                <a:solidFill>
                  <a:schemeClr val="accent4"/>
                </a:solidFill>
                <a:latin typeface="+mj-lt"/>
              </a:rPr>
              <a:t>музыкальная </a:t>
            </a:r>
            <a:r>
              <a:rPr lang="ru-RU" altLang="ru-RU" b="1" i="1" kern="0" dirty="0">
                <a:solidFill>
                  <a:schemeClr val="accent4"/>
                </a:solidFill>
                <a:latin typeface="+mj-lt"/>
              </a:rPr>
              <a:t>викторина,</a:t>
            </a:r>
          </a:p>
          <a:p>
            <a:pPr lvl="0" indent="-34290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altLang="ru-RU" b="1" i="1" kern="0" dirty="0" smtClean="0">
                <a:solidFill>
                  <a:schemeClr val="accent4"/>
                </a:solidFill>
                <a:latin typeface="+mj-lt"/>
              </a:rPr>
              <a:t>творческие </a:t>
            </a:r>
            <a:r>
              <a:rPr lang="ru-RU" altLang="ru-RU" b="1" i="1" kern="0" dirty="0">
                <a:solidFill>
                  <a:schemeClr val="accent4"/>
                </a:solidFill>
                <a:latin typeface="+mj-lt"/>
              </a:rPr>
              <a:t>работы (проектные, исследовательские).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38341" y="0"/>
            <a:ext cx="874846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ru-RU" altLang="ru-RU" sz="2800" b="1" i="1" kern="0" dirty="0" smtClean="0">
                <a:solidFill>
                  <a:srgbClr val="8064A2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Система </a:t>
            </a:r>
            <a:r>
              <a:rPr lang="ru-RU" altLang="ru-RU" sz="2800" b="1" i="1" kern="0" dirty="0">
                <a:solidFill>
                  <a:srgbClr val="8064A2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контроля достижения образовательных результатов</a:t>
            </a:r>
          </a:p>
          <a:p>
            <a:pPr lvl="0" algn="ctr">
              <a:lnSpc>
                <a:spcPct val="150000"/>
              </a:lnSpc>
              <a:defRPr/>
            </a:pPr>
            <a:r>
              <a:rPr lang="ru-RU" altLang="ru-RU" sz="2800" b="1" i="1" kern="0" dirty="0" smtClean="0">
                <a:solidFill>
                  <a:srgbClr val="8064A2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altLang="ru-RU" sz="2800" b="1" i="1" kern="0" dirty="0">
              <a:solidFill>
                <a:srgbClr val="8064A2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037647">
            <a:off x="2981205" y="4002432"/>
            <a:ext cx="3316287" cy="2859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9242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Алена\Desktop\1593803961_31-p-foni-dlya-muzikalnikh-shkol-54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507" y="-12374"/>
            <a:ext cx="915502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utoShape 6"/>
          <p:cNvSpPr>
            <a:spLocks noChangeArrowheads="1"/>
          </p:cNvSpPr>
          <p:nvPr/>
        </p:nvSpPr>
        <p:spPr bwMode="auto">
          <a:xfrm>
            <a:off x="0" y="764705"/>
            <a:ext cx="9143998" cy="4824535"/>
          </a:xfrm>
          <a:prstGeom prst="ribbon2">
            <a:avLst>
              <a:gd name="adj1" fmla="val 13263"/>
              <a:gd name="adj2" fmla="val 70815"/>
            </a:avLst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pPr marL="285750" lvl="0" indent="-28575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altLang="ru-RU" sz="1600" b="1" i="1" kern="0" dirty="0" smtClean="0">
                <a:solidFill>
                  <a:schemeClr val="accent4"/>
                </a:solidFill>
              </a:rPr>
              <a:t>Что нового </a:t>
            </a:r>
            <a:r>
              <a:rPr lang="ru-RU" altLang="ru-RU" sz="1600" b="1" i="1" kern="0" dirty="0">
                <a:solidFill>
                  <a:schemeClr val="accent4"/>
                </a:solidFill>
              </a:rPr>
              <a:t>ты узнал на </a:t>
            </a:r>
            <a:r>
              <a:rPr lang="ru-RU" altLang="ru-RU" sz="1600" b="1" i="1" kern="0" dirty="0" smtClean="0">
                <a:solidFill>
                  <a:schemeClr val="accent4"/>
                </a:solidFill>
              </a:rPr>
              <a:t>уроке музыки?</a:t>
            </a:r>
            <a:endParaRPr lang="ru-RU" altLang="ru-RU" sz="1600" b="1" i="1" kern="0" dirty="0">
              <a:solidFill>
                <a:schemeClr val="accent4"/>
              </a:solidFill>
            </a:endParaRPr>
          </a:p>
          <a:p>
            <a:pPr marL="285750" lvl="0" indent="-285750" algn="just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altLang="ru-RU" sz="1600" b="1" i="1" kern="0" dirty="0" smtClean="0">
                <a:solidFill>
                  <a:schemeClr val="accent4"/>
                </a:solidFill>
              </a:rPr>
              <a:t>Какие уже </a:t>
            </a:r>
            <a:r>
              <a:rPr lang="ru-RU" altLang="ru-RU" sz="1600" b="1" i="1" kern="0" dirty="0">
                <a:solidFill>
                  <a:schemeClr val="accent4"/>
                </a:solidFill>
              </a:rPr>
              <a:t>имеющиеся у тебя знания понадобились в </a:t>
            </a:r>
            <a:r>
              <a:rPr lang="ru-RU" altLang="ru-RU" sz="1600" b="1" i="1" kern="0" dirty="0" smtClean="0">
                <a:solidFill>
                  <a:schemeClr val="accent4"/>
                </a:solidFill>
              </a:rPr>
              <a:t>решении задачи </a:t>
            </a:r>
            <a:r>
              <a:rPr lang="ru-RU" altLang="ru-RU" sz="1600" b="1" i="1" kern="0" dirty="0">
                <a:solidFill>
                  <a:schemeClr val="accent4"/>
                </a:solidFill>
              </a:rPr>
              <a:t>(или на уроке</a:t>
            </a:r>
            <a:r>
              <a:rPr lang="ru-RU" altLang="ru-RU" sz="1600" b="1" i="1" kern="0" dirty="0" smtClean="0">
                <a:solidFill>
                  <a:schemeClr val="accent4"/>
                </a:solidFill>
              </a:rPr>
              <a:t>)?</a:t>
            </a:r>
          </a:p>
          <a:p>
            <a:pPr marL="285750" lvl="0" indent="-285750" algn="just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altLang="ru-RU" sz="1600" b="1" i="1" kern="0" dirty="0" smtClean="0">
                <a:solidFill>
                  <a:schemeClr val="accent4"/>
                </a:solidFill>
              </a:rPr>
              <a:t>Кто и </a:t>
            </a:r>
            <a:r>
              <a:rPr lang="ru-RU" altLang="ru-RU" sz="1600" b="1" i="1" kern="0" dirty="0">
                <a:solidFill>
                  <a:schemeClr val="accent4"/>
                </a:solidFill>
              </a:rPr>
              <a:t>как тебе помогал(и) на уроке </a:t>
            </a:r>
            <a:r>
              <a:rPr lang="ru-RU" altLang="ru-RU" sz="1600" b="1" i="1" kern="0" dirty="0" smtClean="0">
                <a:solidFill>
                  <a:schemeClr val="accent4"/>
                </a:solidFill>
              </a:rPr>
              <a:t>музыки при </a:t>
            </a:r>
            <a:r>
              <a:rPr lang="ru-RU" altLang="ru-RU" sz="1600" b="1" i="1" kern="0" dirty="0">
                <a:solidFill>
                  <a:schemeClr val="accent4"/>
                </a:solidFill>
              </a:rPr>
              <a:t>решении </a:t>
            </a:r>
            <a:r>
              <a:rPr lang="ru-RU" altLang="ru-RU" sz="1600" b="1" i="1" kern="0" dirty="0" smtClean="0">
                <a:solidFill>
                  <a:schemeClr val="accent4"/>
                </a:solidFill>
              </a:rPr>
              <a:t>задач?</a:t>
            </a:r>
          </a:p>
          <a:p>
            <a:pPr marL="285750" lvl="0" indent="-285750" algn="just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altLang="ru-RU" sz="1600" b="1" i="1" kern="0" dirty="0" smtClean="0">
                <a:solidFill>
                  <a:schemeClr val="accent4"/>
                </a:solidFill>
              </a:rPr>
              <a:t>Какие знания</a:t>
            </a:r>
            <a:r>
              <a:rPr lang="ru-RU" altLang="ru-RU" sz="1600" b="1" i="1" kern="0" dirty="0">
                <a:solidFill>
                  <a:schemeClr val="accent4"/>
                </a:solidFill>
              </a:rPr>
              <a:t>, полученные </a:t>
            </a:r>
            <a:r>
              <a:rPr lang="ru-RU" altLang="ru-RU" sz="1600" b="1" i="1" kern="0" dirty="0" smtClean="0">
                <a:solidFill>
                  <a:schemeClr val="accent4"/>
                </a:solidFill>
              </a:rPr>
              <a:t>сегодня на </a:t>
            </a:r>
            <a:r>
              <a:rPr lang="ru-RU" altLang="ru-RU" sz="1600" b="1" i="1" kern="0" dirty="0" smtClean="0">
                <a:solidFill>
                  <a:schemeClr val="accent4"/>
                </a:solidFill>
              </a:rPr>
              <a:t>уроке</a:t>
            </a:r>
            <a:r>
              <a:rPr lang="ru-RU" altLang="ru-RU" sz="1600" b="1" i="1" kern="0" dirty="0">
                <a:solidFill>
                  <a:schemeClr val="accent4"/>
                </a:solidFill>
              </a:rPr>
              <a:t>, понадобятся тебе в </a:t>
            </a:r>
            <a:r>
              <a:rPr lang="ru-RU" altLang="ru-RU" sz="1600" b="1" i="1" kern="0" dirty="0" smtClean="0">
                <a:solidFill>
                  <a:schemeClr val="accent4"/>
                </a:solidFill>
              </a:rPr>
              <a:t>будущем? </a:t>
            </a:r>
          </a:p>
          <a:p>
            <a:pPr marL="285750" lvl="0" indent="-285750" algn="just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altLang="ru-RU" sz="1600" b="1" i="1" kern="0" dirty="0" smtClean="0">
                <a:solidFill>
                  <a:schemeClr val="accent4"/>
                </a:solidFill>
              </a:rPr>
              <a:t>Где ты </a:t>
            </a:r>
            <a:r>
              <a:rPr lang="ru-RU" altLang="ru-RU" sz="1600" b="1" i="1" kern="0" dirty="0">
                <a:solidFill>
                  <a:schemeClr val="accent4"/>
                </a:solidFill>
              </a:rPr>
              <a:t>применишь полученные </a:t>
            </a:r>
            <a:r>
              <a:rPr lang="ru-RU" altLang="ru-RU" sz="1600" b="1" i="1" kern="0" dirty="0" smtClean="0">
                <a:solidFill>
                  <a:schemeClr val="accent4"/>
                </a:solidFill>
              </a:rPr>
              <a:t>знания?</a:t>
            </a:r>
          </a:p>
          <a:p>
            <a:pPr marL="285750" lvl="0" indent="-285750" algn="just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altLang="ru-RU" sz="1600" b="1" i="1" kern="0" dirty="0" smtClean="0">
                <a:solidFill>
                  <a:schemeClr val="accent4"/>
                </a:solidFill>
              </a:rPr>
              <a:t>В какой </a:t>
            </a:r>
            <a:r>
              <a:rPr lang="ru-RU" altLang="ru-RU" sz="1600" b="1" i="1" kern="0" dirty="0">
                <a:solidFill>
                  <a:schemeClr val="accent4"/>
                </a:solidFill>
              </a:rPr>
              <a:t>момент урока ты чувствовал себя особенно </a:t>
            </a:r>
            <a:r>
              <a:rPr lang="ru-RU" altLang="ru-RU" sz="1600" b="1" i="1" kern="0" dirty="0" smtClean="0">
                <a:solidFill>
                  <a:schemeClr val="accent4"/>
                </a:solidFill>
              </a:rPr>
              <a:t>успешным?</a:t>
            </a:r>
          </a:p>
          <a:p>
            <a:pPr marL="285750" lvl="0" indent="-285750" algn="just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altLang="ru-RU" sz="1600" b="1" i="1" kern="0" dirty="0" smtClean="0">
                <a:solidFill>
                  <a:schemeClr val="accent4"/>
                </a:solidFill>
              </a:rPr>
              <a:t>Почему было трудно на </a:t>
            </a:r>
            <a:r>
              <a:rPr lang="ru-RU" altLang="ru-RU" sz="1600" b="1" i="1" kern="0" dirty="0" smtClean="0">
                <a:solidFill>
                  <a:schemeClr val="accent4"/>
                </a:solidFill>
              </a:rPr>
              <a:t>уроке музыки?</a:t>
            </a:r>
            <a:endParaRPr lang="ru-RU" altLang="ru-RU" sz="1600" b="1" i="1" kern="0" dirty="0" smtClean="0">
              <a:solidFill>
                <a:schemeClr val="accent4"/>
              </a:solidFill>
            </a:endParaRPr>
          </a:p>
          <a:p>
            <a:pPr marL="285750" lvl="0" indent="-285750" algn="just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altLang="ru-RU" sz="1600" b="1" i="1" kern="0" dirty="0" smtClean="0">
                <a:solidFill>
                  <a:schemeClr val="accent4"/>
                </a:solidFill>
              </a:rPr>
              <a:t>Что мы </a:t>
            </a:r>
            <a:r>
              <a:rPr lang="ru-RU" altLang="ru-RU" sz="1600" b="1" i="1" kern="0" dirty="0" smtClean="0">
                <a:solidFill>
                  <a:schemeClr val="accent4"/>
                </a:solidFill>
              </a:rPr>
              <a:t>открыли</a:t>
            </a:r>
            <a:r>
              <a:rPr lang="ru-RU" altLang="ru-RU" sz="1600" b="1" i="1" kern="0" dirty="0">
                <a:solidFill>
                  <a:schemeClr val="accent4"/>
                </a:solidFill>
              </a:rPr>
              <a:t>, узнали на </a:t>
            </a:r>
            <a:r>
              <a:rPr lang="ru-RU" altLang="ru-RU" sz="1600" b="1" i="1" kern="0" dirty="0" smtClean="0">
                <a:solidFill>
                  <a:schemeClr val="accent4"/>
                </a:solidFill>
              </a:rPr>
              <a:t>этом уроке</a:t>
            </a:r>
            <a:r>
              <a:rPr lang="ru-RU" altLang="ru-RU" sz="1600" b="1" i="1" kern="0" dirty="0" smtClean="0">
                <a:solidFill>
                  <a:schemeClr val="accent4"/>
                </a:solidFill>
              </a:rPr>
              <a:t>?</a:t>
            </a:r>
          </a:p>
          <a:p>
            <a:pPr marL="285750" lvl="0" indent="-285750" algn="just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altLang="ru-RU" sz="1600" b="1" i="1" kern="0" dirty="0" smtClean="0">
                <a:solidFill>
                  <a:schemeClr val="accent4"/>
                </a:solidFill>
              </a:rPr>
              <a:t>Над чем </a:t>
            </a:r>
            <a:r>
              <a:rPr lang="ru-RU" altLang="ru-RU" sz="1600" b="1" i="1" kern="0" dirty="0">
                <a:solidFill>
                  <a:schemeClr val="accent4"/>
                </a:solidFill>
              </a:rPr>
              <a:t>заставил задуматься </a:t>
            </a:r>
            <a:r>
              <a:rPr lang="ru-RU" altLang="ru-RU" sz="1600" b="1" i="1" kern="0" dirty="0" smtClean="0">
                <a:solidFill>
                  <a:schemeClr val="accent4"/>
                </a:solidFill>
              </a:rPr>
              <a:t>урок музыки?</a:t>
            </a:r>
            <a:endParaRPr lang="ru-RU" altLang="ru-RU" sz="1600" b="1" i="1" kern="0" dirty="0">
              <a:solidFill>
                <a:schemeClr val="accent4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38341" y="0"/>
            <a:ext cx="8748463" cy="671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ru-RU" altLang="ru-RU" sz="2800" b="1" i="1" kern="0" dirty="0" smtClean="0">
                <a:solidFill>
                  <a:srgbClr val="8064A2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Рефлексия на уроке музыки</a:t>
            </a:r>
            <a:endParaRPr lang="ru-RU" altLang="ru-RU" sz="2800" b="1" i="1" kern="0" dirty="0">
              <a:solidFill>
                <a:srgbClr val="8064A2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27323" y="5058694"/>
            <a:ext cx="2489349" cy="1615565"/>
          </a:xfrm>
          <a:prstGeom prst="rect">
            <a:avLst/>
          </a:prstGeom>
          <a:noFill/>
          <a:ln w="28575">
            <a:solidFill>
              <a:srgbClr val="7030A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4683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Алена\Desktop\1593803961_31-p-foni-dlya-muzikalnikh-shkol-54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40691" y="8451"/>
            <a:ext cx="7103309" cy="6849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" y="-6665"/>
            <a:ext cx="2362200" cy="68897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" y="-6978"/>
            <a:ext cx="9144000" cy="7386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</a:pPr>
            <a:r>
              <a:rPr lang="ru-RU" sz="2800" b="1" i="1" dirty="0" smtClean="0">
                <a:ln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Проектная деятельность</a:t>
            </a:r>
            <a:endParaRPr lang="ru-RU" sz="2800" b="1" i="1" cap="none" spc="0" dirty="0" smtClean="0">
              <a:ln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19403" y="4771088"/>
            <a:ext cx="2613668" cy="1741315"/>
          </a:xfrm>
          <a:prstGeom prst="rect">
            <a:avLst/>
          </a:prstGeom>
          <a:noFill/>
          <a:ln w="28575">
            <a:solidFill>
              <a:schemeClr val="accent4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 descr="C:\Users\Алена\Desktop\С СВЕТ дипломы\2020 1 полуг\2020 апрель Лапшин Алексей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34901" y="3525824"/>
            <a:ext cx="1761905" cy="2490527"/>
          </a:xfrm>
          <a:prstGeom prst="rect">
            <a:avLst/>
          </a:prstGeom>
          <a:noFill/>
          <a:ln w="28575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12259" y="849052"/>
            <a:ext cx="3220812" cy="1731268"/>
          </a:xfrm>
          <a:prstGeom prst="rect">
            <a:avLst/>
          </a:prstGeom>
          <a:noFill/>
          <a:ln w="28575">
            <a:solidFill>
              <a:srgbClr val="7030A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6" name="Picture 8" descr="C:\Users\Алена\Downloads\Введенский Иван Владимирович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5150" y="858991"/>
            <a:ext cx="1822648" cy="2579219"/>
          </a:xfrm>
          <a:prstGeom prst="rect">
            <a:avLst/>
          </a:prstGeom>
          <a:noFill/>
          <a:ln w="28575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Алена\Desktop\С СВЕТ дипломы\2020 1 полуг\2020 апрель Романова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9872" y="946605"/>
            <a:ext cx="1824650" cy="2579219"/>
          </a:xfrm>
          <a:prstGeom prst="rect">
            <a:avLst/>
          </a:prstGeom>
          <a:noFill/>
          <a:ln w="28575">
            <a:solidFill>
              <a:schemeClr val="accent4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054" y="4841115"/>
            <a:ext cx="2613668" cy="1620157"/>
          </a:xfrm>
          <a:prstGeom prst="rect">
            <a:avLst/>
          </a:prstGeom>
          <a:noFill/>
          <a:ln w="28575">
            <a:solidFill>
              <a:srgbClr val="7030A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 descr="E:\Одинцова ЕР\Конк 2019 Солн свет Введенский И\Диплом Введенский.jp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98287" y="2571963"/>
            <a:ext cx="1779672" cy="2515641"/>
          </a:xfrm>
          <a:prstGeom prst="rect">
            <a:avLst/>
          </a:prstGeom>
          <a:noFill/>
          <a:ln w="28575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6856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лена\Desktop\slide-3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1857332"/>
            <a:ext cx="9143999" cy="5000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34750" y="116632"/>
            <a:ext cx="7451400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4400" b="1" i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+mj-lt"/>
              </a:rPr>
              <a:t>Урок музыки – это сложный </a:t>
            </a:r>
          </a:p>
          <a:p>
            <a:pPr algn="ctr"/>
            <a:r>
              <a:rPr lang="ru-RU" sz="4400" b="1" i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+mj-lt"/>
              </a:rPr>
              <a:t>учебно-творческий </a:t>
            </a:r>
            <a:r>
              <a:rPr lang="ru-RU" sz="4400" b="1" i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+mj-lt"/>
              </a:rPr>
              <a:t>процесс</a:t>
            </a:r>
            <a:endParaRPr lang="ru-RU" sz="4400" b="1" i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+mj-lt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8064" y="1936609"/>
            <a:ext cx="2852489" cy="2217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143847" y="2564904"/>
            <a:ext cx="2948727" cy="2219325"/>
          </a:xfrm>
          <a:prstGeom prst="rect">
            <a:avLst/>
          </a:prstGeom>
          <a:noFill/>
          <a:ln w="28575">
            <a:solidFill>
              <a:srgbClr val="7030A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35845" y="3140968"/>
            <a:ext cx="2938463" cy="221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771800" y="3674566"/>
            <a:ext cx="2948727" cy="2219325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5879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500"/>
                            </p:stCondLst>
                            <p:childTnLst>
                              <p:par>
                                <p:cTn id="31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Алена\Desktop\1593803961_31-p-foni-dlya-muzikalnikh-shkol-54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32286" y="8032"/>
            <a:ext cx="915502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21659" y="188640"/>
            <a:ext cx="8640960" cy="58631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ru-RU" altLang="ru-RU" sz="2800" b="1" i="1" kern="0" dirty="0" smtClean="0">
                <a:solidFill>
                  <a:srgbClr val="8064A2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Использованная литература</a:t>
            </a:r>
          </a:p>
          <a:p>
            <a:pPr lvl="0" algn="ctr">
              <a:lnSpc>
                <a:spcPct val="150000"/>
              </a:lnSpc>
              <a:defRPr/>
            </a:pPr>
            <a:endParaRPr lang="ru-RU" kern="0" dirty="0">
              <a:solidFill>
                <a:srgbClr val="8064A2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lvl="0" indent="-285750">
              <a:buFont typeface="Arial" pitchFamily="34" charset="0"/>
              <a:buChar char="•"/>
              <a:defRPr/>
            </a:pPr>
            <a:r>
              <a:rPr lang="ru-RU" b="1" i="1" kern="0" dirty="0" err="1" smtClean="0">
                <a:solidFill>
                  <a:schemeClr val="accent4"/>
                </a:solidFill>
              </a:rPr>
              <a:t>Затямина</a:t>
            </a:r>
            <a:r>
              <a:rPr lang="ru-RU" b="1" i="1" kern="0" dirty="0" smtClean="0">
                <a:solidFill>
                  <a:schemeClr val="accent4"/>
                </a:solidFill>
              </a:rPr>
              <a:t> </a:t>
            </a:r>
            <a:r>
              <a:rPr lang="ru-RU" b="1" i="1" kern="0" dirty="0">
                <a:solidFill>
                  <a:schemeClr val="accent4"/>
                </a:solidFill>
              </a:rPr>
              <a:t>Т.А. Современный урок музыки. М.: Глобус, 2008.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ru-RU" b="1" i="1" kern="0" dirty="0">
                <a:solidFill>
                  <a:schemeClr val="accent4"/>
                </a:solidFill>
              </a:rPr>
              <a:t>Ривкин Е.Ю. Профессиональная деятельность учителя в период перехода на ФГОС основного общего образования. Теории и технологии. Волгоград: Учитель, 2014.</a:t>
            </a:r>
          </a:p>
          <a:p>
            <a:pPr marL="285750" lvl="0" indent="-285750">
              <a:buFont typeface="Arial" pitchFamily="34" charset="0"/>
              <a:buChar char="•"/>
              <a:defRPr/>
            </a:pPr>
            <a:r>
              <a:rPr lang="ru-RU" b="1" i="1" kern="0" dirty="0" smtClean="0">
                <a:solidFill>
                  <a:schemeClr val="accent4"/>
                </a:solidFill>
              </a:rPr>
              <a:t>Сергеева Г.П. Музыка</a:t>
            </a:r>
            <a:r>
              <a:rPr lang="ru-RU" b="1" i="1" kern="0" dirty="0">
                <a:solidFill>
                  <a:schemeClr val="accent4"/>
                </a:solidFill>
              </a:rPr>
              <a:t>. Рабочие программы. Предметная линия </a:t>
            </a:r>
            <a:r>
              <a:rPr lang="ru-RU" b="1" i="1" kern="0" dirty="0" smtClean="0">
                <a:solidFill>
                  <a:schemeClr val="accent4"/>
                </a:solidFill>
              </a:rPr>
              <a:t>учебников Г.П</a:t>
            </a:r>
            <a:r>
              <a:rPr lang="ru-RU" b="1" i="1" kern="0" dirty="0">
                <a:solidFill>
                  <a:schemeClr val="accent4"/>
                </a:solidFill>
              </a:rPr>
              <a:t>. Сергеевой, </a:t>
            </a:r>
            <a:r>
              <a:rPr lang="ru-RU" b="1" i="1" kern="0" dirty="0" smtClean="0">
                <a:solidFill>
                  <a:schemeClr val="accent4"/>
                </a:solidFill>
              </a:rPr>
              <a:t>Е.Д</a:t>
            </a:r>
            <a:r>
              <a:rPr lang="ru-RU" b="1" i="1" kern="0" dirty="0">
                <a:solidFill>
                  <a:schemeClr val="accent4"/>
                </a:solidFill>
              </a:rPr>
              <a:t>. Критской. 1—4 </a:t>
            </a:r>
            <a:r>
              <a:rPr lang="ru-RU" b="1" i="1" kern="0" dirty="0" smtClean="0">
                <a:solidFill>
                  <a:schemeClr val="accent4"/>
                </a:solidFill>
              </a:rPr>
              <a:t>классы: учеб</a:t>
            </a:r>
            <a:r>
              <a:rPr lang="ru-RU" b="1" i="1" kern="0" dirty="0">
                <a:solidFill>
                  <a:schemeClr val="accent4"/>
                </a:solidFill>
              </a:rPr>
              <a:t>. пособие для </a:t>
            </a:r>
            <a:r>
              <a:rPr lang="ru-RU" b="1" i="1" kern="0" dirty="0" err="1">
                <a:solidFill>
                  <a:schemeClr val="accent4"/>
                </a:solidFill>
              </a:rPr>
              <a:t>общеобразоват</a:t>
            </a:r>
            <a:r>
              <a:rPr lang="ru-RU" b="1" i="1" kern="0" dirty="0">
                <a:solidFill>
                  <a:schemeClr val="accent4"/>
                </a:solidFill>
              </a:rPr>
              <a:t>. </a:t>
            </a:r>
            <a:r>
              <a:rPr lang="ru-RU" b="1" i="1" kern="0" dirty="0" smtClean="0">
                <a:solidFill>
                  <a:schemeClr val="accent4"/>
                </a:solidFill>
              </a:rPr>
              <a:t>организаций. М</a:t>
            </a:r>
            <a:r>
              <a:rPr lang="ru-RU" b="1" i="1" kern="0" dirty="0">
                <a:solidFill>
                  <a:schemeClr val="accent4"/>
                </a:solidFill>
              </a:rPr>
              <a:t>. : Просвещение, </a:t>
            </a:r>
            <a:r>
              <a:rPr lang="ru-RU" b="1" i="1" kern="0" dirty="0" smtClean="0">
                <a:solidFill>
                  <a:schemeClr val="accent4"/>
                </a:solidFill>
              </a:rPr>
              <a:t>2017.</a:t>
            </a:r>
          </a:p>
          <a:p>
            <a:pPr marL="285750" lvl="0" indent="-285750">
              <a:buFont typeface="Arial" pitchFamily="34" charset="0"/>
              <a:buChar char="•"/>
              <a:defRPr/>
            </a:pPr>
            <a:r>
              <a:rPr lang="ru-RU" b="1" i="1" kern="0" dirty="0">
                <a:solidFill>
                  <a:schemeClr val="accent4"/>
                </a:solidFill>
              </a:rPr>
              <a:t>Сергеева Г.П. </a:t>
            </a:r>
            <a:r>
              <a:rPr lang="ru-RU" b="1" i="1" kern="0" dirty="0" smtClean="0">
                <a:solidFill>
                  <a:schemeClr val="accent4"/>
                </a:solidFill>
              </a:rPr>
              <a:t>Музыка 5-8 классы. Искусство 8-9 классы. Сборник рабочих программ. </a:t>
            </a:r>
            <a:r>
              <a:rPr lang="ru-RU" b="1" i="1" kern="0" dirty="0">
                <a:solidFill>
                  <a:schemeClr val="accent4"/>
                </a:solidFill>
              </a:rPr>
              <a:t>Предметная линия учебников </a:t>
            </a:r>
            <a:r>
              <a:rPr lang="ru-RU" b="1" i="1" kern="0" dirty="0" smtClean="0">
                <a:solidFill>
                  <a:schemeClr val="accent4"/>
                </a:solidFill>
              </a:rPr>
              <a:t>Г.П</a:t>
            </a:r>
            <a:r>
              <a:rPr lang="ru-RU" b="1" i="1" kern="0" dirty="0">
                <a:solidFill>
                  <a:schemeClr val="accent4"/>
                </a:solidFill>
              </a:rPr>
              <a:t>. Сергеевой, </a:t>
            </a:r>
            <a:r>
              <a:rPr lang="ru-RU" b="1" i="1" kern="0" dirty="0" smtClean="0">
                <a:solidFill>
                  <a:schemeClr val="accent4"/>
                </a:solidFill>
              </a:rPr>
              <a:t>Е.Д</a:t>
            </a:r>
            <a:r>
              <a:rPr lang="ru-RU" b="1" i="1" kern="0" dirty="0">
                <a:solidFill>
                  <a:schemeClr val="accent4"/>
                </a:solidFill>
              </a:rPr>
              <a:t>. </a:t>
            </a:r>
            <a:r>
              <a:rPr lang="ru-RU" b="1" i="1" kern="0" dirty="0" smtClean="0">
                <a:solidFill>
                  <a:schemeClr val="accent4"/>
                </a:solidFill>
              </a:rPr>
              <a:t>Критской: </a:t>
            </a:r>
            <a:r>
              <a:rPr lang="ru-RU" b="1" i="1" kern="0" dirty="0">
                <a:solidFill>
                  <a:schemeClr val="accent4"/>
                </a:solidFill>
              </a:rPr>
              <a:t>учеб. пособие для </a:t>
            </a:r>
            <a:r>
              <a:rPr lang="ru-RU" b="1" i="1" kern="0" dirty="0" err="1">
                <a:solidFill>
                  <a:schemeClr val="accent4"/>
                </a:solidFill>
              </a:rPr>
              <a:t>общеобразоват</a:t>
            </a:r>
            <a:r>
              <a:rPr lang="ru-RU" b="1" i="1" kern="0" dirty="0">
                <a:solidFill>
                  <a:schemeClr val="accent4"/>
                </a:solidFill>
              </a:rPr>
              <a:t>. организаций</a:t>
            </a:r>
            <a:r>
              <a:rPr lang="ru-RU" b="1" i="1" kern="0" dirty="0" smtClean="0">
                <a:solidFill>
                  <a:schemeClr val="accent4"/>
                </a:solidFill>
              </a:rPr>
              <a:t>./ Г.П</a:t>
            </a:r>
            <a:r>
              <a:rPr lang="ru-RU" b="1" i="1" kern="0" dirty="0">
                <a:solidFill>
                  <a:schemeClr val="accent4"/>
                </a:solidFill>
              </a:rPr>
              <a:t>. </a:t>
            </a:r>
            <a:r>
              <a:rPr lang="ru-RU" b="1" i="1" kern="0" dirty="0" smtClean="0">
                <a:solidFill>
                  <a:schemeClr val="accent4"/>
                </a:solidFill>
              </a:rPr>
              <a:t>Сергеева</a:t>
            </a:r>
            <a:r>
              <a:rPr lang="ru-RU" b="1" i="1" kern="0" dirty="0">
                <a:solidFill>
                  <a:schemeClr val="accent4"/>
                </a:solidFill>
              </a:rPr>
              <a:t>, </a:t>
            </a:r>
            <a:r>
              <a:rPr lang="ru-RU" b="1" i="1" kern="0" dirty="0" smtClean="0">
                <a:solidFill>
                  <a:schemeClr val="accent4"/>
                </a:solidFill>
              </a:rPr>
              <a:t>Е.Д</a:t>
            </a:r>
            <a:r>
              <a:rPr lang="ru-RU" b="1" i="1" kern="0" dirty="0">
                <a:solidFill>
                  <a:schemeClr val="accent4"/>
                </a:solidFill>
              </a:rPr>
              <a:t>. Критская, </a:t>
            </a:r>
            <a:r>
              <a:rPr lang="ru-RU" b="1" i="1" kern="0" dirty="0" smtClean="0">
                <a:solidFill>
                  <a:schemeClr val="accent4"/>
                </a:solidFill>
              </a:rPr>
              <a:t>И.Э</a:t>
            </a:r>
            <a:r>
              <a:rPr lang="ru-RU" b="1" i="1" kern="0" dirty="0">
                <a:solidFill>
                  <a:schemeClr val="accent4"/>
                </a:solidFill>
              </a:rPr>
              <a:t>. </a:t>
            </a:r>
            <a:r>
              <a:rPr lang="ru-RU" b="1" i="1" kern="0" dirty="0" err="1">
                <a:solidFill>
                  <a:schemeClr val="accent4"/>
                </a:solidFill>
              </a:rPr>
              <a:t>Кашекова</a:t>
            </a:r>
            <a:r>
              <a:rPr lang="ru-RU" b="1" i="1" kern="0" dirty="0">
                <a:solidFill>
                  <a:schemeClr val="accent4"/>
                </a:solidFill>
              </a:rPr>
              <a:t>. — 5-е изд., </a:t>
            </a:r>
            <a:r>
              <a:rPr lang="ru-RU" b="1" i="1" kern="0" dirty="0" err="1">
                <a:solidFill>
                  <a:schemeClr val="accent4"/>
                </a:solidFill>
              </a:rPr>
              <a:t>дораб</a:t>
            </a:r>
            <a:r>
              <a:rPr lang="ru-RU" b="1" i="1" kern="0" dirty="0">
                <a:solidFill>
                  <a:schemeClr val="accent4"/>
                </a:solidFill>
              </a:rPr>
              <a:t>. </a:t>
            </a:r>
            <a:r>
              <a:rPr lang="ru-RU" b="1" i="1" kern="0" dirty="0" smtClean="0">
                <a:solidFill>
                  <a:schemeClr val="accent4"/>
                </a:solidFill>
              </a:rPr>
              <a:t>М</a:t>
            </a:r>
            <a:r>
              <a:rPr lang="ru-RU" b="1" i="1" kern="0" dirty="0">
                <a:solidFill>
                  <a:schemeClr val="accent4"/>
                </a:solidFill>
              </a:rPr>
              <a:t>. : Просвещение, 2017.</a:t>
            </a:r>
          </a:p>
          <a:p>
            <a:pPr marL="285750" lvl="0" indent="-285750">
              <a:buFont typeface="Arial" pitchFamily="34" charset="0"/>
              <a:buChar char="•"/>
              <a:defRPr/>
            </a:pPr>
            <a:r>
              <a:rPr lang="ru-RU" b="1" i="1" kern="0" dirty="0" smtClean="0">
                <a:solidFill>
                  <a:schemeClr val="accent4"/>
                </a:solidFill>
              </a:rPr>
              <a:t>Сергеева </a:t>
            </a:r>
            <a:r>
              <a:rPr lang="ru-RU" b="1" i="1" kern="0" dirty="0">
                <a:solidFill>
                  <a:schemeClr val="accent4"/>
                </a:solidFill>
              </a:rPr>
              <a:t>Г. </a:t>
            </a:r>
            <a:r>
              <a:rPr lang="ru-RU" b="1" i="1" kern="0" dirty="0" smtClean="0">
                <a:solidFill>
                  <a:schemeClr val="accent4"/>
                </a:solidFill>
              </a:rPr>
              <a:t>П. Уроки </a:t>
            </a:r>
            <a:r>
              <a:rPr lang="ru-RU" b="1" i="1" kern="0" dirty="0">
                <a:solidFill>
                  <a:schemeClr val="accent4"/>
                </a:solidFill>
              </a:rPr>
              <a:t>музыки. Поурочные разработки. 5—6 классы </a:t>
            </a:r>
            <a:r>
              <a:rPr lang="ru-RU" b="1" i="1" kern="0" dirty="0" smtClean="0">
                <a:solidFill>
                  <a:schemeClr val="accent4"/>
                </a:solidFill>
              </a:rPr>
              <a:t>/Г</a:t>
            </a:r>
            <a:r>
              <a:rPr lang="ru-RU" b="1" i="1" kern="0" dirty="0">
                <a:solidFill>
                  <a:schemeClr val="accent4"/>
                </a:solidFill>
              </a:rPr>
              <a:t>. П. Сергеева, Е. Д. Критская. — 2-е изд. — М. : </a:t>
            </a:r>
            <a:r>
              <a:rPr lang="ru-RU" b="1" i="1" kern="0" dirty="0" smtClean="0">
                <a:solidFill>
                  <a:schemeClr val="accent4"/>
                </a:solidFill>
              </a:rPr>
              <a:t>Просвещение</a:t>
            </a:r>
            <a:r>
              <a:rPr lang="ru-RU" b="1" i="1" kern="0" dirty="0">
                <a:solidFill>
                  <a:schemeClr val="accent4"/>
                </a:solidFill>
              </a:rPr>
              <a:t>, 2014. </a:t>
            </a:r>
            <a:endParaRPr lang="ru-RU" b="1" i="1" kern="0" dirty="0" smtClean="0">
              <a:solidFill>
                <a:schemeClr val="accent4"/>
              </a:solidFill>
            </a:endParaRPr>
          </a:p>
          <a:p>
            <a:pPr marL="285750" lvl="0" indent="-285750">
              <a:buFont typeface="Arial" pitchFamily="34" charset="0"/>
              <a:buChar char="•"/>
              <a:defRPr/>
            </a:pPr>
            <a:r>
              <a:rPr lang="ru-RU" b="1" i="1" kern="0" dirty="0">
                <a:solidFill>
                  <a:schemeClr val="accent4"/>
                </a:solidFill>
              </a:rPr>
              <a:t>Сергеева Г. П. Уроки музыки. Поурочные разработки 7-8 </a:t>
            </a:r>
            <a:r>
              <a:rPr lang="ru-RU" b="1" i="1" kern="0" dirty="0" smtClean="0">
                <a:solidFill>
                  <a:schemeClr val="accent4"/>
                </a:solidFill>
              </a:rPr>
              <a:t>классы/</a:t>
            </a:r>
            <a:r>
              <a:rPr lang="ru-RU" b="1" i="1" kern="0" dirty="0" err="1">
                <a:solidFill>
                  <a:schemeClr val="accent4"/>
                </a:solidFill>
              </a:rPr>
              <a:t>Г.П.</a:t>
            </a:r>
            <a:r>
              <a:rPr lang="ru-RU" b="1" i="1" kern="0" dirty="0" err="1" smtClean="0">
                <a:solidFill>
                  <a:schemeClr val="accent4"/>
                </a:solidFill>
              </a:rPr>
              <a:t>Сергеева</a:t>
            </a:r>
            <a:r>
              <a:rPr lang="ru-RU" b="1" i="1" kern="0" dirty="0">
                <a:solidFill>
                  <a:schemeClr val="accent4"/>
                </a:solidFill>
              </a:rPr>
              <a:t>, </a:t>
            </a:r>
            <a:r>
              <a:rPr lang="ru-RU" b="1" i="1" kern="0" dirty="0" smtClean="0">
                <a:solidFill>
                  <a:schemeClr val="accent4"/>
                </a:solidFill>
              </a:rPr>
              <a:t>Е.Д. </a:t>
            </a:r>
            <a:r>
              <a:rPr lang="ru-RU" b="1" i="1" kern="0" dirty="0">
                <a:solidFill>
                  <a:schemeClr val="accent4"/>
                </a:solidFill>
              </a:rPr>
              <a:t>Критская — </a:t>
            </a:r>
            <a:r>
              <a:rPr lang="ru-RU" b="1" i="1" kern="0" dirty="0" smtClean="0">
                <a:solidFill>
                  <a:schemeClr val="accent4"/>
                </a:solidFill>
              </a:rPr>
              <a:t> 3-е изд., </a:t>
            </a:r>
            <a:r>
              <a:rPr lang="ru-RU" b="1" i="1" kern="0" dirty="0" err="1" smtClean="0">
                <a:solidFill>
                  <a:schemeClr val="accent4"/>
                </a:solidFill>
              </a:rPr>
              <a:t>перераб</a:t>
            </a:r>
            <a:r>
              <a:rPr lang="ru-RU" b="1" i="1" kern="0" dirty="0">
                <a:solidFill>
                  <a:schemeClr val="accent4"/>
                </a:solidFill>
              </a:rPr>
              <a:t>. — </a:t>
            </a:r>
            <a:r>
              <a:rPr lang="ru-RU" b="1" i="1" kern="0" dirty="0" smtClean="0">
                <a:solidFill>
                  <a:schemeClr val="accent4"/>
                </a:solidFill>
              </a:rPr>
              <a:t> </a:t>
            </a:r>
            <a:r>
              <a:rPr lang="ru-RU" b="1" i="1" kern="0" dirty="0">
                <a:solidFill>
                  <a:schemeClr val="accent4"/>
                </a:solidFill>
              </a:rPr>
              <a:t>: Просвещение, 2017.</a:t>
            </a:r>
          </a:p>
          <a:p>
            <a:pPr marL="285750" lvl="0" indent="-285750">
              <a:buFont typeface="Arial" pitchFamily="34" charset="0"/>
              <a:buChar char="•"/>
              <a:defRPr/>
            </a:pPr>
            <a:r>
              <a:rPr lang="ru-RU" b="1" i="1" kern="0" dirty="0" smtClean="0">
                <a:solidFill>
                  <a:schemeClr val="accent4"/>
                </a:solidFill>
              </a:rPr>
              <a:t>Сергеева </a:t>
            </a:r>
            <a:r>
              <a:rPr lang="ru-RU" b="1" i="1" kern="0" dirty="0">
                <a:solidFill>
                  <a:schemeClr val="accent4"/>
                </a:solidFill>
              </a:rPr>
              <a:t>Г.П. Актуальные проблемы преподавания музыки в образовательных  учреждениях: учебное пособие. М.: Просвещение, </a:t>
            </a:r>
            <a:r>
              <a:rPr lang="ru-RU" b="1" i="1" kern="0" dirty="0" smtClean="0">
                <a:solidFill>
                  <a:schemeClr val="accent4"/>
                </a:solidFill>
              </a:rPr>
              <a:t>2011. </a:t>
            </a:r>
            <a:endParaRPr lang="ru-RU" b="1" i="1" kern="0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5288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Алена\Desktop\1593803961_31-p-foni-dlya-muzikalnikh-shkol-54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32286" y="8032"/>
            <a:ext cx="915502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38341" y="188640"/>
            <a:ext cx="8748463" cy="26108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ru-RU" altLang="ru-RU" sz="2800" b="1" i="1" kern="0" dirty="0" smtClean="0">
                <a:solidFill>
                  <a:srgbClr val="8064A2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«Урок есть часть жизни ребёнка, </a:t>
            </a:r>
          </a:p>
          <a:p>
            <a:pPr lvl="0" algn="ctr">
              <a:lnSpc>
                <a:spcPct val="150000"/>
              </a:lnSpc>
              <a:defRPr/>
            </a:pPr>
            <a:r>
              <a:rPr lang="ru-RU" altLang="ru-RU" sz="2800" b="1" i="1" kern="0" dirty="0" smtClean="0">
                <a:solidFill>
                  <a:srgbClr val="8064A2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проживание этой жизни должно совершаться </a:t>
            </a:r>
          </a:p>
          <a:p>
            <a:pPr lvl="0" algn="ctr">
              <a:lnSpc>
                <a:spcPct val="150000"/>
              </a:lnSpc>
              <a:defRPr/>
            </a:pPr>
            <a:r>
              <a:rPr lang="ru-RU" altLang="ru-RU" sz="2800" b="1" i="1" kern="0" dirty="0" smtClean="0">
                <a:solidFill>
                  <a:srgbClr val="8064A2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уровне высокой общечеловеческой культуры». Н.Е. </a:t>
            </a:r>
            <a:r>
              <a:rPr lang="ru-RU" altLang="ru-RU" sz="2800" b="1" i="1" kern="0" dirty="0" err="1" smtClean="0">
                <a:solidFill>
                  <a:srgbClr val="8064A2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Щуркова</a:t>
            </a:r>
            <a:endParaRPr lang="ru-RU" kern="0" dirty="0">
              <a:solidFill>
                <a:srgbClr val="8064A2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7864" y="2996951"/>
            <a:ext cx="2724688" cy="2236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88993" y="4640599"/>
            <a:ext cx="2610706" cy="18815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9" y="4640599"/>
            <a:ext cx="2808312" cy="1889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7627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Алена\Desktop\1593803961_31-p-foni-dlya-muzikalnikh-shkol-54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32286" y="8032"/>
            <a:ext cx="915502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38341" y="188640"/>
            <a:ext cx="8748463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ru-RU" altLang="ru-RU" sz="2800" b="1" i="1" kern="0" dirty="0">
                <a:solidFill>
                  <a:srgbClr val="8064A2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Овладение основами музыкальных знаний в </a:t>
            </a:r>
            <a:r>
              <a:rPr lang="ru-RU" altLang="ru-RU" sz="2800" b="1" i="1" kern="0" dirty="0" smtClean="0">
                <a:solidFill>
                  <a:srgbClr val="8064A2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школе</a:t>
            </a:r>
          </a:p>
          <a:p>
            <a:pPr lvl="0" algn="just">
              <a:lnSpc>
                <a:spcPct val="150000"/>
              </a:lnSpc>
            </a:pPr>
            <a:r>
              <a:rPr lang="ru-RU" sz="2000" b="1" i="1" dirty="0">
                <a:ln>
                  <a:prstDash val="solid"/>
                </a:ln>
                <a:solidFill>
                  <a:srgbClr val="8064A2">
                    <a:lumMod val="75000"/>
                  </a:srgbClr>
                </a:solidFill>
              </a:rPr>
              <a:t>должно обеспечить формирование основ музыкальной культуры и грамотности как части общей и духовной культуры школьников, развитие музыкальных способностей обучающихся, а также способности к сопереживанию произведениям искусства через различные виды музыкальной деятельности, овладение практическими умениями и навыками в различных видах музыкально-творческой деятельности.</a:t>
            </a:r>
            <a:endParaRPr lang="ru-RU" sz="2400" b="1" i="1" dirty="0">
              <a:ln>
                <a:prstDash val="solid"/>
              </a:ln>
              <a:solidFill>
                <a:srgbClr val="8064A2">
                  <a:lumMod val="75000"/>
                </a:srgbClr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17509" y="3861048"/>
            <a:ext cx="4990126" cy="2730517"/>
          </a:xfrm>
          <a:prstGeom prst="rect">
            <a:avLst/>
          </a:prstGeom>
          <a:noFill/>
          <a:ln w="28575">
            <a:solidFill>
              <a:srgbClr val="7030A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149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Алена\Desktop\1593803961_31-p-foni-dlya-muzikalnikh-shkol-54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507" y="-12374"/>
            <a:ext cx="915502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8"/>
          <p:cNvSpPr>
            <a:spLocks noChangeArrowheads="1"/>
          </p:cNvSpPr>
          <p:nvPr/>
        </p:nvSpPr>
        <p:spPr bwMode="auto">
          <a:xfrm>
            <a:off x="1384" y="4149080"/>
            <a:ext cx="9143999" cy="1944216"/>
          </a:xfrm>
          <a:prstGeom prst="ribbon2">
            <a:avLst>
              <a:gd name="adj1" fmla="val 12500"/>
              <a:gd name="adj2" fmla="val 70815"/>
            </a:avLst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342900" marR="0" lvl="0" indent="-34290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b="1" i="1" u="none" strike="noStrike" kern="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</a:rPr>
              <a:t>Программа «Музыка. 1-4 классы» </a:t>
            </a:r>
          </a:p>
          <a:p>
            <a:pPr marL="342900" marR="0" lvl="0" indent="-34290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b="1" i="1" u="none" strike="noStrike" kern="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</a:rPr>
              <a:t>Е. Д. Критской, Г. П. Сергеевой и Т. С. </a:t>
            </a:r>
            <a:r>
              <a:rPr kumimoji="0" lang="ru-RU" altLang="ru-RU" b="1" i="1" u="none" strike="noStrike" kern="0" cap="none" spc="0" normalizeH="0" baseline="0" noProof="0" dirty="0" err="1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</a:rPr>
              <a:t>Шмагиной</a:t>
            </a:r>
            <a:r>
              <a:rPr kumimoji="0" lang="ru-RU" altLang="ru-RU" b="1" i="1" u="none" strike="noStrike" kern="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</a:rPr>
              <a:t>.</a:t>
            </a:r>
            <a:endParaRPr lang="ru-RU" altLang="ru-RU" b="1" i="1" kern="0" dirty="0" smtClean="0">
              <a:solidFill>
                <a:schemeClr val="accent4"/>
              </a:solidFill>
            </a:endParaRPr>
          </a:p>
          <a:p>
            <a:pPr marL="342900" lvl="0" indent="-342900" algn="ctr">
              <a:lnSpc>
                <a:spcPct val="150000"/>
              </a:lnSpc>
            </a:pPr>
            <a:r>
              <a:rPr lang="ru-RU" altLang="ru-RU" b="1" i="1" kern="0" dirty="0" smtClean="0">
                <a:solidFill>
                  <a:schemeClr val="accent4"/>
                </a:solidFill>
              </a:rPr>
              <a:t>Программа </a:t>
            </a:r>
            <a:r>
              <a:rPr lang="ru-RU" altLang="ru-RU" b="1" i="1" kern="0" dirty="0">
                <a:solidFill>
                  <a:schemeClr val="accent4"/>
                </a:solidFill>
              </a:rPr>
              <a:t>«Музыка. </a:t>
            </a:r>
            <a:r>
              <a:rPr lang="ru-RU" altLang="ru-RU" b="1" i="1" kern="0" dirty="0" smtClean="0">
                <a:solidFill>
                  <a:schemeClr val="accent4"/>
                </a:solidFill>
              </a:rPr>
              <a:t>5-8 </a:t>
            </a:r>
            <a:r>
              <a:rPr lang="ru-RU" altLang="ru-RU" b="1" i="1" kern="0" dirty="0">
                <a:solidFill>
                  <a:schemeClr val="accent4"/>
                </a:solidFill>
              </a:rPr>
              <a:t>классы</a:t>
            </a:r>
            <a:r>
              <a:rPr lang="ru-RU" altLang="ru-RU" b="1" i="1" kern="0" dirty="0" smtClean="0">
                <a:solidFill>
                  <a:schemeClr val="accent4"/>
                </a:solidFill>
              </a:rPr>
              <a:t>»</a:t>
            </a:r>
            <a:r>
              <a:rPr lang="ru-RU" altLang="ru-RU" b="1" i="1" kern="0" dirty="0">
                <a:solidFill>
                  <a:schemeClr val="accent4"/>
                </a:solidFill>
              </a:rPr>
              <a:t> Г. П. Сергеевой и </a:t>
            </a:r>
            <a:r>
              <a:rPr lang="ru-RU" altLang="ru-RU" b="1" i="1" kern="0" dirty="0" smtClean="0">
                <a:solidFill>
                  <a:schemeClr val="accent4"/>
                </a:solidFill>
              </a:rPr>
              <a:t> </a:t>
            </a:r>
            <a:r>
              <a:rPr lang="ru-RU" altLang="ru-RU" b="1" i="1" kern="0" dirty="0">
                <a:solidFill>
                  <a:schemeClr val="accent4"/>
                </a:solidFill>
              </a:rPr>
              <a:t>Е. Д. </a:t>
            </a:r>
            <a:r>
              <a:rPr lang="ru-RU" altLang="ru-RU" b="1" i="1" kern="0" dirty="0" smtClean="0">
                <a:solidFill>
                  <a:schemeClr val="accent4"/>
                </a:solidFill>
              </a:rPr>
              <a:t>Критской.</a:t>
            </a:r>
            <a:endParaRPr kumimoji="0" lang="ru-RU" altLang="ru-RU" b="1" i="1" u="none" strike="noStrike" kern="0" cap="none" spc="0" normalizeH="0" baseline="0" noProof="0" dirty="0" smtClean="0">
              <a:ln>
                <a:noFill/>
              </a:ln>
              <a:solidFill>
                <a:schemeClr val="accent4"/>
              </a:solidFill>
              <a:effectLst/>
              <a:uLnTx/>
              <a:uFillTx/>
            </a:endParaRPr>
          </a:p>
        </p:txBody>
      </p:sp>
      <p:sp>
        <p:nvSpPr>
          <p:cNvPr id="11" name="AutoShape 12"/>
          <p:cNvSpPr>
            <a:spLocks noChangeArrowheads="1"/>
          </p:cNvSpPr>
          <p:nvPr/>
        </p:nvSpPr>
        <p:spPr bwMode="auto">
          <a:xfrm>
            <a:off x="0" y="1823282"/>
            <a:ext cx="9143999" cy="1677726"/>
          </a:xfrm>
          <a:prstGeom prst="ribbon2">
            <a:avLst>
              <a:gd name="adj1" fmla="val 12500"/>
              <a:gd name="adj2" fmla="val 70815"/>
            </a:avLst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R="0" lvl="0" indent="-342900" algn="ctr" defTabSz="914400" eaLnBrk="1" fontAlgn="auto" latinLnBrk="0" hangingPunct="1">
              <a:lnSpc>
                <a:spcPct val="150000"/>
              </a:lnSpc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b="1" i="1" u="sng" strike="noStrike" kern="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j-lt"/>
              </a:rPr>
              <a:t>Цель: </a:t>
            </a:r>
            <a:r>
              <a:rPr kumimoji="0" lang="ru-RU" altLang="ru-RU" b="1" i="1" u="none" strike="noStrike" kern="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j-lt"/>
              </a:rPr>
              <a:t> воспитание музыкальной культуры учащихся </a:t>
            </a:r>
          </a:p>
          <a:p>
            <a:pPr marR="0" lvl="0" indent="-342900" algn="ctr" defTabSz="914400" eaLnBrk="1" fontAlgn="auto" latinLnBrk="0" hangingPunct="1">
              <a:lnSpc>
                <a:spcPct val="150000"/>
              </a:lnSpc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b="1" i="1" u="none" strike="noStrike" kern="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j-lt"/>
              </a:rPr>
              <a:t>как неотъемлемой части духовной культуры, </a:t>
            </a:r>
          </a:p>
          <a:p>
            <a:pPr marR="0" lvl="0" indent="-342900" algn="ctr" defTabSz="914400" eaLnBrk="1" fontAlgn="auto" latinLnBrk="0" hangingPunct="1">
              <a:lnSpc>
                <a:spcPct val="150000"/>
              </a:lnSpc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b="1" i="1" u="none" strike="noStrike" kern="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j-lt"/>
              </a:rPr>
              <a:t>развитие личностных качеств учащихся.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05596" y="188640"/>
            <a:ext cx="881395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i="1" dirty="0">
                <a:ln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Урок – ведущая организационная форма образовательной деятельности </a:t>
            </a:r>
            <a:r>
              <a:rPr lang="ru-RU" sz="2800" b="1" i="1" dirty="0" smtClean="0">
                <a:ln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учителя </a:t>
            </a:r>
            <a:endParaRPr lang="ru-RU" sz="2800" b="1" i="1" dirty="0">
              <a:ln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5266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Алена\Desktop\1593803961_31-p-foni-dlya-muzikalnikh-shkol-54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507" y="-12374"/>
            <a:ext cx="915502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utoShape 6"/>
          <p:cNvSpPr>
            <a:spLocks noChangeArrowheads="1"/>
          </p:cNvSpPr>
          <p:nvPr/>
        </p:nvSpPr>
        <p:spPr bwMode="auto">
          <a:xfrm>
            <a:off x="0" y="1700808"/>
            <a:ext cx="9154885" cy="3240360"/>
          </a:xfrm>
          <a:prstGeom prst="ribbon2">
            <a:avLst>
              <a:gd name="adj1" fmla="val 12500"/>
              <a:gd name="adj2" fmla="val 70815"/>
            </a:avLst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b="1" i="1" u="sng" strike="noStrike" kern="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</a:rPr>
              <a:t>Система уроков музыки</a:t>
            </a:r>
            <a:r>
              <a:rPr kumimoji="0" lang="ru-RU" altLang="ru-RU" b="1" i="1" u="none" strike="noStrike" kern="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</a:rPr>
              <a:t>:</a:t>
            </a: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b="1" i="1" u="none" strike="noStrike" kern="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</a:rPr>
              <a:t>• содержание урока,  </a:t>
            </a: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b="1" i="1" u="none" strike="noStrike" kern="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</a:rPr>
              <a:t>• современные технологии, </a:t>
            </a: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b="1" i="1" u="none" strike="noStrike" kern="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</a:rPr>
              <a:t>• формы и виды организации учебной деятельности, контроля,</a:t>
            </a: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b="1" i="1" u="none" strike="noStrike" kern="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</a:rPr>
              <a:t>• методы музыкального образования и воспитания, направленные на реализацию единой цели.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05596" y="188640"/>
            <a:ext cx="881395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i="1" dirty="0">
                <a:ln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Урок – ведущая организационная форма образовательной деятельности </a:t>
            </a:r>
            <a:r>
              <a:rPr lang="ru-RU" sz="2800" b="1" i="1" dirty="0" smtClean="0">
                <a:ln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учителя </a:t>
            </a:r>
            <a:endParaRPr lang="ru-RU" sz="2800" b="1" i="1" dirty="0">
              <a:ln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885" y="4725144"/>
            <a:ext cx="3127375" cy="1974850"/>
          </a:xfrm>
          <a:prstGeom prst="rect">
            <a:avLst/>
          </a:prstGeom>
          <a:noFill/>
          <a:ln w="28575">
            <a:solidFill>
              <a:srgbClr val="7030A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6485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Алена\Desktop\1593803961_31-p-foni-dlya-muzikalnikh-shkol-54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507" y="-12374"/>
            <a:ext cx="915502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utoShape 6"/>
          <p:cNvSpPr>
            <a:spLocks noChangeArrowheads="1"/>
          </p:cNvSpPr>
          <p:nvPr/>
        </p:nvSpPr>
        <p:spPr bwMode="auto">
          <a:xfrm>
            <a:off x="1" y="1124744"/>
            <a:ext cx="9143999" cy="3456384"/>
          </a:xfrm>
          <a:prstGeom prst="ribbon2">
            <a:avLst>
              <a:gd name="adj1" fmla="val 8382"/>
              <a:gd name="adj2" fmla="val 70815"/>
            </a:avLst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1" u="none" strike="noStrike" kern="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</a:rPr>
              <a:t>• </a:t>
            </a:r>
            <a:r>
              <a:rPr kumimoji="0" lang="ru-RU" altLang="ru-RU" b="1" i="1" u="none" strike="noStrike" kern="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</a:rPr>
              <a:t>технология развития процессов восприятия музыкальных произведений,</a:t>
            </a: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b="1" i="1" u="none" strike="noStrike" kern="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</a:rPr>
              <a:t>• технология формирования певческой культуры,</a:t>
            </a: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b="1" i="1" u="none" strike="noStrike" kern="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</a:rPr>
              <a:t>• технологии </a:t>
            </a:r>
            <a:r>
              <a:rPr kumimoji="0" lang="ru-RU" altLang="ru-RU" b="1" i="1" u="none" strike="noStrike" kern="0" cap="none" spc="0" normalizeH="0" baseline="0" noProof="0" dirty="0" err="1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</a:rPr>
              <a:t>музицирования</a:t>
            </a:r>
            <a:r>
              <a:rPr kumimoji="0" lang="ru-RU" altLang="ru-RU" b="1" i="1" u="none" strike="noStrike" kern="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</a:rPr>
              <a:t>,</a:t>
            </a: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b="1" i="1" u="none" strike="noStrike" kern="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</a:rPr>
              <a:t>• технологии становления ассоциативно-образного мышления,</a:t>
            </a:r>
          </a:p>
          <a:p>
            <a:pPr lvl="0">
              <a:lnSpc>
                <a:spcPct val="150000"/>
              </a:lnSpc>
              <a:defRPr/>
            </a:pPr>
            <a:r>
              <a:rPr lang="ru-RU" altLang="ru-RU" b="1" i="1" kern="0" dirty="0">
                <a:solidFill>
                  <a:srgbClr val="8064A2"/>
                </a:solidFill>
              </a:rPr>
              <a:t>• технологии </a:t>
            </a:r>
            <a:r>
              <a:rPr lang="ru-RU" altLang="ru-RU" b="1" i="1" kern="0" dirty="0" smtClean="0">
                <a:solidFill>
                  <a:srgbClr val="8064A2"/>
                </a:solidFill>
              </a:rPr>
              <a:t>проектно-исследовательской деятельности,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30897" y="188640"/>
            <a:ext cx="871296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ru-RU" sz="2800" b="1" i="1" dirty="0">
                <a:ln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Современные технологии на уроках музыки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1050" y="4741939"/>
            <a:ext cx="5041900" cy="1931987"/>
          </a:xfrm>
          <a:prstGeom prst="rect">
            <a:avLst/>
          </a:prstGeom>
          <a:noFill/>
          <a:ln w="28575">
            <a:solidFill>
              <a:srgbClr val="7030A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3404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Алена\Desktop\1593803961_31-p-foni-dlya-muzikalnikh-shkol-54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507" y="-12374"/>
            <a:ext cx="915502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utoShape 6"/>
          <p:cNvSpPr>
            <a:spLocks noChangeArrowheads="1"/>
          </p:cNvSpPr>
          <p:nvPr/>
        </p:nvSpPr>
        <p:spPr bwMode="auto">
          <a:xfrm>
            <a:off x="1" y="1124744"/>
            <a:ext cx="9143999" cy="3024336"/>
          </a:xfrm>
          <a:prstGeom prst="ribbon2">
            <a:avLst>
              <a:gd name="adj1" fmla="val 14350"/>
              <a:gd name="adj2" fmla="val 70815"/>
            </a:avLst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pPr lvl="0">
              <a:lnSpc>
                <a:spcPct val="150000"/>
              </a:lnSpc>
              <a:defRPr/>
            </a:pPr>
            <a:r>
              <a:rPr lang="ru-RU" altLang="ru-RU" b="1" i="1" kern="0" dirty="0" smtClean="0">
                <a:solidFill>
                  <a:srgbClr val="8064A2"/>
                </a:solidFill>
              </a:rPr>
              <a:t>• </a:t>
            </a:r>
            <a:r>
              <a:rPr lang="ru-RU" altLang="ru-RU" b="1" i="1" kern="0" dirty="0">
                <a:solidFill>
                  <a:srgbClr val="8064A2"/>
                </a:solidFill>
              </a:rPr>
              <a:t>технологии </a:t>
            </a:r>
            <a:r>
              <a:rPr lang="ru-RU" altLang="ru-RU" b="1" i="1" kern="0" dirty="0" err="1" smtClean="0">
                <a:solidFill>
                  <a:srgbClr val="8064A2"/>
                </a:solidFill>
              </a:rPr>
              <a:t>здоровьесбережения</a:t>
            </a:r>
            <a:r>
              <a:rPr lang="ru-RU" altLang="ru-RU" b="1" i="1" kern="0" dirty="0" smtClean="0">
                <a:solidFill>
                  <a:srgbClr val="8064A2"/>
                </a:solidFill>
              </a:rPr>
              <a:t> и </a:t>
            </a:r>
            <a:r>
              <a:rPr lang="ru-RU" altLang="ru-RU" b="1" i="1" kern="0" dirty="0" err="1" smtClean="0">
                <a:solidFill>
                  <a:srgbClr val="8064A2"/>
                </a:solidFill>
              </a:rPr>
              <a:t>арттерапии</a:t>
            </a:r>
            <a:r>
              <a:rPr lang="ru-RU" altLang="ru-RU" b="1" i="1" kern="0" dirty="0" smtClean="0">
                <a:solidFill>
                  <a:srgbClr val="8064A2"/>
                </a:solidFill>
              </a:rPr>
              <a:t>,</a:t>
            </a:r>
          </a:p>
          <a:p>
            <a:pPr lvl="0">
              <a:lnSpc>
                <a:spcPct val="150000"/>
              </a:lnSpc>
              <a:defRPr/>
            </a:pPr>
            <a:r>
              <a:rPr lang="ru-RU" altLang="ru-RU" b="1" i="1" kern="0" dirty="0">
                <a:solidFill>
                  <a:srgbClr val="8064A2"/>
                </a:solidFill>
              </a:rPr>
              <a:t>• </a:t>
            </a:r>
            <a:r>
              <a:rPr lang="ru-RU" altLang="ru-RU" b="1" i="1" kern="0" dirty="0" smtClean="0">
                <a:solidFill>
                  <a:srgbClr val="8064A2"/>
                </a:solidFill>
              </a:rPr>
              <a:t>информационно-коммуникационные технологии,</a:t>
            </a:r>
          </a:p>
          <a:p>
            <a:pPr lvl="0">
              <a:lnSpc>
                <a:spcPct val="150000"/>
              </a:lnSpc>
              <a:defRPr/>
            </a:pPr>
            <a:r>
              <a:rPr lang="ru-RU" altLang="ru-RU" b="1" i="1" kern="0" dirty="0">
                <a:solidFill>
                  <a:srgbClr val="8064A2"/>
                </a:solidFill>
              </a:rPr>
              <a:t>• технологии </a:t>
            </a:r>
            <a:r>
              <a:rPr lang="ru-RU" altLang="ru-RU" b="1" i="1" kern="0" dirty="0" smtClean="0">
                <a:solidFill>
                  <a:srgbClr val="8064A2"/>
                </a:solidFill>
              </a:rPr>
              <a:t>освоения содержания учебно-методического комплекта «Музыка»,</a:t>
            </a:r>
          </a:p>
          <a:p>
            <a:pPr lvl="0">
              <a:lnSpc>
                <a:spcPct val="150000"/>
              </a:lnSpc>
              <a:defRPr/>
            </a:pPr>
            <a:r>
              <a:rPr lang="ru-RU" altLang="ru-RU" b="1" i="1" kern="0" dirty="0">
                <a:solidFill>
                  <a:srgbClr val="8064A2"/>
                </a:solidFill>
              </a:rPr>
              <a:t>• технологии </a:t>
            </a:r>
            <a:r>
              <a:rPr lang="ru-RU" altLang="ru-RU" b="1" i="1" kern="0" dirty="0" smtClean="0">
                <a:solidFill>
                  <a:srgbClr val="8064A2"/>
                </a:solidFill>
              </a:rPr>
              <a:t>диагностики развития музыкальной культуры обучающихся.</a:t>
            </a:r>
            <a:endParaRPr lang="ru-RU" altLang="ru-RU" b="1" i="1" kern="0" dirty="0">
              <a:solidFill>
                <a:srgbClr val="8064A2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30897" y="188640"/>
            <a:ext cx="871296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ru-RU" sz="2800" b="1" i="1" dirty="0">
                <a:ln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Современные технологии на уроках музыки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76672" y="4005064"/>
            <a:ext cx="3123520" cy="2588795"/>
          </a:xfrm>
          <a:prstGeom prst="rect">
            <a:avLst/>
          </a:prstGeom>
          <a:noFill/>
          <a:ln w="28575">
            <a:solidFill>
              <a:schemeClr val="accent4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16477" y="4523647"/>
            <a:ext cx="2422115" cy="2043113"/>
          </a:xfrm>
          <a:prstGeom prst="rect">
            <a:avLst/>
          </a:prstGeom>
          <a:noFill/>
          <a:ln w="28575">
            <a:solidFill>
              <a:srgbClr val="7030A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2493" y="4550746"/>
            <a:ext cx="2633663" cy="20431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2447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Алена\Desktop\1593803961_31-p-foni-dlya-muzikalnikh-shkol-54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507" y="-12374"/>
            <a:ext cx="915502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utoShape 6"/>
          <p:cNvSpPr>
            <a:spLocks noChangeArrowheads="1"/>
          </p:cNvSpPr>
          <p:nvPr/>
        </p:nvSpPr>
        <p:spPr bwMode="auto">
          <a:xfrm>
            <a:off x="1" y="927304"/>
            <a:ext cx="9143999" cy="5930696"/>
          </a:xfrm>
          <a:prstGeom prst="ribbon2">
            <a:avLst>
              <a:gd name="adj1" fmla="val 3469"/>
              <a:gd name="adj2" fmla="val 70815"/>
            </a:avLst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pPr lvl="0">
              <a:lnSpc>
                <a:spcPct val="150000"/>
              </a:lnSpc>
              <a:defRPr/>
            </a:pPr>
            <a:r>
              <a:rPr kumimoji="0" lang="ru-RU" altLang="ru-RU" sz="1600" b="1" i="1" u="none" strike="noStrike" kern="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</a:rPr>
              <a:t>• </a:t>
            </a:r>
            <a:r>
              <a:rPr lang="ru-RU" altLang="ru-RU" b="1" i="1" kern="0" dirty="0" smtClean="0">
                <a:solidFill>
                  <a:schemeClr val="accent4"/>
                </a:solidFill>
              </a:rPr>
              <a:t>обучающиеся сами формулируют тему урока</a:t>
            </a:r>
            <a:r>
              <a:rPr kumimoji="0" lang="ru-RU" altLang="ru-RU" b="1" i="1" u="none" strike="noStrike" kern="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</a:rPr>
              <a:t>,</a:t>
            </a:r>
          </a:p>
          <a:p>
            <a:pPr lvl="0">
              <a:lnSpc>
                <a:spcPct val="150000"/>
              </a:lnSpc>
              <a:defRPr/>
            </a:pPr>
            <a:r>
              <a:rPr kumimoji="0" lang="ru-RU" altLang="ru-RU" b="1" i="1" u="none" strike="noStrike" kern="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</a:rPr>
              <a:t>• цели и задачи урока </a:t>
            </a:r>
            <a:r>
              <a:rPr lang="ru-RU" altLang="ru-RU" b="1" i="1" kern="0" dirty="0" smtClean="0">
                <a:solidFill>
                  <a:schemeClr val="accent4"/>
                </a:solidFill>
              </a:rPr>
              <a:t>обучающиеся формулируют самостоятельно, </a:t>
            </a:r>
            <a:r>
              <a:rPr kumimoji="0" lang="ru-RU" altLang="ru-RU" b="1" i="1" u="none" strike="noStrike" kern="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</a:rPr>
              <a:t>определив границы знания и незнания,</a:t>
            </a: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b="1" i="1" u="none" strike="noStrike" kern="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</a:rPr>
              <a:t>• обучающиеся планируют способы достижения намеченных целей,</a:t>
            </a: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b="1" i="1" u="none" strike="noStrike" kern="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</a:rPr>
              <a:t>• во</a:t>
            </a:r>
            <a:r>
              <a:rPr kumimoji="0" lang="ru-RU" altLang="ru-RU" b="1" i="1" u="none" strike="noStrike" kern="0" cap="none" spc="0" normalizeH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</a:rPr>
              <a:t> время практической деятельности обучающиеся осуществляют учебные действия по намеченному плану</a:t>
            </a:r>
            <a:r>
              <a:rPr kumimoji="0" lang="ru-RU" altLang="ru-RU" b="1" i="1" u="none" strike="noStrike" kern="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</a:rPr>
              <a:t>,</a:t>
            </a:r>
          </a:p>
          <a:p>
            <a:pPr lvl="0">
              <a:lnSpc>
                <a:spcPct val="150000"/>
              </a:lnSpc>
              <a:defRPr/>
            </a:pPr>
            <a:r>
              <a:rPr lang="ru-RU" altLang="ru-RU" b="1" i="1" kern="0" dirty="0">
                <a:solidFill>
                  <a:srgbClr val="8064A2"/>
                </a:solidFill>
              </a:rPr>
              <a:t>• </a:t>
            </a:r>
            <a:r>
              <a:rPr lang="ru-RU" altLang="ru-RU" b="1" i="1" kern="0" dirty="0" smtClean="0">
                <a:solidFill>
                  <a:srgbClr val="8064A2"/>
                </a:solidFill>
              </a:rPr>
              <a:t>обучающиеся сами осуществляют контроль,</a:t>
            </a:r>
          </a:p>
          <a:p>
            <a:pPr lvl="0">
              <a:lnSpc>
                <a:spcPct val="150000"/>
              </a:lnSpc>
              <a:defRPr/>
            </a:pPr>
            <a:r>
              <a:rPr lang="ru-RU" altLang="ru-RU" b="1" i="1" kern="0" dirty="0">
                <a:solidFill>
                  <a:srgbClr val="8064A2"/>
                </a:solidFill>
              </a:rPr>
              <a:t>• </a:t>
            </a:r>
            <a:r>
              <a:rPr lang="ru-RU" altLang="ru-RU" b="1" i="1" kern="0" dirty="0" smtClean="0">
                <a:solidFill>
                  <a:srgbClr val="8064A2"/>
                </a:solidFill>
              </a:rPr>
              <a:t>обучающиеся формулируют затруднения и осуществляют коррекцию самостоятельно,</a:t>
            </a:r>
          </a:p>
          <a:p>
            <a:pPr lvl="0">
              <a:lnSpc>
                <a:spcPct val="150000"/>
              </a:lnSpc>
              <a:defRPr/>
            </a:pPr>
            <a:r>
              <a:rPr lang="ru-RU" altLang="ru-RU" b="1" i="1" kern="0" dirty="0">
                <a:solidFill>
                  <a:srgbClr val="8064A2"/>
                </a:solidFill>
              </a:rPr>
              <a:t>• </a:t>
            </a:r>
            <a:r>
              <a:rPr lang="ru-RU" altLang="ru-RU" b="1" i="1" kern="0" dirty="0" smtClean="0">
                <a:solidFill>
                  <a:srgbClr val="8064A2"/>
                </a:solidFill>
              </a:rPr>
              <a:t>обучающиеся дают оценку деятельности по её результатам,</a:t>
            </a:r>
          </a:p>
          <a:p>
            <a:pPr lvl="0">
              <a:lnSpc>
                <a:spcPct val="150000"/>
              </a:lnSpc>
              <a:defRPr/>
            </a:pPr>
            <a:r>
              <a:rPr lang="ru-RU" altLang="ru-RU" b="1" i="1" kern="0" dirty="0">
                <a:solidFill>
                  <a:srgbClr val="8064A2"/>
                </a:solidFill>
              </a:rPr>
              <a:t>• </a:t>
            </a:r>
            <a:r>
              <a:rPr lang="ru-RU" altLang="ru-RU" b="1" i="1" kern="0" dirty="0" smtClean="0">
                <a:solidFill>
                  <a:srgbClr val="8064A2"/>
                </a:solidFill>
              </a:rPr>
              <a:t>проводится рефлексия,</a:t>
            </a:r>
          </a:p>
          <a:p>
            <a:pPr lvl="0">
              <a:lnSpc>
                <a:spcPct val="150000"/>
              </a:lnSpc>
              <a:defRPr/>
            </a:pPr>
            <a:r>
              <a:rPr lang="ru-RU" altLang="ru-RU" b="1" i="1" kern="0" dirty="0">
                <a:solidFill>
                  <a:srgbClr val="8064A2"/>
                </a:solidFill>
              </a:rPr>
              <a:t>• </a:t>
            </a:r>
            <a:r>
              <a:rPr lang="ru-RU" altLang="ru-RU" b="1" i="1" kern="0" dirty="0" smtClean="0">
                <a:solidFill>
                  <a:srgbClr val="8064A2"/>
                </a:solidFill>
              </a:rPr>
              <a:t>вариативное домашнее задание.</a:t>
            </a:r>
            <a:endParaRPr lang="ru-RU" altLang="ru-RU" b="1" i="1" kern="0" dirty="0">
              <a:solidFill>
                <a:srgbClr val="8064A2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-108520" y="188640"/>
            <a:ext cx="936103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ru-RU" sz="2800" b="1" i="1" dirty="0" smtClean="0">
                <a:ln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Системно-</a:t>
            </a:r>
            <a:r>
              <a:rPr lang="ru-RU" sz="2800" b="1" i="1" dirty="0" err="1" smtClean="0">
                <a:ln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деятельностный</a:t>
            </a:r>
            <a:r>
              <a:rPr lang="ru-RU" sz="2800" b="1" i="1" dirty="0" smtClean="0">
                <a:ln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подход на </a:t>
            </a:r>
            <a:r>
              <a:rPr lang="ru-RU" sz="2800" b="1" i="1" dirty="0">
                <a:ln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уроках музыки</a:t>
            </a:r>
          </a:p>
        </p:txBody>
      </p:sp>
    </p:spTree>
    <p:extLst>
      <p:ext uri="{BB962C8B-B14F-4D97-AF65-F5344CB8AC3E}">
        <p14:creationId xmlns:p14="http://schemas.microsoft.com/office/powerpoint/2010/main" val="1053943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Алена\Desktop\1593803961_31-p-foni-dlya-muzikalnikh-shkol-54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507" y="-12374"/>
            <a:ext cx="915502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utoShape 6"/>
          <p:cNvSpPr>
            <a:spLocks noChangeArrowheads="1"/>
          </p:cNvSpPr>
          <p:nvPr/>
        </p:nvSpPr>
        <p:spPr bwMode="auto">
          <a:xfrm>
            <a:off x="40573" y="738664"/>
            <a:ext cx="9143998" cy="1682224"/>
          </a:xfrm>
          <a:prstGeom prst="ribbon2">
            <a:avLst>
              <a:gd name="adj1" fmla="val 14830"/>
              <a:gd name="adj2" fmla="val 70815"/>
            </a:avLst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pPr lvl="0" algn="ctr">
              <a:lnSpc>
                <a:spcPct val="150000"/>
              </a:lnSpc>
              <a:defRPr/>
            </a:pPr>
            <a:r>
              <a:rPr lang="ru-RU" altLang="ru-RU" b="1" i="1" u="sng" kern="0" dirty="0" smtClean="0">
                <a:solidFill>
                  <a:schemeClr val="accent4"/>
                </a:solidFill>
              </a:rPr>
              <a:t>Формы</a:t>
            </a:r>
            <a:r>
              <a:rPr kumimoji="0" lang="ru-RU" altLang="ru-RU" b="1" i="1" u="sng" strike="noStrike" kern="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</a:rPr>
              <a:t>:</a:t>
            </a:r>
          </a:p>
          <a:p>
            <a:pPr lvl="0">
              <a:lnSpc>
                <a:spcPct val="150000"/>
              </a:lnSpc>
              <a:defRPr/>
            </a:pPr>
            <a:r>
              <a:rPr lang="ru-RU" altLang="ru-RU" b="1" i="1" kern="0" dirty="0">
                <a:solidFill>
                  <a:schemeClr val="accent4"/>
                </a:solidFill>
              </a:rPr>
              <a:t>• </a:t>
            </a:r>
            <a:r>
              <a:rPr lang="ru-RU" altLang="ru-RU" sz="1600" b="1" i="1" kern="0" dirty="0">
                <a:solidFill>
                  <a:schemeClr val="accent4"/>
                </a:solidFill>
              </a:rPr>
              <a:t>групповые, </a:t>
            </a:r>
          </a:p>
          <a:p>
            <a:pPr lvl="0">
              <a:lnSpc>
                <a:spcPct val="150000"/>
              </a:lnSpc>
              <a:defRPr/>
            </a:pPr>
            <a:r>
              <a:rPr lang="ru-RU" altLang="ru-RU" sz="1600" b="1" i="1" kern="0" dirty="0" smtClean="0">
                <a:solidFill>
                  <a:schemeClr val="accent4"/>
                </a:solidFill>
              </a:rPr>
              <a:t>• коллективные, </a:t>
            </a:r>
          </a:p>
          <a:p>
            <a:pPr lvl="0">
              <a:lnSpc>
                <a:spcPct val="150000"/>
              </a:lnSpc>
              <a:defRPr/>
            </a:pPr>
            <a:r>
              <a:rPr lang="ru-RU" altLang="ru-RU" sz="1600" b="1" i="1" kern="0" dirty="0" smtClean="0">
                <a:solidFill>
                  <a:schemeClr val="accent4"/>
                </a:solidFill>
              </a:rPr>
              <a:t>• </a:t>
            </a:r>
            <a:r>
              <a:rPr lang="ru-RU" altLang="ru-RU" sz="1600" b="1" i="1" kern="0" dirty="0">
                <a:solidFill>
                  <a:schemeClr val="accent4"/>
                </a:solidFill>
              </a:rPr>
              <a:t>классные  </a:t>
            </a:r>
            <a:r>
              <a:rPr lang="ru-RU" altLang="ru-RU" sz="1600" b="1" i="1" kern="0" dirty="0" smtClean="0">
                <a:solidFill>
                  <a:schemeClr val="accent4"/>
                </a:solidFill>
              </a:rPr>
              <a:t>занятия.</a:t>
            </a:r>
            <a:endParaRPr lang="ru-RU" altLang="ru-RU" sz="1600" b="1" i="1" kern="0" dirty="0">
              <a:solidFill>
                <a:schemeClr val="accent4"/>
              </a:solidFill>
            </a:endParaRPr>
          </a:p>
        </p:txBody>
      </p:sp>
      <p:sp>
        <p:nvSpPr>
          <p:cNvPr id="11" name="AutoShape 12"/>
          <p:cNvSpPr>
            <a:spLocks noChangeArrowheads="1"/>
          </p:cNvSpPr>
          <p:nvPr/>
        </p:nvSpPr>
        <p:spPr bwMode="auto">
          <a:xfrm>
            <a:off x="1" y="2420888"/>
            <a:ext cx="9143999" cy="4320480"/>
          </a:xfrm>
          <a:prstGeom prst="ribbon2">
            <a:avLst>
              <a:gd name="adj1" fmla="val 4716"/>
              <a:gd name="adj2" fmla="val 70815"/>
            </a:avLst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R="0" lvl="0" indent="-342900" algn="ctr" defTabSz="914400" eaLnBrk="1" fontAlgn="auto" latinLnBrk="0" hangingPunct="1">
              <a:lnSpc>
                <a:spcPct val="150000"/>
              </a:lnSpc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b="1" i="1" u="sng" strike="noStrike" kern="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j-lt"/>
              </a:rPr>
              <a:t>Виды:</a:t>
            </a:r>
          </a:p>
          <a:p>
            <a:pPr lvl="0" indent="-342900">
              <a:lnSpc>
                <a:spcPct val="150000"/>
              </a:lnSpc>
              <a:defRPr/>
            </a:pPr>
            <a:r>
              <a:rPr lang="ru-RU" altLang="ru-RU" sz="1600" b="1" i="1" kern="0" dirty="0" smtClean="0">
                <a:solidFill>
                  <a:schemeClr val="accent4"/>
                </a:solidFill>
                <a:latin typeface="+mj-lt"/>
                <a:sym typeface="Symbol"/>
              </a:rPr>
              <a:t>     </a:t>
            </a:r>
            <a:r>
              <a:rPr lang="ru-RU" altLang="ru-RU" sz="1600" b="1" i="1" kern="0" dirty="0" smtClean="0">
                <a:solidFill>
                  <a:schemeClr val="accent4"/>
                </a:solidFill>
                <a:latin typeface="+mj-lt"/>
              </a:rPr>
              <a:t>слушание </a:t>
            </a:r>
            <a:r>
              <a:rPr lang="ru-RU" altLang="ru-RU" sz="1600" b="1" i="1" kern="0" dirty="0">
                <a:solidFill>
                  <a:schemeClr val="accent4"/>
                </a:solidFill>
                <a:latin typeface="+mj-lt"/>
              </a:rPr>
              <a:t>музыки,</a:t>
            </a:r>
          </a:p>
          <a:p>
            <a:pPr lvl="0" indent="-342900">
              <a:lnSpc>
                <a:spcPct val="150000"/>
              </a:lnSpc>
              <a:buFont typeface="Symbol"/>
              <a:buChar char="·"/>
              <a:defRPr/>
            </a:pPr>
            <a:r>
              <a:rPr lang="ru-RU" altLang="ru-RU" sz="1600" b="1" i="1" kern="0" dirty="0" smtClean="0">
                <a:solidFill>
                  <a:schemeClr val="accent4"/>
                </a:solidFill>
                <a:latin typeface="+mj-lt"/>
                <a:sym typeface="Symbol"/>
              </a:rPr>
              <a:t>хоровое, ансамблевое и сольное </a:t>
            </a:r>
            <a:r>
              <a:rPr lang="ru-RU" altLang="ru-RU" sz="1600" b="1" i="1" kern="0" dirty="0" smtClean="0">
                <a:solidFill>
                  <a:schemeClr val="accent4"/>
                </a:solidFill>
                <a:latin typeface="+mj-lt"/>
              </a:rPr>
              <a:t>пение,</a:t>
            </a:r>
          </a:p>
          <a:p>
            <a:pPr lvl="0" indent="-342900">
              <a:lnSpc>
                <a:spcPct val="150000"/>
              </a:lnSpc>
              <a:buFont typeface="Symbol"/>
              <a:buChar char="·"/>
              <a:defRPr/>
            </a:pPr>
            <a:r>
              <a:rPr lang="ru-RU" altLang="ru-RU" sz="1600" b="1" i="1" kern="0" dirty="0" smtClean="0">
                <a:solidFill>
                  <a:schemeClr val="accent4"/>
                </a:solidFill>
                <a:latin typeface="+mj-lt"/>
              </a:rPr>
              <a:t>инструментальное </a:t>
            </a:r>
            <a:r>
              <a:rPr lang="ru-RU" altLang="ru-RU" sz="1600" b="1" i="1" kern="0" dirty="0" err="1">
                <a:solidFill>
                  <a:schemeClr val="accent4"/>
                </a:solidFill>
                <a:latin typeface="+mj-lt"/>
              </a:rPr>
              <a:t>музицирование</a:t>
            </a:r>
            <a:r>
              <a:rPr lang="ru-RU" altLang="ru-RU" sz="1600" b="1" i="1" kern="0" dirty="0">
                <a:solidFill>
                  <a:schemeClr val="accent4"/>
                </a:solidFill>
                <a:latin typeface="+mj-lt"/>
              </a:rPr>
              <a:t>,</a:t>
            </a:r>
          </a:p>
          <a:p>
            <a:pPr lvl="0" indent="-342900">
              <a:lnSpc>
                <a:spcPct val="150000"/>
              </a:lnSpc>
              <a:buFont typeface="Symbol"/>
              <a:buChar char="·"/>
              <a:defRPr/>
            </a:pPr>
            <a:r>
              <a:rPr lang="ru-RU" altLang="ru-RU" sz="1600" b="1" i="1" kern="0" dirty="0" smtClean="0">
                <a:solidFill>
                  <a:schemeClr val="accent4"/>
                </a:solidFill>
                <a:latin typeface="+mj-lt"/>
              </a:rPr>
              <a:t>пластическое интонирование и музыкально-ритмические движения,</a:t>
            </a:r>
          </a:p>
          <a:p>
            <a:pPr lvl="0" indent="-342900">
              <a:lnSpc>
                <a:spcPct val="150000"/>
              </a:lnSpc>
              <a:buFont typeface="Symbol"/>
              <a:buChar char="·"/>
              <a:defRPr/>
            </a:pPr>
            <a:r>
              <a:rPr lang="ru-RU" altLang="ru-RU" sz="1600" b="1" i="1" kern="0" dirty="0" smtClean="0">
                <a:solidFill>
                  <a:schemeClr val="accent4"/>
                </a:solidFill>
                <a:latin typeface="+mj-lt"/>
              </a:rPr>
              <a:t>игра на музыкальных инструментах,</a:t>
            </a:r>
          </a:p>
          <a:p>
            <a:pPr lvl="0" indent="-342900">
              <a:lnSpc>
                <a:spcPct val="150000"/>
              </a:lnSpc>
              <a:buFont typeface="Symbol"/>
              <a:buChar char="·"/>
              <a:defRPr/>
            </a:pPr>
            <a:r>
              <a:rPr lang="ru-RU" altLang="ru-RU" sz="1600" b="1" i="1" kern="0" dirty="0" smtClean="0">
                <a:solidFill>
                  <a:schemeClr val="accent4"/>
                </a:solidFill>
                <a:latin typeface="+mj-lt"/>
              </a:rPr>
              <a:t>освоение элементов музыкальной грамоты,</a:t>
            </a:r>
            <a:endParaRPr lang="ru-RU" altLang="ru-RU" sz="1600" b="1" i="1" kern="0" dirty="0">
              <a:solidFill>
                <a:schemeClr val="accent4"/>
              </a:solidFill>
              <a:latin typeface="+mj-lt"/>
            </a:endParaRPr>
          </a:p>
          <a:p>
            <a:pPr lvl="0" indent="-342900">
              <a:lnSpc>
                <a:spcPct val="150000"/>
              </a:lnSpc>
              <a:buFont typeface="Symbol"/>
              <a:buChar char="·"/>
              <a:defRPr/>
            </a:pPr>
            <a:r>
              <a:rPr lang="ru-RU" altLang="ru-RU" sz="1600" b="1" i="1" kern="0" dirty="0" smtClean="0">
                <a:solidFill>
                  <a:schemeClr val="accent4"/>
                </a:solidFill>
                <a:latin typeface="+mj-lt"/>
              </a:rPr>
              <a:t>драматизация </a:t>
            </a:r>
            <a:r>
              <a:rPr lang="ru-RU" altLang="ru-RU" sz="1600" b="1" i="1" kern="0" dirty="0">
                <a:solidFill>
                  <a:schemeClr val="accent4"/>
                </a:solidFill>
                <a:latin typeface="+mj-lt"/>
              </a:rPr>
              <a:t>музыкальных </a:t>
            </a:r>
            <a:r>
              <a:rPr lang="ru-RU" altLang="ru-RU" sz="1600" b="1" i="1" kern="0" dirty="0" smtClean="0">
                <a:solidFill>
                  <a:schemeClr val="accent4"/>
                </a:solidFill>
                <a:latin typeface="+mj-lt"/>
              </a:rPr>
              <a:t>произведений,</a:t>
            </a:r>
          </a:p>
          <a:p>
            <a:pPr lvl="0" indent="-342900">
              <a:lnSpc>
                <a:spcPct val="150000"/>
              </a:lnSpc>
              <a:buFont typeface="Symbol"/>
              <a:buChar char="·"/>
              <a:defRPr/>
            </a:pPr>
            <a:r>
              <a:rPr lang="ru-RU" altLang="ru-RU" sz="1600" b="1" i="1" kern="0" dirty="0" smtClean="0">
                <a:solidFill>
                  <a:schemeClr val="accent4"/>
                </a:solidFill>
                <a:latin typeface="+mj-lt"/>
              </a:rPr>
              <a:t>музыкально-творческая практика </a:t>
            </a:r>
            <a:r>
              <a:rPr lang="ru-RU" altLang="ru-RU" sz="1600" b="1" i="1" kern="0" dirty="0">
                <a:solidFill>
                  <a:schemeClr val="accent4"/>
                </a:solidFill>
                <a:latin typeface="+mj-lt"/>
              </a:rPr>
              <a:t>с применением </a:t>
            </a:r>
            <a:r>
              <a:rPr lang="ru-RU" altLang="ru-RU" sz="1600" b="1" i="1" kern="0" dirty="0" err="1">
                <a:solidFill>
                  <a:schemeClr val="accent4"/>
                </a:solidFill>
                <a:latin typeface="+mj-lt"/>
              </a:rPr>
              <a:t>информаци</a:t>
            </a:r>
            <a:r>
              <a:rPr lang="ru-RU" altLang="ru-RU" sz="1600" b="1" i="1" kern="0" dirty="0">
                <a:solidFill>
                  <a:schemeClr val="accent4"/>
                </a:solidFill>
                <a:latin typeface="+mj-lt"/>
              </a:rPr>
              <a:t>-</a:t>
            </a:r>
          </a:p>
          <a:p>
            <a:pPr lvl="0">
              <a:lnSpc>
                <a:spcPct val="150000"/>
              </a:lnSpc>
              <a:defRPr/>
            </a:pPr>
            <a:r>
              <a:rPr lang="ru-RU" altLang="ru-RU" sz="1600" b="1" i="1" kern="0" dirty="0" err="1">
                <a:solidFill>
                  <a:schemeClr val="accent4"/>
                </a:solidFill>
                <a:latin typeface="+mj-lt"/>
              </a:rPr>
              <a:t>онно</a:t>
            </a:r>
            <a:r>
              <a:rPr lang="ru-RU" altLang="ru-RU" sz="1600" b="1" i="1" kern="0" dirty="0">
                <a:solidFill>
                  <a:schemeClr val="accent4"/>
                </a:solidFill>
                <a:latin typeface="+mj-lt"/>
              </a:rPr>
              <a:t>-коммуникационных технологий (ИКТ).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38341" y="0"/>
            <a:ext cx="874846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ru-RU" altLang="ru-RU" sz="2800" b="1" i="1" kern="0" dirty="0">
                <a:solidFill>
                  <a:srgbClr val="8064A2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Формы и виды организации учебной деятельности</a:t>
            </a:r>
            <a:endParaRPr lang="ru-RU" kern="0" dirty="0">
              <a:solidFill>
                <a:srgbClr val="8064A2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23628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1247</TotalTime>
  <Words>915</Words>
  <Application>Microsoft Office PowerPoint</Application>
  <PresentationFormat>Экран (4:3)</PresentationFormat>
  <Paragraphs>122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Современный урок по предмету «Музыка»</dc:title>
  <dc:creator>Алена</dc:creator>
  <cp:lastModifiedBy>Алена</cp:lastModifiedBy>
  <cp:revision>94</cp:revision>
  <dcterms:created xsi:type="dcterms:W3CDTF">2020-09-24T18:30:55Z</dcterms:created>
  <dcterms:modified xsi:type="dcterms:W3CDTF">2020-10-08T15:32:11Z</dcterms:modified>
</cp:coreProperties>
</file>