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047" y="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3CAB3CC-A7A0-4003-86BC-4044CA3DB536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E1A28E5-32A5-4C6E-A99B-9787873BD48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B3CC-A7A0-4003-86BC-4044CA3DB536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28E5-32A5-4C6E-A99B-9787873BD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83CAB3CC-A7A0-4003-86BC-4044CA3DB536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1A28E5-32A5-4C6E-A99B-9787873BD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B3CC-A7A0-4003-86BC-4044CA3DB536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28E5-32A5-4C6E-A99B-9787873BD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3CAB3CC-A7A0-4003-86BC-4044CA3DB536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0E1A28E5-32A5-4C6E-A99B-9787873BD48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B3CC-A7A0-4003-86BC-4044CA3DB536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28E5-32A5-4C6E-A99B-9787873BD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B3CC-A7A0-4003-86BC-4044CA3DB536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28E5-32A5-4C6E-A99B-9787873BD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B3CC-A7A0-4003-86BC-4044CA3DB536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28E5-32A5-4C6E-A99B-9787873BD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3CAB3CC-A7A0-4003-86BC-4044CA3DB536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28E5-32A5-4C6E-A99B-9787873BD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B3CC-A7A0-4003-86BC-4044CA3DB536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28E5-32A5-4C6E-A99B-9787873BD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B3CC-A7A0-4003-86BC-4044CA3DB536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28E5-32A5-4C6E-A99B-9787873BD48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3CAB3CC-A7A0-4003-86BC-4044CA3DB536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E1A28E5-32A5-4C6E-A99B-9787873BD4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38600" y="548680"/>
            <a:ext cx="5105400" cy="253556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ВТО и Россия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3645024"/>
            <a:ext cx="6120680" cy="1101248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Блохина Валентина Александровна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ПСА – 23а</a:t>
            </a:r>
          </a:p>
        </p:txBody>
      </p:sp>
      <p:pic>
        <p:nvPicPr>
          <p:cNvPr id="34818" name="Picture 2" descr="https://assets.bwbx.io/images/users/iqjWHBFdfxIU/iPckwxqn0C_A/v0/1200x9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6016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v.5klass.net:10/datas/geografija/Mirovoe-ekonomicheskoe-razvitie/0012-012-Istochnik.jpg"/>
          <p:cNvPicPr>
            <a:picLocks noChangeAspect="1" noChangeArrowheads="1"/>
          </p:cNvPicPr>
          <p:nvPr/>
        </p:nvPicPr>
        <p:blipFill>
          <a:blip r:embed="rId2" cstate="print"/>
          <a:srcRect l="5118" t="36220" r="37008" b="16273"/>
          <a:stretch>
            <a:fillRect/>
          </a:stretch>
        </p:blipFill>
        <p:spPr bwMode="auto">
          <a:xfrm>
            <a:off x="3635896" y="3535011"/>
            <a:ext cx="5397647" cy="3322989"/>
          </a:xfrm>
          <a:prstGeom prst="rect">
            <a:avLst/>
          </a:prstGeom>
          <a:noFill/>
        </p:spPr>
      </p:pic>
      <p:pic>
        <p:nvPicPr>
          <p:cNvPr id="22532" name="Picture 4" descr="https://pbs.twimg.com/media/ECcGiqOWsAMIwT_.jpg"/>
          <p:cNvPicPr>
            <a:picLocks noChangeAspect="1" noChangeArrowheads="1"/>
          </p:cNvPicPr>
          <p:nvPr/>
        </p:nvPicPr>
        <p:blipFill>
          <a:blip r:embed="rId3" cstate="print"/>
          <a:srcRect l="7382" t="28581" r="20669" b="16261"/>
          <a:stretch>
            <a:fillRect/>
          </a:stretch>
        </p:blipFill>
        <p:spPr bwMode="auto">
          <a:xfrm>
            <a:off x="0" y="1"/>
            <a:ext cx="6156176" cy="3535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s://www.agroxxi.ru/images/11(12).jpg"/>
          <p:cNvPicPr>
            <a:picLocks noChangeAspect="1" noChangeArrowheads="1"/>
          </p:cNvPicPr>
          <p:nvPr/>
        </p:nvPicPr>
        <p:blipFill>
          <a:blip r:embed="rId2" cstate="print"/>
          <a:srcRect l="3474" t="2305" r="4863" b="3457"/>
          <a:stretch>
            <a:fillRect/>
          </a:stretch>
        </p:blipFill>
        <p:spPr bwMode="auto">
          <a:xfrm>
            <a:off x="1835696" y="2276872"/>
            <a:ext cx="7308304" cy="4581128"/>
          </a:xfrm>
          <a:prstGeom prst="rect">
            <a:avLst/>
          </a:prstGeom>
          <a:noFill/>
        </p:spPr>
      </p:pic>
      <p:pic>
        <p:nvPicPr>
          <p:cNvPr id="38916" name="Picture 4" descr="http://mtdata.ru/u29/photo0B22/20100377807-0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4442" y="-7370"/>
            <a:ext cx="4067944" cy="22918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www.fmcgzoom.ru/images/rost/4/istorija-funkcii_V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2656"/>
            <a:ext cx="7380313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3529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>
                <a:latin typeface="Times New Roman" pitchFamily="18" charset="0"/>
                <a:cs typeface="Times New Roman" pitchFamily="18" charset="0"/>
              </a:rPr>
              <a:t>Всемирная торговая организация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512" y="1412776"/>
            <a:ext cx="7956376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Международная организация, созданная 01.01.1995 года с целью либерализации международной торговли и регулирования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торгово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–политических отношений государств–членов.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Штаб–квартира ВТО расположена в Женеве, Швейцария.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Глава ВТО (генеральный директор) – Роберту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Карвалью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Азеведу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2772" name="Picture 4" descr="https://img.lrytas.lt/show_foto/?f=4&amp;id=917489&amp;s=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284984"/>
            <a:ext cx="4428491" cy="2952328"/>
          </a:xfrm>
          <a:prstGeom prst="rect">
            <a:avLst/>
          </a:prstGeom>
          <a:noFill/>
        </p:spPr>
      </p:pic>
      <p:pic>
        <p:nvPicPr>
          <p:cNvPr id="32770" name="Picture 2" descr="https://pbs.twimg.com/media/DkNUnn-V4AAPiST.jpg: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5204" y="3933056"/>
            <a:ext cx="5200214" cy="29249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757" y="6238173"/>
            <a:ext cx="2915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Роберту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Карвалью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Азеведу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(2013 – настоящее время)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pp.userapi.com/c638123/v638123814/36c79/jRVUrZA-iAs.jpg"/>
          <p:cNvPicPr>
            <a:picLocks noChangeAspect="1" noChangeArrowheads="1"/>
          </p:cNvPicPr>
          <p:nvPr/>
        </p:nvPicPr>
        <p:blipFill>
          <a:blip r:embed="rId2" cstate="print"/>
          <a:srcRect l="1144" t="10060" r="4575" b="3353"/>
          <a:stretch>
            <a:fillRect/>
          </a:stretch>
        </p:blipFill>
        <p:spPr bwMode="auto">
          <a:xfrm>
            <a:off x="1691680" y="4128127"/>
            <a:ext cx="5810173" cy="27298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776864" cy="1143000"/>
          </a:xfrm>
        </p:spPr>
        <p:txBody>
          <a:bodyPr>
            <a:noAutofit/>
          </a:bodyPr>
          <a:lstStyle/>
          <a:p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Задачей ВТО провозглашено не достижение каких-либо целей или результатов, а установление общих принципов международной торговли:</a:t>
            </a:r>
            <a:endParaRPr lang="ru-RU" sz="2000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8100392" cy="4846320"/>
          </a:xfrm>
        </p:spPr>
        <p:txBody>
          <a:bodyPr>
            <a:norm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Равные права.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Все члены ВТО обязаны предоставлять всем другим членам 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режим наибольшего благоприятствования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торговле 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(РНБ).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Принцип РНБ означает, что преференции, предоставленные одному из членов ВТО, автоматически распространяются и на всех остальных членов организации в любом случае.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Защитные клапаны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В некоторых случаях правительство вправе вводить торговые ограничения. Соглашение ВТО позволяет членам принимать меры не только для защиты окружающей среды, но и для поддержки здравоохранения, здоровья животных и растений.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Прозрачность.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Члены ВТО должны полностью публиковать свои торговые правила и иметь органы, отвечающие за предоставление информации другим членам ВТО.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Создание действующих обязательств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Обязательства по торговым тарифам стран регулируются в основном органами ВТО, а не взаимоотношениями между странами.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Взаимность.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Все уступки в ослаблении двусторонних торговых ограничений должны быть взаимными, устранение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«проблемы безбилетника».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2987824" y="533400"/>
            <a:ext cx="5484444" cy="1455440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ВТО И РОССИЯ</a:t>
            </a: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650" name="AutoShape 2" descr="http://interpolit.ru/_bl/28/5921905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4" name="Picture 6" descr="https://s13.stc.all.kpcdn.net/share/i/4/575003/inx960x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95500"/>
            <a:ext cx="91440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20880" cy="1143000"/>
          </a:xfrm>
        </p:spPr>
        <p:txBody>
          <a:bodyPr>
            <a:noAutofit/>
          </a:bodyPr>
          <a:lstStyle/>
          <a:p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Переговоры о вступлении России во Всемирную торговую организацию велись 18 лет, с 1993 по 2011 год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7992888" cy="48989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16.12.2011 год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 в Женеве подписан Протокол «О присоединении Российской Федерации к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Марракешскому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соглашению об учреждении Всемирной торговой организации от 15 апреля 1994 г.»</a:t>
            </a:r>
          </a:p>
          <a:p>
            <a:pPr>
              <a:buNone/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10.07.2012 год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 законопроект принят Государственной Думой.</a:t>
            </a:r>
          </a:p>
          <a:p>
            <a:pPr>
              <a:buNone/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18.07.2012 год 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 законопроект одобрен Советом Федерации.</a:t>
            </a:r>
          </a:p>
          <a:p>
            <a:pPr>
              <a:buNone/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21.07.2012 год 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 закон подписан Владимиром Владимировичем Путиным, президентом Российской Федерации.</a:t>
            </a:r>
          </a:p>
          <a:p>
            <a:pPr>
              <a:buNone/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22.08.2012 год 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 Россия с порядковым номером 156 включена в официальный список стран-участниц ВТО.</a:t>
            </a:r>
          </a:p>
        </p:txBody>
      </p:sp>
      <p:pic>
        <p:nvPicPr>
          <p:cNvPr id="4" name="Picture 4" descr="https://mtdata.ru/u8/photo4DAC/20715681484-0/original.jpg"/>
          <p:cNvPicPr>
            <a:picLocks noChangeAspect="1" noChangeArrowheads="1"/>
          </p:cNvPicPr>
          <p:nvPr/>
        </p:nvPicPr>
        <p:blipFill>
          <a:blip r:embed="rId2" cstate="print"/>
          <a:srcRect l="1597" t="23622"/>
          <a:stretch>
            <a:fillRect/>
          </a:stretch>
        </p:blipFill>
        <p:spPr bwMode="auto">
          <a:xfrm>
            <a:off x="1835696" y="4293096"/>
            <a:ext cx="6330702" cy="2564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7848872" cy="1052736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Основными целями вступления России в ВТО являются: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284984"/>
            <a:ext cx="8172400" cy="335699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улучшение имиджа страны как полноправного участника международного товарооборота;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участие в формировании международных правил торговли с учётом национальных интересов;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привлечение инвестиций извне, в результате создания благоприятного климата для них и приведения законодательства в соответствие с нормами ВТО;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увеличение возможностей доступа отечественных инвесторов на международной арене, в частности в банковской сфере;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формирование благоприятных условий для улучшения качества и конкурентоспособности российских товаров и услуг в результате роста импорта;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возможность разрешения торговых споров с помощью международных механизмов;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получение лучших условий для доступа отечественных товаров на зарубежные рынки.</a:t>
            </a:r>
          </a:p>
        </p:txBody>
      </p:sp>
      <p:pic>
        <p:nvPicPr>
          <p:cNvPr id="25602" name="Picture 2" descr="https://holosua.com/_nw/484/72681439.jpg"/>
          <p:cNvPicPr>
            <a:picLocks noChangeAspect="1" noChangeArrowheads="1"/>
          </p:cNvPicPr>
          <p:nvPr/>
        </p:nvPicPr>
        <p:blipFill>
          <a:blip r:embed="rId2" cstate="print"/>
          <a:srcRect t="9071"/>
          <a:stretch>
            <a:fillRect/>
          </a:stretch>
        </p:blipFill>
        <p:spPr bwMode="auto">
          <a:xfrm>
            <a:off x="4860032" y="1052736"/>
            <a:ext cx="3322340" cy="2265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1100" b="0" dirty="0">
                <a:latin typeface="Times New Roman" pitchFamily="18" charset="0"/>
                <a:cs typeface="Times New Roman" pitchFamily="18" charset="0"/>
              </a:rPr>
            </a:b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755576" y="1143000"/>
            <a:ext cx="4032448" cy="4302224"/>
          </a:xfrm>
        </p:spPr>
        <p:txBody>
          <a:bodyPr>
            <a:noAutofit/>
          </a:bodyPr>
          <a:lstStyle/>
          <a:p>
            <a:pPr algn="ctr"/>
            <a:r>
              <a:rPr lang="ru-RU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Статья </a:t>
            </a:r>
            <a:r>
              <a:rPr lang="en-US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XV </a:t>
            </a:r>
            <a:r>
              <a:rPr lang="ru-RU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Устава ВТО гласит:</a:t>
            </a:r>
          </a:p>
          <a:p>
            <a:r>
              <a:rPr lang="ru-RU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«Любой член может выйти из настоящего Соглашения. Такой выход распространяется как на настоящее Соглашение, так и на Многосторонние торговые соглашения и вступает в силу после истечения шести месяцев с даты получения Генеральным директором ВТО письменного уведомления о выходе»</a:t>
            </a:r>
          </a:p>
          <a:p>
            <a:pPr algn="r"/>
            <a:r>
              <a:rPr lang="ru-RU" sz="21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Устав </a:t>
            </a:r>
            <a:r>
              <a:rPr lang="ru-RU" sz="2100" i="1" dirty="0">
                <a:latin typeface="Times New Roman" pitchFamily="18" charset="0"/>
                <a:cs typeface="Times New Roman" pitchFamily="18" charset="0"/>
              </a:rPr>
              <a:t>ВТО</a:t>
            </a:r>
            <a:endParaRPr lang="ru-RU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womenstalk.ru/wp-content/uploads/plus/2017/11/4.gif"/>
          <p:cNvPicPr>
            <a:picLocks noChangeAspect="1" noChangeArrowheads="1"/>
          </p:cNvPicPr>
          <p:nvPr/>
        </p:nvPicPr>
        <p:blipFill>
          <a:blip r:embed="rId2" cstate="print"/>
          <a:srcRect l="1892" t="3493" r="946" b="4192"/>
          <a:stretch>
            <a:fillRect/>
          </a:stretch>
        </p:blipFill>
        <p:spPr bwMode="auto">
          <a:xfrm>
            <a:off x="1259632" y="404664"/>
            <a:ext cx="7884368" cy="64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134</TotalTime>
  <Words>467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Times New Roman</vt:lpstr>
      <vt:lpstr>Trebuchet MS</vt:lpstr>
      <vt:lpstr>Wingdings</vt:lpstr>
      <vt:lpstr>Wingdings 2</vt:lpstr>
      <vt:lpstr>Изящная</vt:lpstr>
      <vt:lpstr>ВТО и Россия</vt:lpstr>
      <vt:lpstr>Презентация PowerPoint</vt:lpstr>
      <vt:lpstr>Всемирная торговая организация </vt:lpstr>
      <vt:lpstr>Задачей ВТО провозглашено не достижение каких-либо целей или результатов, а установление общих принципов международной торговли:</vt:lpstr>
      <vt:lpstr>ВТО И РОССИЯ</vt:lpstr>
      <vt:lpstr>Переговоры о вступлении России во Всемирную торговую организацию велись 18 лет, с 1993 по 2011 год</vt:lpstr>
      <vt:lpstr>Основными целями вступления России в ВТО являются:</vt:lpstr>
      <vt:lpstr> 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ВТО и Россия</dc:title>
  <dc:creator>Юра</dc:creator>
  <cp:lastModifiedBy>Тамара Блохина</cp:lastModifiedBy>
  <cp:revision>11</cp:revision>
  <dcterms:created xsi:type="dcterms:W3CDTF">2020-09-25T06:58:18Z</dcterms:created>
  <dcterms:modified xsi:type="dcterms:W3CDTF">2020-10-17T16:30:36Z</dcterms:modified>
</cp:coreProperties>
</file>