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5" r:id="rId8"/>
    <p:sldId id="262" r:id="rId9"/>
    <p:sldId id="285" r:id="rId10"/>
    <p:sldId id="266" r:id="rId11"/>
    <p:sldId id="263" r:id="rId12"/>
    <p:sldId id="267" r:id="rId13"/>
    <p:sldId id="269" r:id="rId14"/>
    <p:sldId id="270" r:id="rId15"/>
    <p:sldId id="271" r:id="rId16"/>
    <p:sldId id="272" r:id="rId17"/>
    <p:sldId id="268" r:id="rId18"/>
    <p:sldId id="273" r:id="rId19"/>
    <p:sldId id="278" r:id="rId20"/>
    <p:sldId id="283" r:id="rId21"/>
    <p:sldId id="274" r:id="rId22"/>
    <p:sldId id="275" r:id="rId23"/>
    <p:sldId id="280" r:id="rId24"/>
    <p:sldId id="279" r:id="rId25"/>
    <p:sldId id="282" r:id="rId26"/>
    <p:sldId id="284" r:id="rId27"/>
    <p:sldId id="286" r:id="rId28"/>
    <p:sldId id="276" r:id="rId29"/>
    <p:sldId id="277" r:id="rId30"/>
    <p:sldId id="289" r:id="rId31"/>
    <p:sldId id="287" r:id="rId32"/>
    <p:sldId id="28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90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shkola/khimiya/library/2012/04/08/urok-po-teme-nukleinovye-kisloty-10-klass" TargetMode="External"/><Relationship Id="rId2" Type="http://schemas.openxmlformats.org/officeDocument/2006/relationships/hyperlink" Target="https://videouroki.net/video/39-nukleinovye-kisloty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andex.ru/images/search?text=&#1076;&#1085;&#1082;%20&#1075;&#1080;&#1092;&#1082;&#1072;%20&#1085;&#1072;%20&#1087;&#1088;&#1086;&#1079;&#1088;&#1072;&#1095;&#1085;&#1086;&#1084;%20&#1092;&#1086;&#1085;&#1077;&amp;lr=50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Нуклеиновые кислоты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4421080"/>
            <a:ext cx="3600401" cy="1260629"/>
          </a:xfrm>
        </p:spPr>
        <p:txBody>
          <a:bodyPr/>
          <a:lstStyle/>
          <a:p>
            <a:r>
              <a:rPr lang="ru-RU" dirty="0" smtClean="0"/>
              <a:t>химия 2 курс </a:t>
            </a:r>
            <a:endParaRPr lang="en-US" smtClean="0"/>
          </a:p>
          <a:p>
            <a:r>
              <a:rPr lang="ru-RU" smtClean="0"/>
              <a:t>отделение </a:t>
            </a:r>
            <a:r>
              <a:rPr lang="ru-RU" dirty="0" err="1" smtClean="0"/>
              <a:t>ПКРиС</a:t>
            </a:r>
            <a:r>
              <a:rPr lang="ru-RU" dirty="0" smtClean="0"/>
              <a:t> ГБПОУ БПТ</a:t>
            </a:r>
          </a:p>
          <a:p>
            <a:r>
              <a:rPr lang="ru-RU" dirty="0"/>
              <a:t>п</a:t>
            </a:r>
            <a:r>
              <a:rPr lang="ru-RU" dirty="0" smtClean="0"/>
              <a:t>реподаватель Софьина Н.Г.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345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25144"/>
            <a:ext cx="2630489" cy="1015207"/>
          </a:xfrm>
          <a:prstGeom prst="rect">
            <a:avLst/>
          </a:prstGeom>
          <a:noFill/>
          <a:ln>
            <a:noFill/>
          </a:ln>
          <a:effectLst>
            <a:glow>
              <a:schemeClr val="bg1"/>
            </a:glow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024744" cy="1143000"/>
          </a:xfrm>
        </p:spPr>
        <p:txBody>
          <a:bodyPr/>
          <a:lstStyle/>
          <a:p>
            <a:r>
              <a:rPr lang="ru-RU" dirty="0"/>
              <a:t>Строение </a:t>
            </a:r>
            <a:r>
              <a:rPr lang="ru-RU" dirty="0" smtClean="0"/>
              <a:t>мономеров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1772816"/>
            <a:ext cx="6777317" cy="405981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Структурными </a:t>
            </a:r>
            <a:r>
              <a:rPr lang="ru-RU" dirty="0"/>
              <a:t>компонентами (мономерами) каждой такой цепочки служат нуклеотиды, количество которых в молекулах нуклеиновых кислот бывает разным — от 80 в молекулах РНК до нескольких десятков тысяч в ДНК.</a:t>
            </a:r>
          </a:p>
          <a:p>
            <a:pPr algn="just"/>
            <a:r>
              <a:rPr lang="ru-RU" dirty="0" smtClean="0"/>
              <a:t>Каждый нуклеотид - это </a:t>
            </a:r>
            <a:r>
              <a:rPr lang="ru-RU" dirty="0"/>
              <a:t>мономер, состоящий из остатков:</a:t>
            </a:r>
          </a:p>
          <a:p>
            <a:pPr lvl="1"/>
            <a:r>
              <a:rPr lang="ru-RU" dirty="0" smtClean="0"/>
              <a:t>азотистых </a:t>
            </a:r>
            <a:r>
              <a:rPr lang="ru-RU" dirty="0"/>
              <a:t>оснований (пиримидиновых или пуриновых);</a:t>
            </a:r>
          </a:p>
          <a:p>
            <a:pPr lvl="1"/>
            <a:r>
              <a:rPr lang="ru-RU" dirty="0"/>
              <a:t>моносахарида;</a:t>
            </a:r>
          </a:p>
          <a:p>
            <a:pPr lvl="1"/>
            <a:r>
              <a:rPr lang="ru-RU" dirty="0"/>
              <a:t>фосфорной кислоты.</a:t>
            </a:r>
          </a:p>
        </p:txBody>
      </p:sp>
    </p:spTree>
    <p:extLst>
      <p:ext uri="{BB962C8B-B14F-4D97-AF65-F5344CB8AC3E}">
        <p14:creationId xmlns:p14="http://schemas.microsoft.com/office/powerpoint/2010/main" val="341261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8"/>
          <a:stretch>
            <a:fillRect/>
          </a:stretch>
        </p:blipFill>
        <p:spPr bwMode="auto">
          <a:xfrm>
            <a:off x="2555875" y="2352675"/>
            <a:ext cx="3816350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2247900" y="480060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4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457200" y="5410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2400" b="1"/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822325" y="1106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2400" b="1"/>
          </a:p>
        </p:txBody>
      </p: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426032" y="692150"/>
            <a:ext cx="774224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 dirty="0"/>
              <a:t>ДНК и РНК</a:t>
            </a:r>
            <a:r>
              <a:rPr lang="ru-RU" altLang="ru-RU" b="1" dirty="0">
                <a:solidFill>
                  <a:srgbClr val="808000"/>
                </a:solidFill>
              </a:rPr>
              <a:t> – </a:t>
            </a:r>
            <a:r>
              <a:rPr lang="ru-RU" altLang="ru-RU" b="1" dirty="0">
                <a:solidFill>
                  <a:srgbClr val="CC3300"/>
                </a:solidFill>
              </a:rPr>
              <a:t>нерегулярные</a:t>
            </a:r>
            <a:r>
              <a:rPr lang="ru-RU" altLang="ru-RU" b="1" dirty="0">
                <a:solidFill>
                  <a:srgbClr val="808000"/>
                </a:solidFill>
              </a:rPr>
              <a:t> </a:t>
            </a:r>
            <a:r>
              <a:rPr lang="ru-RU" altLang="ru-RU" b="1" dirty="0" smtClean="0"/>
              <a:t>полимеры нуклеотидов</a:t>
            </a:r>
            <a:endParaRPr lang="ru-RU" altLang="ru-RU" b="1" dirty="0"/>
          </a:p>
        </p:txBody>
      </p:sp>
      <p:sp>
        <p:nvSpPr>
          <p:cNvPr id="15367" name="Rectangle 8"/>
          <p:cNvSpPr>
            <a:spLocks noChangeArrowheads="1"/>
          </p:cNvSpPr>
          <p:nvPr/>
        </p:nvSpPr>
        <p:spPr bwMode="auto">
          <a:xfrm>
            <a:off x="1547813" y="939006"/>
            <a:ext cx="60483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ru-RU" altLang="ru-RU" sz="3600" dirty="0"/>
              <a:t>мономер</a:t>
            </a:r>
            <a:r>
              <a:rPr lang="ru-RU" altLang="ru-RU" sz="3600" b="1" dirty="0">
                <a:solidFill>
                  <a:srgbClr val="808000"/>
                </a:solidFill>
              </a:rPr>
              <a:t> – </a:t>
            </a:r>
            <a:r>
              <a:rPr lang="ru-RU" altLang="ru-RU" sz="3600" b="1" dirty="0">
                <a:solidFill>
                  <a:srgbClr val="CC3300"/>
                </a:solidFill>
              </a:rPr>
              <a:t>нуклеотид</a:t>
            </a:r>
          </a:p>
        </p:txBody>
      </p:sp>
      <p:sp useBgFill="1">
        <p:nvSpPr>
          <p:cNvPr id="15368" name="Rectangle 9"/>
          <p:cNvSpPr>
            <a:spLocks noChangeArrowheads="1"/>
          </p:cNvSpPr>
          <p:nvPr/>
        </p:nvSpPr>
        <p:spPr bwMode="auto">
          <a:xfrm>
            <a:off x="1258888" y="3068638"/>
            <a:ext cx="2449512" cy="79216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ru-RU" altLang="ru-RU" sz="3200" b="1"/>
              <a:t>2. фосфат</a:t>
            </a:r>
          </a:p>
        </p:txBody>
      </p:sp>
      <p:sp>
        <p:nvSpPr>
          <p:cNvPr id="15369" name="Rectangle 10"/>
          <p:cNvSpPr>
            <a:spLocks noChangeArrowheads="1"/>
          </p:cNvSpPr>
          <p:nvPr/>
        </p:nvSpPr>
        <p:spPr bwMode="auto">
          <a:xfrm>
            <a:off x="3923506" y="5302250"/>
            <a:ext cx="2520157" cy="79216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ru-RU" altLang="ru-RU" sz="3200" b="1" dirty="0"/>
              <a:t>1. </a:t>
            </a:r>
            <a:r>
              <a:rPr lang="ru-RU" altLang="ru-RU" sz="3200" b="1" dirty="0" smtClean="0"/>
              <a:t>углевод</a:t>
            </a:r>
            <a:endParaRPr lang="ru-RU" altLang="ru-RU" sz="2400" b="1" dirty="0"/>
          </a:p>
        </p:txBody>
      </p:sp>
      <p:sp useBgFill="1">
        <p:nvSpPr>
          <p:cNvPr id="15370" name="Rectangle 11"/>
          <p:cNvSpPr>
            <a:spLocks noChangeArrowheads="1"/>
          </p:cNvSpPr>
          <p:nvPr/>
        </p:nvSpPr>
        <p:spPr bwMode="auto">
          <a:xfrm>
            <a:off x="6372225" y="2492375"/>
            <a:ext cx="2376488" cy="115252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ru-RU" altLang="ru-RU" sz="2800" b="1"/>
              <a:t>3. азотистое основание</a:t>
            </a:r>
          </a:p>
        </p:txBody>
      </p:sp>
      <p:sp>
        <p:nvSpPr>
          <p:cNvPr id="75788" name="Text Box 12"/>
          <p:cNvSpPr txBox="1">
            <a:spLocks noChangeArrowheads="1"/>
          </p:cNvSpPr>
          <p:nvPr/>
        </p:nvSpPr>
        <p:spPr bwMode="auto">
          <a:xfrm>
            <a:off x="323850" y="5662613"/>
            <a:ext cx="28082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latin typeface="Tahoma" pitchFamily="34" charset="0"/>
                <a:cs typeface="Tahoma" pitchFamily="34" charset="0"/>
              </a:rPr>
              <a:t>Одинаковая часть</a:t>
            </a:r>
          </a:p>
        </p:txBody>
      </p:sp>
      <p:sp>
        <p:nvSpPr>
          <p:cNvPr id="15372" name="Rectangle 17"/>
          <p:cNvSpPr>
            <a:spLocks noChangeArrowheads="1"/>
          </p:cNvSpPr>
          <p:nvPr/>
        </p:nvSpPr>
        <p:spPr bwMode="auto">
          <a:xfrm>
            <a:off x="1403350" y="1412875"/>
            <a:ext cx="60483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ru-RU" altLang="ru-RU" sz="3200" b="1" dirty="0"/>
              <a:t>состоит из 3 частей</a:t>
            </a:r>
          </a:p>
        </p:txBody>
      </p:sp>
      <p:sp>
        <p:nvSpPr>
          <p:cNvPr id="75795" name="Oval 19"/>
          <p:cNvSpPr>
            <a:spLocks noChangeArrowheads="1"/>
          </p:cNvSpPr>
          <p:nvPr/>
        </p:nvSpPr>
        <p:spPr bwMode="auto">
          <a:xfrm rot="17992395">
            <a:off x="2478331" y="1201122"/>
            <a:ext cx="2460137" cy="6672262"/>
          </a:xfrm>
          <a:prstGeom prst="ellipse">
            <a:avLst/>
          </a:prstGeom>
          <a:solidFill>
            <a:schemeClr val="hlink">
              <a:alpha val="23921"/>
            </a:schemeClr>
          </a:solidFill>
          <a:ln w="571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15374" name="Line 23"/>
          <p:cNvSpPr>
            <a:spLocks noChangeShapeType="1"/>
          </p:cNvSpPr>
          <p:nvPr/>
        </p:nvSpPr>
        <p:spPr bwMode="auto">
          <a:xfrm flipH="1" flipV="1">
            <a:off x="4356100" y="4797425"/>
            <a:ext cx="576263" cy="720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5375" name="Line 24"/>
          <p:cNvSpPr>
            <a:spLocks noChangeShapeType="1"/>
          </p:cNvSpPr>
          <p:nvPr/>
        </p:nvSpPr>
        <p:spPr bwMode="auto">
          <a:xfrm flipH="1" flipV="1">
            <a:off x="2700338" y="37893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5376" name="Line 26"/>
          <p:cNvSpPr>
            <a:spLocks noChangeShapeType="1"/>
          </p:cNvSpPr>
          <p:nvPr/>
        </p:nvSpPr>
        <p:spPr bwMode="auto">
          <a:xfrm flipV="1">
            <a:off x="5867400" y="3357563"/>
            <a:ext cx="576263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52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5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8" grpId="0"/>
      <p:bldP spid="7579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Рибоза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908050"/>
            <a:ext cx="575945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024744" cy="1143000"/>
          </a:xfrm>
        </p:spPr>
        <p:txBody>
          <a:bodyPr/>
          <a:lstStyle/>
          <a:p>
            <a:r>
              <a:rPr lang="ru-RU" dirty="0" smtClean="0"/>
              <a:t>Углевод (моносахарид)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5532802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р</a:t>
            </a:r>
            <a:r>
              <a:rPr lang="ru-RU" sz="3200" b="1" smtClean="0"/>
              <a:t>ибоза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54059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Рибоза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908050"/>
            <a:ext cx="575945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843213" y="188913"/>
            <a:ext cx="32400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5400" dirty="0">
              <a:solidFill>
                <a:schemeClr val="tx2"/>
              </a:solidFill>
            </a:endParaRP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2627313" y="5373688"/>
            <a:ext cx="453707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4800" b="1"/>
              <a:t>дезокси</a:t>
            </a:r>
            <a:r>
              <a:rPr lang="ru-RU" altLang="ru-RU" sz="3600" b="1"/>
              <a:t>рибоза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5148263" y="3508375"/>
            <a:ext cx="719137" cy="631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4000" b="1">
                <a:solidFill>
                  <a:srgbClr val="FF3300"/>
                </a:solidFill>
                <a:latin typeface="Tahoma" pitchFamily="34" charset="0"/>
              </a:rPr>
              <a:t>2</a:t>
            </a:r>
            <a:r>
              <a:rPr lang="en-US" altLang="ru-RU" sz="4000" b="1">
                <a:solidFill>
                  <a:srgbClr val="FF3300"/>
                </a:solidFill>
                <a:latin typeface="Tahoma" pitchFamily="34" charset="0"/>
              </a:rPr>
              <a:t>’</a:t>
            </a:r>
            <a:endParaRPr lang="ru-RU" altLang="ru-RU" sz="4000" b="1">
              <a:solidFill>
                <a:srgbClr val="FF3300"/>
              </a:solidFill>
              <a:latin typeface="Tahoma" pitchFamily="34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5076825" y="4365625"/>
            <a:ext cx="863600" cy="7191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8000" tIns="10800" rIns="18000" bIns="10800"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3600">
                <a:latin typeface="Tahoma" pitchFamily="34" charset="0"/>
              </a:rPr>
              <a:t>H</a:t>
            </a:r>
            <a:endParaRPr lang="ru-RU" altLang="ru-RU" sz="3600">
              <a:latin typeface="Tahoma" pitchFamily="34" charset="0"/>
            </a:endParaRPr>
          </a:p>
        </p:txBody>
      </p:sp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1547813" y="5516563"/>
            <a:ext cx="11525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1080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4000" b="1">
                <a:solidFill>
                  <a:srgbClr val="FF3300"/>
                </a:solidFill>
                <a:latin typeface="Tahoma" pitchFamily="34" charset="0"/>
              </a:rPr>
              <a:t>2</a:t>
            </a:r>
            <a:r>
              <a:rPr lang="en-US" altLang="ru-RU" sz="4000" b="1">
                <a:solidFill>
                  <a:srgbClr val="FF3300"/>
                </a:solidFill>
                <a:latin typeface="Tahoma" pitchFamily="34" charset="0"/>
              </a:rPr>
              <a:t>’</a:t>
            </a:r>
            <a:r>
              <a:rPr lang="ru-RU" altLang="ru-RU" sz="4000" b="1">
                <a:solidFill>
                  <a:srgbClr val="FF3300"/>
                </a:solidFill>
                <a:latin typeface="Tahoma" pitchFamily="34" charset="0"/>
              </a:rPr>
              <a:t> -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6550"/>
            <a:ext cx="7024744" cy="1143000"/>
          </a:xfrm>
        </p:spPr>
        <p:txBody>
          <a:bodyPr/>
          <a:lstStyle/>
          <a:p>
            <a:r>
              <a:rPr lang="ru-RU" dirty="0" smtClean="0"/>
              <a:t>Углевод (моносахарид)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29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6" grpId="0"/>
      <p:bldP spid="125958" grpId="0" animBg="1"/>
      <p:bldP spid="1259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03-20A-Nucleotide-L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6"/>
          <a:stretch>
            <a:fillRect/>
          </a:stretch>
        </p:blipFill>
        <p:spPr bwMode="auto">
          <a:xfrm>
            <a:off x="827113" y="619038"/>
            <a:ext cx="7345311" cy="5616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827088" y="476250"/>
            <a:ext cx="42481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ru-RU" altLang="ru-RU" sz="5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Нуклеотид</a:t>
            </a:r>
          </a:p>
        </p:txBody>
      </p:sp>
      <p:sp useBgFill="1">
        <p:nvSpPr>
          <p:cNvPr id="19460" name="Rectangle 6"/>
          <p:cNvSpPr>
            <a:spLocks noChangeArrowheads="1"/>
          </p:cNvSpPr>
          <p:nvPr/>
        </p:nvSpPr>
        <p:spPr bwMode="auto">
          <a:xfrm>
            <a:off x="831098" y="4706262"/>
            <a:ext cx="2087563" cy="79216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ru-RU" altLang="ru-RU" sz="3200" b="1"/>
              <a:t>фосфат</a:t>
            </a:r>
          </a:p>
        </p:txBody>
      </p:sp>
      <p:sp useBgFill="1">
        <p:nvSpPr>
          <p:cNvPr id="19461" name="Rectangle 7"/>
          <p:cNvSpPr>
            <a:spLocks noChangeArrowheads="1"/>
          </p:cNvSpPr>
          <p:nvPr/>
        </p:nvSpPr>
        <p:spPr bwMode="auto">
          <a:xfrm>
            <a:off x="3197950" y="5649058"/>
            <a:ext cx="3960440" cy="1079326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ru-RU" altLang="ru-RU" sz="3200" b="1" dirty="0">
                <a:solidFill>
                  <a:srgbClr val="808000"/>
                </a:solidFill>
              </a:rPr>
              <a:t>    </a:t>
            </a:r>
            <a:r>
              <a:rPr lang="ru-RU" altLang="ru-RU" sz="3200" b="1" dirty="0" smtClean="0"/>
              <a:t>углевод </a:t>
            </a:r>
            <a:r>
              <a:rPr lang="ru-RU" altLang="ru-RU" sz="2400" b="1" dirty="0"/>
              <a:t>(рибоза </a:t>
            </a:r>
            <a:r>
              <a:rPr lang="en-US" altLang="ru-RU" sz="2400" b="1" dirty="0"/>
              <a:t>/</a:t>
            </a:r>
            <a:r>
              <a:rPr lang="ru-RU" altLang="ru-RU" sz="2400" b="1" dirty="0"/>
              <a:t> </a:t>
            </a:r>
            <a:r>
              <a:rPr lang="ru-RU" altLang="ru-RU" sz="2400" b="1" dirty="0" err="1"/>
              <a:t>дезоксирибоза</a:t>
            </a:r>
            <a:r>
              <a:rPr lang="ru-RU" altLang="ru-RU" sz="2400" b="1" dirty="0"/>
              <a:t>)</a:t>
            </a:r>
          </a:p>
        </p:txBody>
      </p:sp>
      <p:sp useBgFill="1">
        <p:nvSpPr>
          <p:cNvPr id="19462" name="Rectangle 8"/>
          <p:cNvSpPr>
            <a:spLocks noChangeArrowheads="1"/>
          </p:cNvSpPr>
          <p:nvPr/>
        </p:nvSpPr>
        <p:spPr bwMode="auto">
          <a:xfrm>
            <a:off x="6156176" y="3421829"/>
            <a:ext cx="2519362" cy="151288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ru-RU" altLang="ru-RU" sz="2800" b="1" dirty="0"/>
              <a:t>Азотистое основание – одно из 4</a:t>
            </a:r>
          </a:p>
        </p:txBody>
      </p:sp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2247900" y="480060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24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9464" name="Text Box 11"/>
          <p:cNvSpPr txBox="1">
            <a:spLocks noChangeArrowheads="1"/>
          </p:cNvSpPr>
          <p:nvPr/>
        </p:nvSpPr>
        <p:spPr bwMode="auto">
          <a:xfrm>
            <a:off x="457200" y="5410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2400" b="1"/>
          </a:p>
        </p:txBody>
      </p:sp>
      <p:sp>
        <p:nvSpPr>
          <p:cNvPr id="19465" name="Text Box 12"/>
          <p:cNvSpPr txBox="1">
            <a:spLocks noChangeArrowheads="1"/>
          </p:cNvSpPr>
          <p:nvPr/>
        </p:nvSpPr>
        <p:spPr bwMode="auto">
          <a:xfrm>
            <a:off x="822325" y="1106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2400" b="1"/>
          </a:p>
        </p:txBody>
      </p:sp>
      <p:sp>
        <p:nvSpPr>
          <p:cNvPr id="19466" name="Text Box 15"/>
          <p:cNvSpPr txBox="1">
            <a:spLocks noChangeArrowheads="1"/>
          </p:cNvSpPr>
          <p:nvPr/>
        </p:nvSpPr>
        <p:spPr bwMode="auto">
          <a:xfrm>
            <a:off x="5436096" y="3951838"/>
            <a:ext cx="503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CC0000"/>
                </a:solidFill>
                <a:latin typeface="Tahoma" pitchFamily="34" charset="0"/>
              </a:rPr>
              <a:t>1</a:t>
            </a:r>
            <a:r>
              <a:rPr lang="en-US" altLang="ru-RU" sz="2400" b="1" dirty="0">
                <a:solidFill>
                  <a:srgbClr val="CC0000"/>
                </a:solidFill>
                <a:latin typeface="Tahoma" pitchFamily="34" charset="0"/>
              </a:rPr>
              <a:t>’</a:t>
            </a:r>
            <a:endParaRPr lang="ru-RU" altLang="ru-RU" sz="2400" b="1" dirty="0">
              <a:solidFill>
                <a:srgbClr val="CC0000"/>
              </a:solidFill>
              <a:latin typeface="Tahoma" pitchFamily="34" charset="0"/>
            </a:endParaRPr>
          </a:p>
        </p:txBody>
      </p:sp>
      <p:sp>
        <p:nvSpPr>
          <p:cNvPr id="19467" name="Text Box 16"/>
          <p:cNvSpPr txBox="1">
            <a:spLocks noChangeArrowheads="1"/>
          </p:cNvSpPr>
          <p:nvPr/>
        </p:nvSpPr>
        <p:spPr bwMode="auto">
          <a:xfrm>
            <a:off x="4211638" y="4724400"/>
            <a:ext cx="576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chemeClr val="tx2"/>
                </a:solidFill>
                <a:latin typeface="Tahoma" pitchFamily="34" charset="0"/>
              </a:rPr>
              <a:t>3</a:t>
            </a:r>
            <a:r>
              <a:rPr lang="en-US" altLang="ru-RU" sz="2400" b="1">
                <a:solidFill>
                  <a:schemeClr val="tx2"/>
                </a:solidFill>
                <a:latin typeface="Tahoma" pitchFamily="34" charset="0"/>
              </a:rPr>
              <a:t>’</a:t>
            </a:r>
            <a:endParaRPr lang="ru-RU" altLang="ru-RU" sz="24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19468" name="Text Box 17"/>
          <p:cNvSpPr txBox="1">
            <a:spLocks noChangeArrowheads="1"/>
          </p:cNvSpPr>
          <p:nvPr/>
        </p:nvSpPr>
        <p:spPr bwMode="auto">
          <a:xfrm>
            <a:off x="3492500" y="2791313"/>
            <a:ext cx="503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CC0000"/>
                </a:solidFill>
                <a:latin typeface="Tahoma" pitchFamily="34" charset="0"/>
              </a:rPr>
              <a:t>5</a:t>
            </a:r>
            <a:r>
              <a:rPr lang="en-US" altLang="ru-RU" sz="2400" b="1" dirty="0">
                <a:solidFill>
                  <a:srgbClr val="CC0000"/>
                </a:solidFill>
                <a:latin typeface="Tahoma" pitchFamily="34" charset="0"/>
              </a:rPr>
              <a:t>’</a:t>
            </a:r>
            <a:endParaRPr lang="ru-RU" altLang="ru-RU" sz="2400" b="1" dirty="0">
              <a:solidFill>
                <a:srgbClr val="CC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1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0"/>
          <p:cNvGrpSpPr>
            <a:grpSpLocks/>
          </p:cNvGrpSpPr>
          <p:nvPr/>
        </p:nvGrpSpPr>
        <p:grpSpPr bwMode="auto">
          <a:xfrm>
            <a:off x="1476375" y="115888"/>
            <a:ext cx="6911975" cy="6743700"/>
            <a:chOff x="839" y="73"/>
            <a:chExt cx="4354" cy="4248"/>
          </a:xfrm>
        </p:grpSpPr>
        <p:pic>
          <p:nvPicPr>
            <p:cNvPr id="20489" name="Picture 4" descr="mad03458_10_03b"/>
            <p:cNvPicPr>
              <a:picLocks noChangeAspect="1" noChangeArrowheads="1"/>
            </p:cNvPicPr>
            <p:nvPr/>
          </p:nvPicPr>
          <p:blipFill>
            <a:blip r:embed="rId2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1" b="8122"/>
            <a:stretch>
              <a:fillRect/>
            </a:stretch>
          </p:blipFill>
          <p:spPr bwMode="auto">
            <a:xfrm>
              <a:off x="839" y="73"/>
              <a:ext cx="4354" cy="4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0" name="Text Box 9"/>
            <p:cNvSpPr txBox="1">
              <a:spLocks noChangeArrowheads="1"/>
            </p:cNvSpPr>
            <p:nvPr/>
          </p:nvSpPr>
          <p:spPr bwMode="auto">
            <a:xfrm>
              <a:off x="839" y="1888"/>
              <a:ext cx="4354" cy="6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anchor="ctr"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2400" b="1">
                  <a:solidFill>
                    <a:srgbClr val="FF3300"/>
                  </a:solidFill>
                </a:rPr>
                <a:t>Пурины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ru-RU" altLang="ru-RU" sz="2400" b="1">
                  <a:solidFill>
                    <a:srgbClr val="FF3300"/>
                  </a:solidFill>
                </a:rPr>
                <a:t>Пиримидины</a:t>
              </a:r>
            </a:p>
          </p:txBody>
        </p:sp>
      </p:grpSp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1620838" y="6092825"/>
            <a:ext cx="2303462" cy="720725"/>
          </a:xfrm>
          <a:prstGeom prst="rect">
            <a:avLst/>
          </a:prstGeom>
          <a:solidFill>
            <a:srgbClr val="DDDDD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rgbClr val="C0C0C0">
                <a:alpha val="50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2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Тимин, Т</a:t>
            </a:r>
          </a:p>
        </p:txBody>
      </p:sp>
      <p:sp>
        <p:nvSpPr>
          <p:cNvPr id="20484" name="Rectangle 8"/>
          <p:cNvSpPr>
            <a:spLocks noChangeArrowheads="1"/>
          </p:cNvSpPr>
          <p:nvPr/>
        </p:nvSpPr>
        <p:spPr bwMode="auto">
          <a:xfrm>
            <a:off x="5795963" y="6092825"/>
            <a:ext cx="2303462" cy="720725"/>
          </a:xfrm>
          <a:prstGeom prst="rect">
            <a:avLst/>
          </a:prstGeom>
          <a:solidFill>
            <a:srgbClr val="DDDDD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rgbClr val="C0C0C0">
                <a:alpha val="50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200"/>
              <a:t>Цитозин, Ц</a:t>
            </a:r>
          </a:p>
        </p:txBody>
      </p:sp>
      <p:sp useBgFill="1">
        <p:nvSpPr>
          <p:cNvPr id="20485" name="Rectangle 5"/>
          <p:cNvSpPr>
            <a:spLocks noChangeArrowheads="1"/>
          </p:cNvSpPr>
          <p:nvPr/>
        </p:nvSpPr>
        <p:spPr bwMode="auto">
          <a:xfrm>
            <a:off x="1620838" y="2420938"/>
            <a:ext cx="2303462" cy="720725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rgbClr val="C0C0C0">
                <a:alpha val="50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200"/>
              <a:t>Аденин, А</a:t>
            </a:r>
          </a:p>
        </p:txBody>
      </p:sp>
      <p:sp useBgFill="1">
        <p:nvSpPr>
          <p:cNvPr id="20486" name="Rectangle 6"/>
          <p:cNvSpPr>
            <a:spLocks noChangeArrowheads="1"/>
          </p:cNvSpPr>
          <p:nvPr/>
        </p:nvSpPr>
        <p:spPr bwMode="auto">
          <a:xfrm>
            <a:off x="5795963" y="2420938"/>
            <a:ext cx="2303462" cy="720725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rgbClr val="C0C0C0">
                <a:alpha val="50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200"/>
              <a:t>Гуанин, Г</a:t>
            </a:r>
          </a:p>
        </p:txBody>
      </p:sp>
      <p:sp>
        <p:nvSpPr>
          <p:cNvPr id="20487" name="Line 11"/>
          <p:cNvSpPr>
            <a:spLocks noChangeShapeType="1"/>
          </p:cNvSpPr>
          <p:nvPr/>
        </p:nvSpPr>
        <p:spPr bwMode="auto">
          <a:xfrm>
            <a:off x="1403350" y="3500438"/>
            <a:ext cx="698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0488" name="Rectangle 12"/>
          <p:cNvSpPr>
            <a:spLocks noChangeArrowheads="1"/>
          </p:cNvSpPr>
          <p:nvPr/>
        </p:nvSpPr>
        <p:spPr bwMode="auto">
          <a:xfrm>
            <a:off x="107950" y="188913"/>
            <a:ext cx="14033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600" b="1"/>
              <a:t>ДНК</a:t>
            </a:r>
          </a:p>
        </p:txBody>
      </p:sp>
    </p:spTree>
    <p:extLst>
      <p:ext uri="{BB962C8B-B14F-4D97-AF65-F5344CB8AC3E}">
        <p14:creationId xmlns:p14="http://schemas.microsoft.com/office/powerpoint/2010/main" val="203003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1692275" y="114300"/>
            <a:ext cx="6911975" cy="6743700"/>
            <a:chOff x="839" y="73"/>
            <a:chExt cx="4354" cy="4248"/>
          </a:xfrm>
        </p:grpSpPr>
        <p:pic>
          <p:nvPicPr>
            <p:cNvPr id="21516" name="Picture 3" descr="mad03458_10_03b"/>
            <p:cNvPicPr>
              <a:picLocks noChangeAspect="1" noChangeArrowheads="1"/>
            </p:cNvPicPr>
            <p:nvPr/>
          </p:nvPicPr>
          <p:blipFill>
            <a:blip r:embed="rId2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1" b="8122"/>
            <a:stretch>
              <a:fillRect/>
            </a:stretch>
          </p:blipFill>
          <p:spPr bwMode="auto">
            <a:xfrm>
              <a:off x="839" y="73"/>
              <a:ext cx="4354" cy="4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7" name="Text Box 4"/>
            <p:cNvSpPr txBox="1">
              <a:spLocks noChangeArrowheads="1"/>
            </p:cNvSpPr>
            <p:nvPr/>
          </p:nvSpPr>
          <p:spPr bwMode="auto">
            <a:xfrm>
              <a:off x="839" y="1888"/>
              <a:ext cx="4354" cy="6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anchor="ctr"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2400" b="1">
                  <a:solidFill>
                    <a:srgbClr val="FF3300"/>
                  </a:solidFill>
                </a:rPr>
                <a:t>Пурины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ru-RU" altLang="ru-RU" sz="2400" b="1">
                  <a:solidFill>
                    <a:srgbClr val="FF3300"/>
                  </a:solidFill>
                </a:rPr>
                <a:t>Пиримидины</a:t>
              </a:r>
            </a:p>
          </p:txBody>
        </p:sp>
      </p:grp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1836738" y="6091238"/>
            <a:ext cx="2303462" cy="720725"/>
          </a:xfrm>
          <a:prstGeom prst="rect">
            <a:avLst/>
          </a:prstGeom>
          <a:solidFill>
            <a:srgbClr val="DDDDD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rgbClr val="C0C0C0">
                <a:alpha val="50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200"/>
              <a:t>Тимин, Т</a:t>
            </a:r>
          </a:p>
        </p:txBody>
      </p:sp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6011863" y="6091238"/>
            <a:ext cx="2303462" cy="720725"/>
          </a:xfrm>
          <a:prstGeom prst="rect">
            <a:avLst/>
          </a:prstGeom>
          <a:solidFill>
            <a:srgbClr val="DDDDD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rgbClr val="C0C0C0">
                <a:alpha val="50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200"/>
              <a:t>Цитозин, Ц</a:t>
            </a:r>
          </a:p>
        </p:txBody>
      </p:sp>
      <p:sp useBgFill="1">
        <p:nvSpPr>
          <p:cNvPr id="21509" name="Rectangle 7"/>
          <p:cNvSpPr>
            <a:spLocks noChangeArrowheads="1"/>
          </p:cNvSpPr>
          <p:nvPr/>
        </p:nvSpPr>
        <p:spPr bwMode="auto">
          <a:xfrm>
            <a:off x="1836738" y="2419350"/>
            <a:ext cx="2303462" cy="720725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rgbClr val="C0C0C0">
                <a:alpha val="50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200"/>
              <a:t>Аденин, А</a:t>
            </a:r>
          </a:p>
        </p:txBody>
      </p:sp>
      <p:sp useBgFill="1">
        <p:nvSpPr>
          <p:cNvPr id="21510" name="Rectangle 8"/>
          <p:cNvSpPr>
            <a:spLocks noChangeArrowheads="1"/>
          </p:cNvSpPr>
          <p:nvPr/>
        </p:nvSpPr>
        <p:spPr bwMode="auto">
          <a:xfrm>
            <a:off x="6011863" y="2419350"/>
            <a:ext cx="2303462" cy="720725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rgbClr val="C0C0C0">
                <a:alpha val="50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200"/>
              <a:t>Гуанин, Г</a:t>
            </a:r>
          </a:p>
        </p:txBody>
      </p:sp>
      <p:sp>
        <p:nvSpPr>
          <p:cNvPr id="21511" name="Line 9"/>
          <p:cNvSpPr>
            <a:spLocks noChangeShapeType="1"/>
          </p:cNvSpPr>
          <p:nvPr/>
        </p:nvSpPr>
        <p:spPr bwMode="auto">
          <a:xfrm>
            <a:off x="1619250" y="3498850"/>
            <a:ext cx="698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1512" name="Rectangle 18"/>
          <p:cNvSpPr>
            <a:spLocks noChangeArrowheads="1"/>
          </p:cNvSpPr>
          <p:nvPr/>
        </p:nvSpPr>
        <p:spPr bwMode="auto">
          <a:xfrm>
            <a:off x="0" y="333375"/>
            <a:ext cx="17637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4000"/>
              <a:t>ДНК</a:t>
            </a:r>
          </a:p>
        </p:txBody>
      </p:sp>
      <p:sp useBgFill="1">
        <p:nvSpPr>
          <p:cNvPr id="134163" name="Rectangle 19"/>
          <p:cNvSpPr>
            <a:spLocks noChangeArrowheads="1"/>
          </p:cNvSpPr>
          <p:nvPr/>
        </p:nvSpPr>
        <p:spPr bwMode="auto">
          <a:xfrm>
            <a:off x="179388" y="333375"/>
            <a:ext cx="1403350" cy="93662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600" b="1"/>
              <a:t>РНК</a:t>
            </a:r>
          </a:p>
        </p:txBody>
      </p:sp>
      <p:sp>
        <p:nvSpPr>
          <p:cNvPr id="134164" name="Rectangle 20"/>
          <p:cNvSpPr>
            <a:spLocks noChangeArrowheads="1"/>
          </p:cNvSpPr>
          <p:nvPr/>
        </p:nvSpPr>
        <p:spPr bwMode="auto">
          <a:xfrm>
            <a:off x="1835150" y="6092825"/>
            <a:ext cx="2303463" cy="720725"/>
          </a:xfrm>
          <a:prstGeom prst="rect">
            <a:avLst/>
          </a:prstGeom>
          <a:solidFill>
            <a:srgbClr val="DDDDDD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rgbClr val="C0C0C0">
                <a:alpha val="50000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200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Урацил</a:t>
            </a:r>
            <a:r>
              <a:rPr lang="ru-RU" altLang="ru-RU" sz="32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У</a:t>
            </a:r>
          </a:p>
        </p:txBody>
      </p:sp>
      <p:sp>
        <p:nvSpPr>
          <p:cNvPr id="134165" name="Oval 21"/>
          <p:cNvSpPr>
            <a:spLocks noChangeArrowheads="1"/>
          </p:cNvSpPr>
          <p:nvPr/>
        </p:nvSpPr>
        <p:spPr bwMode="auto">
          <a:xfrm>
            <a:off x="3562350" y="4076700"/>
            <a:ext cx="2305050" cy="1414463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 type="none" w="med" len="lg"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/>
              <a:t>Убрали метильную группу</a:t>
            </a:r>
          </a:p>
        </p:txBody>
      </p:sp>
    </p:spTree>
    <p:extLst>
      <p:ext uri="{BB962C8B-B14F-4D97-AF65-F5344CB8AC3E}">
        <p14:creationId xmlns:p14="http://schemas.microsoft.com/office/powerpoint/2010/main" val="52584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4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4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63" grpId="0" animBg="1"/>
      <p:bldP spid="134164" grpId="0" animBg="1"/>
      <p:bldP spid="1341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Структура нуклеиновых кислот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83568" y="2276872"/>
            <a:ext cx="3419856" cy="3533619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Нуклеиновые кислоты, как и простые белки, имеют первичную, вторичную и третичную структуру. Чередование мононуклеотидов в полинуклеотидной цепи образует первичную структуру нуклеиновой кислоты точно так, как из аминокислот образуется белок.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AutoShape 2" descr="https://i.gifer.com/embedded/download/7aNQ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https://i.gifer.com/embedded/download/7aNQ.gif"/>
          <p:cNvSpPr>
            <a:spLocks noGrp="1" noChangeAspect="1" noChangeArrowheads="1"/>
          </p:cNvSpPr>
          <p:nvPr>
            <p:ph type="body" sz="quarter" idx="3"/>
          </p:nvPr>
        </p:nvSpPr>
        <p:spPr bwMode="auto">
          <a:xfrm>
            <a:off x="5003800" y="1700213"/>
            <a:ext cx="3055938" cy="6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 smtClean="0"/>
              <a:t>ДНК</a:t>
            </a:r>
            <a:endParaRPr lang="ru-RU" dirty="0"/>
          </a:p>
        </p:txBody>
      </p:sp>
      <p:pic>
        <p:nvPicPr>
          <p:cNvPr id="9222" name="Picture 6" descr="https://i.gifer.com/embedded/download/7aNQ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708920"/>
            <a:ext cx="2513660" cy="32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myslide.ru/documents_3/afee2203e7a4c675202b2c8039b4706c/img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61964"/>
            <a:ext cx="2388096" cy="17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Структура нуклеиновых </a:t>
            </a:r>
            <a:r>
              <a:rPr lang="ru-RU" dirty="0" smtClean="0"/>
              <a:t>кислот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1561" y="1988840"/>
            <a:ext cx="3672408" cy="4104456"/>
          </a:xfrm>
        </p:spPr>
        <p:txBody>
          <a:bodyPr>
            <a:normAutofit fontScale="70000" lnSpcReduction="20000"/>
          </a:bodyPr>
          <a:lstStyle/>
          <a:p>
            <a:pPr marL="68580" indent="0">
              <a:buNone/>
            </a:pPr>
            <a:r>
              <a:rPr lang="ru-RU" dirty="0"/>
              <a:t>Выделяют четыре уровня структурной организации или упаковки кислот:	</a:t>
            </a:r>
            <a:endParaRPr lang="ru-RU" dirty="0" smtClean="0"/>
          </a:p>
          <a:p>
            <a:pPr algn="just"/>
            <a:r>
              <a:rPr lang="ru-RU" dirty="0" smtClean="0"/>
              <a:t>первичная </a:t>
            </a:r>
            <a:r>
              <a:rPr lang="ru-RU" dirty="0"/>
              <a:t>– нуклеотиды, соединённые остатками фосфорной кислоты</a:t>
            </a:r>
            <a:r>
              <a:rPr lang="ru-RU" dirty="0" smtClean="0"/>
              <a:t>;</a:t>
            </a:r>
          </a:p>
          <a:p>
            <a:pPr algn="just"/>
            <a:r>
              <a:rPr lang="ru-RU" dirty="0" smtClean="0"/>
              <a:t>вторичная </a:t>
            </a:r>
            <a:r>
              <a:rPr lang="ru-RU" dirty="0"/>
              <a:t>– две цепочки, соединённые водородными связями по принципу </a:t>
            </a:r>
            <a:r>
              <a:rPr lang="ru-RU" dirty="0" err="1"/>
              <a:t>комплементарности</a:t>
            </a:r>
            <a:r>
              <a:rPr lang="ru-RU" dirty="0" smtClean="0"/>
              <a:t>;</a:t>
            </a:r>
          </a:p>
          <a:p>
            <a:pPr algn="just"/>
            <a:r>
              <a:rPr lang="ru-RU" dirty="0" smtClean="0"/>
              <a:t>третичная </a:t>
            </a:r>
            <a:r>
              <a:rPr lang="ru-RU" dirty="0"/>
              <a:t>– спираль, образованная за счёт радикалов азотистых оснований</a:t>
            </a:r>
            <a:r>
              <a:rPr lang="ru-RU" dirty="0" smtClean="0"/>
              <a:t>;</a:t>
            </a:r>
          </a:p>
          <a:p>
            <a:pPr algn="just"/>
            <a:r>
              <a:rPr lang="ru-RU" dirty="0" smtClean="0"/>
              <a:t>четвертичная </a:t>
            </a:r>
            <a:r>
              <a:rPr lang="ru-RU" dirty="0"/>
              <a:t>– гистоны (класс белков) и нити хроматина (комплекс из ДНК, РНК, белков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04048" y="1523364"/>
            <a:ext cx="3055717" cy="639762"/>
          </a:xfrm>
        </p:spPr>
        <p:txBody>
          <a:bodyPr/>
          <a:lstStyle/>
          <a:p>
            <a:pPr algn="ctr"/>
            <a:r>
              <a:rPr lang="ru-RU" dirty="0" smtClean="0"/>
              <a:t>РНК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kaiserscience.files.wordpress.com/2019/08/rna-world-gif.gif?w=395&amp;h=22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3753036"/>
            <a:ext cx="3696072" cy="207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1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1" name="Picture 4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2160" y="590798"/>
            <a:ext cx="2243437" cy="3087074"/>
          </a:xfrm>
        </p:spPr>
      </p:pic>
      <p:sp>
        <p:nvSpPr>
          <p:cNvPr id="26626" name="Заголовок 6"/>
          <p:cNvSpPr>
            <a:spLocks noGrp="1"/>
          </p:cNvSpPr>
          <p:nvPr>
            <p:ph type="title"/>
          </p:nvPr>
        </p:nvSpPr>
        <p:spPr>
          <a:xfrm>
            <a:off x="214313" y="285750"/>
            <a:ext cx="8501062" cy="1149350"/>
          </a:xfrm>
          <a:effectLst>
            <a:outerShdw blurRad="50800" dist="50800" dir="5400000" algn="ctr" rotWithShape="0">
              <a:schemeClr val="tx2"/>
            </a:outerShdw>
          </a:effectLst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</a:t>
            </a:r>
            <a:r>
              <a:rPr lang="ru-RU" altLang="ru-RU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комплементарности</a:t>
            </a:r>
            <a:endParaRPr lang="ru-RU" altLang="ru-RU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7" name="Текст 10"/>
          <p:cNvSpPr>
            <a:spLocks noGrp="1"/>
          </p:cNvSpPr>
          <p:nvPr>
            <p:ph type="body" sz="half" idx="2"/>
          </p:nvPr>
        </p:nvSpPr>
        <p:spPr>
          <a:xfrm>
            <a:off x="1115616" y="1340768"/>
            <a:ext cx="3298784" cy="4968552"/>
          </a:xfrm>
        </p:spPr>
        <p:txBody>
          <a:bodyPr>
            <a:normAutofit fontScale="92500" lnSpcReduction="20000"/>
          </a:bodyPr>
          <a:lstStyle/>
          <a:p>
            <a:pPr algn="ctr" eaLnBrk="1" hangingPunct="1"/>
            <a:r>
              <a:rPr lang="ru-RU" altLang="ru-RU" sz="4800" b="1" dirty="0" smtClean="0">
                <a:solidFill>
                  <a:srgbClr val="FF0000"/>
                </a:solidFill>
                <a:latin typeface="Arial Black" pitchFamily="34" charset="0"/>
              </a:rPr>
              <a:t>А</a:t>
            </a:r>
          </a:p>
          <a:p>
            <a:pPr algn="ctr" eaLnBrk="1" hangingPunct="1"/>
            <a:endParaRPr lang="ru-RU" altLang="ru-RU" sz="48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 eaLnBrk="1" hangingPunct="1"/>
            <a:r>
              <a:rPr lang="ru-RU" altLang="ru-RU" sz="4800" b="1" dirty="0" smtClean="0">
                <a:solidFill>
                  <a:srgbClr val="FF0000"/>
                </a:solidFill>
                <a:latin typeface="Arial Black" pitchFamily="34" charset="0"/>
              </a:rPr>
              <a:t>Т       У</a:t>
            </a:r>
          </a:p>
          <a:p>
            <a:pPr algn="ctr" eaLnBrk="1" hangingPunct="1"/>
            <a:endParaRPr lang="ru-RU" altLang="ru-RU" sz="4800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ru-RU" altLang="ru-RU" sz="4800" b="1" dirty="0" smtClean="0">
                <a:solidFill>
                  <a:srgbClr val="FF0000"/>
                </a:solidFill>
                <a:latin typeface="Arial Black" pitchFamily="34" charset="0"/>
              </a:rPr>
              <a:t>Г</a:t>
            </a:r>
          </a:p>
          <a:p>
            <a:pPr algn="ctr" eaLnBrk="1" hangingPunct="1"/>
            <a:endParaRPr lang="ru-RU" altLang="ru-RU" sz="48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 eaLnBrk="1" hangingPunct="1"/>
            <a:r>
              <a:rPr lang="ru-RU" altLang="ru-RU" sz="4800" b="1" dirty="0" smtClean="0">
                <a:solidFill>
                  <a:srgbClr val="FF0000"/>
                </a:solidFill>
                <a:latin typeface="Arial Black" pitchFamily="34" charset="0"/>
              </a:rPr>
              <a:t>Ц</a:t>
            </a:r>
          </a:p>
        </p:txBody>
      </p:sp>
      <p:sp>
        <p:nvSpPr>
          <p:cNvPr id="13" name="Стрелка вниз 12"/>
          <p:cNvSpPr/>
          <p:nvPr/>
        </p:nvSpPr>
        <p:spPr>
          <a:xfrm rot="2450521">
            <a:off x="1972129" y="2002278"/>
            <a:ext cx="500063" cy="6672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9167076">
            <a:off x="3020236" y="1995190"/>
            <a:ext cx="500062" cy="727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2373326" y="4717002"/>
            <a:ext cx="703902" cy="4492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69961" y="3354022"/>
            <a:ext cx="1292225" cy="6477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ДНК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26581" y="3354022"/>
            <a:ext cx="1290637" cy="6477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РНК</a:t>
            </a:r>
          </a:p>
        </p:txBody>
      </p:sp>
      <p:pic>
        <p:nvPicPr>
          <p:cNvPr id="18434" name="Picture 2" descr="https://i.gifer.com/embedded/download/E43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3595191" cy="269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2128666" y="1988840"/>
            <a:ext cx="316626" cy="37010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2205624" y="2051964"/>
            <a:ext cx="316626" cy="37010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071789" y="2038228"/>
            <a:ext cx="270636" cy="27639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991263" y="2098816"/>
            <a:ext cx="270636" cy="27639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629508" y="4701281"/>
            <a:ext cx="0" cy="27639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725277" y="4701281"/>
            <a:ext cx="0" cy="27639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811824" y="4717002"/>
            <a:ext cx="0" cy="27639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80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урока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Формирование знаний о строении и функциях нуклеиновых кислот; </a:t>
            </a:r>
          </a:p>
          <a:p>
            <a:r>
              <a:rPr lang="ru-RU" dirty="0" smtClean="0"/>
              <a:t>реализация </a:t>
            </a:r>
            <a:r>
              <a:rPr lang="ru-RU" dirty="0" err="1" smtClean="0"/>
              <a:t>межпредметных</a:t>
            </a:r>
            <a:r>
              <a:rPr lang="ru-RU" dirty="0" smtClean="0"/>
              <a:t> связей </a:t>
            </a:r>
            <a:r>
              <a:rPr lang="ru-RU" dirty="0"/>
              <a:t>курсов химии, биологии, истории.</a:t>
            </a:r>
          </a:p>
        </p:txBody>
      </p:sp>
    </p:spTree>
    <p:extLst>
      <p:ext uri="{BB962C8B-B14F-4D97-AF65-F5344CB8AC3E}">
        <p14:creationId xmlns:p14="http://schemas.microsoft.com/office/powerpoint/2010/main" val="154204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04800" y="685800"/>
            <a:ext cx="2971800" cy="4125913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>
                <a:solidFill>
                  <a:srgbClr val="CC3300"/>
                </a:solidFill>
                <a:latin typeface="Arial Rounded MT Bold" pitchFamily="34" charset="0"/>
              </a:rPr>
              <a:t>Принцип комплементар-ности: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800" b="1">
                <a:latin typeface="Arial Rounded MT Bold" pitchFamily="34" charset="0"/>
              </a:rPr>
              <a:t>   </a:t>
            </a:r>
            <a:r>
              <a:rPr lang="ru-RU" altLang="ru-RU" sz="4000" b="1">
                <a:latin typeface="Arial Rounded MT Bold" pitchFamily="34" charset="0"/>
              </a:rPr>
              <a:t>А        Т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4000" b="1">
                <a:latin typeface="Arial Rounded MT Bold" pitchFamily="34" charset="0"/>
              </a:rPr>
              <a:t>  Г         Ц</a:t>
            </a:r>
          </a:p>
          <a:p>
            <a:pPr eaLnBrk="1" hangingPunct="1">
              <a:spcBef>
                <a:spcPct val="50000"/>
              </a:spcBef>
            </a:pPr>
            <a:endParaRPr lang="ru-RU" altLang="ru-RU" sz="4000" b="1">
              <a:latin typeface="Arial Rounded MT Bold" pitchFamily="34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219200" y="2514600"/>
            <a:ext cx="7620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30000"/>
              </a:lnSpc>
              <a:buFontTx/>
              <a:buChar char="-"/>
            </a:pPr>
            <a:r>
              <a:rPr lang="ru-RU" altLang="ru-RU" sz="2800">
                <a:latin typeface="Arial Rounded MT Bold" pitchFamily="34" charset="0"/>
              </a:rPr>
              <a:t> - - - - -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219200" y="3352800"/>
            <a:ext cx="762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30000"/>
              </a:lnSpc>
              <a:buFontTx/>
              <a:buChar char="-"/>
            </a:pPr>
            <a:r>
              <a:rPr lang="ru-RU" altLang="ru-RU" sz="2800">
                <a:latin typeface="Arial Rounded MT Bold" pitchFamily="34" charset="0"/>
              </a:rPr>
              <a:t> - - - - -</a:t>
            </a:r>
          </a:p>
          <a:p>
            <a:pPr eaLnBrk="1" hangingPunct="1">
              <a:lnSpc>
                <a:spcPct val="30000"/>
              </a:lnSpc>
              <a:buFontTx/>
              <a:buChar char="-"/>
            </a:pPr>
            <a:r>
              <a:rPr lang="ru-RU" altLang="ru-RU" sz="2800">
                <a:latin typeface="Arial Rounded MT Bold" pitchFamily="34" charset="0"/>
              </a:rPr>
              <a:t> - -</a:t>
            </a:r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468313" y="5084763"/>
            <a:ext cx="25209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latin typeface="Verdana" pitchFamily="34" charset="0"/>
              </a:rPr>
              <a:t>Слабые водородные связи!</a:t>
            </a:r>
          </a:p>
        </p:txBody>
      </p:sp>
      <p:pic>
        <p:nvPicPr>
          <p:cNvPr id="27654" name="Picture 7" descr="mad03458_10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5"/>
          <a:stretch>
            <a:fillRect/>
          </a:stretch>
        </p:blipFill>
        <p:spPr bwMode="auto">
          <a:xfrm>
            <a:off x="3723327" y="338812"/>
            <a:ext cx="5241285" cy="618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50825" y="2997200"/>
            <a:ext cx="2808288" cy="1539875"/>
            <a:chOff x="158" y="1888"/>
            <a:chExt cx="1769" cy="970"/>
          </a:xfrm>
        </p:grpSpPr>
        <p:sp>
          <p:nvSpPr>
            <p:cNvPr id="27656" name="Text Box 8"/>
            <p:cNvSpPr txBox="1">
              <a:spLocks noChangeArrowheads="1"/>
            </p:cNvSpPr>
            <p:nvPr/>
          </p:nvSpPr>
          <p:spPr bwMode="auto">
            <a:xfrm>
              <a:off x="612" y="2614"/>
              <a:ext cx="1043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lIns="18000" tIns="10800" rIns="18000" bIns="10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400" b="1">
                  <a:solidFill>
                    <a:schemeClr val="accent2"/>
                  </a:solidFill>
                </a:rPr>
                <a:t>Прочнее</a:t>
              </a:r>
            </a:p>
          </p:txBody>
        </p:sp>
        <p:sp>
          <p:nvSpPr>
            <p:cNvPr id="27657" name="Oval 9"/>
            <p:cNvSpPr>
              <a:spLocks noChangeArrowheads="1"/>
            </p:cNvSpPr>
            <p:nvPr/>
          </p:nvSpPr>
          <p:spPr bwMode="auto">
            <a:xfrm>
              <a:off x="158" y="1888"/>
              <a:ext cx="1769" cy="681"/>
            </a:xfrm>
            <a:prstGeom prst="ellipse">
              <a:avLst/>
            </a:prstGeom>
            <a:noFill/>
            <a:ln w="76200" algn="ctr">
              <a:solidFill>
                <a:schemeClr val="accent2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8000" tIns="10800" rIns="18000" bIns="10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514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i.gifer.com/WSBZ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032" y="1916832"/>
            <a:ext cx="28575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Способ синтеза - ДНК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s://i.makeagif.com/media/3-30-2016/i_EJ0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476742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70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Способ синтеза  - РНК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https://www.krugosvet.ru/sites/krugosvet.ru/files/img14/1832_313_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20888"/>
            <a:ext cx="64389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83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6480720" cy="376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Биологическая роль и нахождение в клетке ДНК</a:t>
            </a:r>
            <a:endParaRPr lang="ru-RU" dirty="0"/>
          </a:p>
        </p:txBody>
      </p:sp>
      <p:pic>
        <p:nvPicPr>
          <p:cNvPr id="20485" name="Picture 5" descr="https://hsto.org/getpro/habr/post_images/652/f42/3dc/652f423dc8806401b6638a3cf8c1480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03143"/>
            <a:ext cx="3142656" cy="148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940" y="4967579"/>
            <a:ext cx="4577977" cy="155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8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931445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Биологическая роль  и нахождение в клетке РНК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https://www.krugosvet.ru/sites/krugosvet.ru/files/img11/1011832_1832_31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7"/>
            <a:ext cx="4900663" cy="420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80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200" y="332656"/>
            <a:ext cx="8229600" cy="981075"/>
          </a:xfrm>
        </p:spPr>
        <p:txBody>
          <a:bodyPr/>
          <a:lstStyle/>
          <a:p>
            <a:pPr eaLnBrk="1" hangingPunct="1"/>
            <a:r>
              <a:rPr lang="ru-RU" altLang="ru-RU" sz="3600" b="1" dirty="0" smtClean="0">
                <a:solidFill>
                  <a:srgbClr val="808000"/>
                </a:solidFill>
              </a:rPr>
              <a:t>Синтез цепочки из нуклеотидов</a:t>
            </a:r>
            <a:endParaRPr lang="en-US" altLang="ru-RU" sz="3600" b="1" dirty="0" smtClean="0">
              <a:solidFill>
                <a:srgbClr val="808000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268412"/>
            <a:ext cx="7992888" cy="1223963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Реакция </a:t>
            </a:r>
            <a:r>
              <a:rPr lang="ru-RU" altLang="ru-RU" b="1" dirty="0" smtClean="0">
                <a:solidFill>
                  <a:srgbClr val="C00000"/>
                </a:solidFill>
              </a:rPr>
              <a:t>поли</a:t>
            </a:r>
            <a:r>
              <a:rPr lang="ru-RU" altLang="ru-RU" b="1" dirty="0" smtClean="0">
                <a:solidFill>
                  <a:srgbClr val="CC3300"/>
                </a:solidFill>
              </a:rPr>
              <a:t>конденсации</a:t>
            </a:r>
            <a:r>
              <a:rPr lang="ru-RU" altLang="ru-RU" dirty="0" smtClean="0"/>
              <a:t> – отщепление молекулы воды. </a:t>
            </a:r>
            <a:endParaRPr lang="en-US" altLang="ru-RU" dirty="0" smtClean="0"/>
          </a:p>
        </p:txBody>
      </p:sp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-323850" y="2492375"/>
            <a:ext cx="8186738" cy="4173538"/>
            <a:chOff x="595" y="1849"/>
            <a:chExt cx="3305" cy="1674"/>
          </a:xfrm>
        </p:grpSpPr>
        <p:grpSp>
          <p:nvGrpSpPr>
            <p:cNvPr id="22536" name="Group 5"/>
            <p:cNvGrpSpPr>
              <a:grpSpLocks/>
            </p:cNvGrpSpPr>
            <p:nvPr/>
          </p:nvGrpSpPr>
          <p:grpSpPr bwMode="auto">
            <a:xfrm>
              <a:off x="1064" y="1849"/>
              <a:ext cx="2836" cy="1664"/>
              <a:chOff x="1064" y="1849"/>
              <a:chExt cx="2836" cy="1664"/>
            </a:xfrm>
          </p:grpSpPr>
          <p:pic>
            <p:nvPicPr>
              <p:cNvPr id="22538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2" y="1849"/>
                <a:ext cx="2400" cy="1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39" name="Text Box 7"/>
              <p:cNvSpPr txBox="1">
                <a:spLocks noChangeArrowheads="1"/>
              </p:cNvSpPr>
              <p:nvPr/>
            </p:nvSpPr>
            <p:spPr bwMode="auto">
              <a:xfrm>
                <a:off x="2712" y="3378"/>
                <a:ext cx="75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endParaRPr kumimoji="1" lang="en-US" altLang="ru-RU" sz="1600"/>
              </a:p>
            </p:txBody>
          </p:sp>
          <p:sp>
            <p:nvSpPr>
              <p:cNvPr id="22540" name="Text Box 8"/>
              <p:cNvSpPr txBox="1">
                <a:spLocks noChangeArrowheads="1"/>
              </p:cNvSpPr>
              <p:nvPr/>
            </p:nvSpPr>
            <p:spPr bwMode="auto">
              <a:xfrm>
                <a:off x="1127" y="1928"/>
                <a:ext cx="197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kumimoji="1" lang="en-US" altLang="ru-RU" sz="1600"/>
                  <a:t>HO</a:t>
                </a:r>
                <a:endParaRPr kumimoji="1" lang="en-US" altLang="ru-RU" sz="2400"/>
              </a:p>
            </p:txBody>
          </p:sp>
          <p:sp>
            <p:nvSpPr>
              <p:cNvPr id="22541" name="Text Box 9"/>
              <p:cNvSpPr txBox="1">
                <a:spLocks noChangeArrowheads="1"/>
              </p:cNvSpPr>
              <p:nvPr/>
            </p:nvSpPr>
            <p:spPr bwMode="auto">
              <a:xfrm>
                <a:off x="3766" y="1928"/>
                <a:ext cx="134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kumimoji="1" lang="en-US" altLang="ru-RU" sz="1600"/>
                  <a:t>H</a:t>
                </a:r>
                <a:endParaRPr kumimoji="1" lang="en-US" altLang="ru-RU" sz="2400"/>
              </a:p>
            </p:txBody>
          </p:sp>
          <p:sp>
            <p:nvSpPr>
              <p:cNvPr id="22542" name="Text Box 10"/>
              <p:cNvSpPr txBox="1">
                <a:spLocks noChangeArrowheads="1"/>
              </p:cNvSpPr>
              <p:nvPr/>
            </p:nvSpPr>
            <p:spPr bwMode="auto">
              <a:xfrm>
                <a:off x="1551" y="1921"/>
                <a:ext cx="120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kumimoji="1" lang="en-US" altLang="ru-RU" sz="1600" b="1">
                    <a:solidFill>
                      <a:schemeClr val="bg1"/>
                    </a:solidFill>
                  </a:rPr>
                  <a:t>1</a:t>
                </a:r>
                <a:endParaRPr kumimoji="1" lang="en-US" altLang="ru-RU" sz="2400" b="1"/>
              </a:p>
            </p:txBody>
          </p:sp>
          <p:sp>
            <p:nvSpPr>
              <p:cNvPr id="22543" name="Text Box 11"/>
              <p:cNvSpPr txBox="1">
                <a:spLocks noChangeArrowheads="1"/>
              </p:cNvSpPr>
              <p:nvPr/>
            </p:nvSpPr>
            <p:spPr bwMode="auto">
              <a:xfrm>
                <a:off x="1957" y="1938"/>
                <a:ext cx="120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kumimoji="1" lang="en-US" altLang="ru-RU" sz="1600" b="1">
                    <a:solidFill>
                      <a:schemeClr val="bg1"/>
                    </a:solidFill>
                  </a:rPr>
                  <a:t>2</a:t>
                </a:r>
                <a:endParaRPr kumimoji="1" lang="en-US" altLang="ru-RU" sz="2400" b="1"/>
              </a:p>
            </p:txBody>
          </p:sp>
          <p:sp>
            <p:nvSpPr>
              <p:cNvPr id="22544" name="Text Box 12"/>
              <p:cNvSpPr txBox="1">
                <a:spLocks noChangeArrowheads="1"/>
              </p:cNvSpPr>
              <p:nvPr/>
            </p:nvSpPr>
            <p:spPr bwMode="auto">
              <a:xfrm>
                <a:off x="2340" y="1931"/>
                <a:ext cx="120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kumimoji="1" lang="en-US" altLang="ru-RU" sz="1600" b="1">
                    <a:solidFill>
                      <a:schemeClr val="bg1"/>
                    </a:solidFill>
                  </a:rPr>
                  <a:t>3</a:t>
                </a:r>
                <a:endParaRPr kumimoji="1" lang="en-US" altLang="ru-RU" sz="2400" b="1"/>
              </a:p>
            </p:txBody>
          </p:sp>
          <p:sp>
            <p:nvSpPr>
              <p:cNvPr id="22545" name="Text Box 13"/>
              <p:cNvSpPr txBox="1">
                <a:spLocks noChangeArrowheads="1"/>
              </p:cNvSpPr>
              <p:nvPr/>
            </p:nvSpPr>
            <p:spPr bwMode="auto">
              <a:xfrm>
                <a:off x="3078" y="1939"/>
                <a:ext cx="167" cy="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kumimoji="1" lang="en-US" altLang="ru-RU" sz="1200" b="1">
                    <a:solidFill>
                      <a:schemeClr val="bg1"/>
                    </a:solidFill>
                  </a:rPr>
                  <a:t>HO</a:t>
                </a:r>
                <a:endParaRPr kumimoji="1" lang="en-US" altLang="ru-RU" sz="1200" b="1"/>
              </a:p>
            </p:txBody>
          </p:sp>
          <p:sp>
            <p:nvSpPr>
              <p:cNvPr id="22546" name="Text Box 14"/>
              <p:cNvSpPr txBox="1">
                <a:spLocks noChangeArrowheads="1"/>
              </p:cNvSpPr>
              <p:nvPr/>
            </p:nvSpPr>
            <p:spPr bwMode="auto">
              <a:xfrm>
                <a:off x="1491" y="3007"/>
                <a:ext cx="197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kumimoji="1" lang="en-US" altLang="ru-RU" sz="1600"/>
                  <a:t>HO</a:t>
                </a:r>
                <a:endParaRPr kumimoji="1" lang="en-US" altLang="ru-RU" sz="2400"/>
              </a:p>
            </p:txBody>
          </p:sp>
          <p:sp>
            <p:nvSpPr>
              <p:cNvPr id="22547" name="Text Box 15"/>
              <p:cNvSpPr txBox="1">
                <a:spLocks noChangeArrowheads="1"/>
              </p:cNvSpPr>
              <p:nvPr/>
            </p:nvSpPr>
            <p:spPr bwMode="auto">
              <a:xfrm>
                <a:off x="3395" y="3007"/>
                <a:ext cx="133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kumimoji="1" lang="en-US" altLang="ru-RU" sz="1600"/>
                  <a:t>H</a:t>
                </a:r>
                <a:endParaRPr kumimoji="1" lang="en-US" altLang="ru-RU" sz="2400"/>
              </a:p>
            </p:txBody>
          </p:sp>
          <p:sp>
            <p:nvSpPr>
              <p:cNvPr id="22548" name="Text Box 16"/>
              <p:cNvSpPr txBox="1">
                <a:spLocks noChangeArrowheads="1"/>
              </p:cNvSpPr>
              <p:nvPr/>
            </p:nvSpPr>
            <p:spPr bwMode="auto">
              <a:xfrm>
                <a:off x="1877" y="2990"/>
                <a:ext cx="120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kumimoji="1" lang="en-US" altLang="ru-RU" sz="1600" b="1">
                    <a:solidFill>
                      <a:schemeClr val="bg1"/>
                    </a:solidFill>
                  </a:rPr>
                  <a:t>1</a:t>
                </a:r>
                <a:endParaRPr kumimoji="1" lang="en-US" altLang="ru-RU" sz="2400" b="1"/>
              </a:p>
            </p:txBody>
          </p:sp>
          <p:sp>
            <p:nvSpPr>
              <p:cNvPr id="22549" name="Text Box 17"/>
              <p:cNvSpPr txBox="1">
                <a:spLocks noChangeArrowheads="1"/>
              </p:cNvSpPr>
              <p:nvPr/>
            </p:nvSpPr>
            <p:spPr bwMode="auto">
              <a:xfrm>
                <a:off x="2284" y="2999"/>
                <a:ext cx="120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kumimoji="1" lang="en-US" altLang="ru-RU" sz="1600" b="1">
                    <a:solidFill>
                      <a:schemeClr val="bg1"/>
                    </a:solidFill>
                  </a:rPr>
                  <a:t>2</a:t>
                </a:r>
                <a:endParaRPr kumimoji="1" lang="en-US" altLang="ru-RU" sz="2400" b="1"/>
              </a:p>
            </p:txBody>
          </p:sp>
          <p:sp>
            <p:nvSpPr>
              <p:cNvPr id="22550" name="Text Box 18"/>
              <p:cNvSpPr txBox="1">
                <a:spLocks noChangeArrowheads="1"/>
              </p:cNvSpPr>
              <p:nvPr/>
            </p:nvSpPr>
            <p:spPr bwMode="auto">
              <a:xfrm>
                <a:off x="2686" y="2999"/>
                <a:ext cx="119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kumimoji="1" lang="en-US" altLang="ru-RU" sz="1600" b="1">
                    <a:solidFill>
                      <a:schemeClr val="bg1"/>
                    </a:solidFill>
                  </a:rPr>
                  <a:t>3</a:t>
                </a:r>
                <a:endParaRPr kumimoji="1" lang="en-US" altLang="ru-RU" sz="2400" b="1"/>
              </a:p>
            </p:txBody>
          </p:sp>
          <p:sp>
            <p:nvSpPr>
              <p:cNvPr id="22551" name="Text Box 19"/>
              <p:cNvSpPr txBox="1">
                <a:spLocks noChangeArrowheads="1"/>
              </p:cNvSpPr>
              <p:nvPr/>
            </p:nvSpPr>
            <p:spPr bwMode="auto">
              <a:xfrm>
                <a:off x="3077" y="3002"/>
                <a:ext cx="119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kumimoji="1" lang="en-US" altLang="ru-RU" sz="1600" b="1">
                    <a:solidFill>
                      <a:schemeClr val="bg1"/>
                    </a:solidFill>
                  </a:rPr>
                  <a:t>4</a:t>
                </a:r>
                <a:endParaRPr kumimoji="1" lang="en-US" altLang="ru-RU" sz="2400" b="1"/>
              </a:p>
            </p:txBody>
          </p:sp>
          <p:sp>
            <p:nvSpPr>
              <p:cNvPr id="22552" name="Text Box 20"/>
              <p:cNvSpPr txBox="1">
                <a:spLocks noChangeArrowheads="1"/>
              </p:cNvSpPr>
              <p:nvPr/>
            </p:nvSpPr>
            <p:spPr bwMode="auto">
              <a:xfrm>
                <a:off x="2700" y="1939"/>
                <a:ext cx="119" cy="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kumimoji="1" lang="en-US" altLang="ru-RU" sz="1200" b="1">
                    <a:solidFill>
                      <a:schemeClr val="bg1"/>
                    </a:solidFill>
                  </a:rPr>
                  <a:t>H</a:t>
                </a:r>
                <a:endParaRPr kumimoji="1" lang="en-US" altLang="ru-RU" sz="1200" b="1"/>
              </a:p>
            </p:txBody>
          </p:sp>
          <p:sp>
            <p:nvSpPr>
              <p:cNvPr id="22553" name="Text Box 21"/>
              <p:cNvSpPr txBox="1">
                <a:spLocks noChangeArrowheads="1"/>
              </p:cNvSpPr>
              <p:nvPr/>
            </p:nvSpPr>
            <p:spPr bwMode="auto">
              <a:xfrm>
                <a:off x="3412" y="2602"/>
                <a:ext cx="190" cy="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kumimoji="1" lang="en-US" altLang="ru-RU" sz="1200" b="1">
                    <a:solidFill>
                      <a:schemeClr val="bg1"/>
                    </a:solidFill>
                  </a:rPr>
                  <a:t>H</a:t>
                </a:r>
                <a:r>
                  <a:rPr kumimoji="1" lang="en-US" altLang="ru-RU" sz="1200" b="1" baseline="-25000">
                    <a:solidFill>
                      <a:schemeClr val="bg1"/>
                    </a:solidFill>
                  </a:rPr>
                  <a:t>2</a:t>
                </a:r>
                <a:r>
                  <a:rPr kumimoji="1" lang="en-US" altLang="ru-RU" sz="1200" b="1">
                    <a:solidFill>
                      <a:schemeClr val="bg1"/>
                    </a:solidFill>
                  </a:rPr>
                  <a:t>O</a:t>
                </a:r>
                <a:endParaRPr kumimoji="1" lang="en-US" altLang="ru-RU" sz="1200" b="1"/>
              </a:p>
            </p:txBody>
          </p:sp>
          <p:sp>
            <p:nvSpPr>
              <p:cNvPr id="22554" name="Text Box 22"/>
              <p:cNvSpPr txBox="1">
                <a:spLocks noChangeArrowheads="1"/>
              </p:cNvSpPr>
              <p:nvPr/>
            </p:nvSpPr>
            <p:spPr bwMode="auto">
              <a:xfrm>
                <a:off x="1487" y="2190"/>
                <a:ext cx="913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kumimoji="1" lang="ru-RU" altLang="ru-RU" sz="2000"/>
                  <a:t>Полимер</a:t>
                </a:r>
                <a:endParaRPr kumimoji="1" lang="en-US" altLang="ru-RU" sz="2000"/>
              </a:p>
            </p:txBody>
          </p:sp>
          <p:sp>
            <p:nvSpPr>
              <p:cNvPr id="22555" name="Text Box 23"/>
              <p:cNvSpPr txBox="1">
                <a:spLocks noChangeArrowheads="1"/>
              </p:cNvSpPr>
              <p:nvPr/>
            </p:nvSpPr>
            <p:spPr bwMode="auto">
              <a:xfrm>
                <a:off x="2994" y="2179"/>
                <a:ext cx="699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1" lang="ru-RU" altLang="ru-RU" sz="1600"/>
                  <a:t>        </a:t>
                </a:r>
                <a:r>
                  <a:rPr kumimoji="1" lang="ru-RU" altLang="ru-RU" sz="2000"/>
                  <a:t>Мономер</a:t>
                </a:r>
                <a:endParaRPr kumimoji="1" lang="en-US" altLang="ru-RU" sz="2000"/>
              </a:p>
            </p:txBody>
          </p:sp>
          <p:sp>
            <p:nvSpPr>
              <p:cNvPr id="22556" name="Text Box 24"/>
              <p:cNvSpPr txBox="1">
                <a:spLocks noChangeArrowheads="1"/>
              </p:cNvSpPr>
              <p:nvPr/>
            </p:nvSpPr>
            <p:spPr bwMode="auto">
              <a:xfrm>
                <a:off x="2538" y="3225"/>
                <a:ext cx="75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endParaRPr kumimoji="1" lang="en-US" altLang="ru-RU" sz="1600"/>
              </a:p>
            </p:txBody>
          </p:sp>
          <p:sp>
            <p:nvSpPr>
              <p:cNvPr id="22557" name="Text Box 25"/>
              <p:cNvSpPr txBox="1">
                <a:spLocks noChangeArrowheads="1"/>
              </p:cNvSpPr>
              <p:nvPr/>
            </p:nvSpPr>
            <p:spPr bwMode="auto">
              <a:xfrm>
                <a:off x="1064" y="2561"/>
                <a:ext cx="74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49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kumimoji="1" lang="en-US" altLang="ru-RU" sz="1600"/>
              </a:p>
            </p:txBody>
          </p:sp>
        </p:grpSp>
        <p:sp>
          <p:nvSpPr>
            <p:cNvPr id="22537" name="Text Box 26"/>
            <p:cNvSpPr txBox="1">
              <a:spLocks noChangeArrowheads="1"/>
            </p:cNvSpPr>
            <p:nvPr/>
          </p:nvSpPr>
          <p:spPr bwMode="auto">
            <a:xfrm>
              <a:off x="595" y="3388"/>
              <a:ext cx="75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ru-RU" sz="1600" b="1"/>
            </a:p>
          </p:txBody>
        </p:sp>
      </p:grpSp>
      <p:sp>
        <p:nvSpPr>
          <p:cNvPr id="22533" name="AutoShape 27"/>
          <p:cNvSpPr>
            <a:spLocks noChangeArrowheads="1"/>
          </p:cNvSpPr>
          <p:nvPr/>
        </p:nvSpPr>
        <p:spPr bwMode="auto">
          <a:xfrm>
            <a:off x="1403350" y="3933825"/>
            <a:ext cx="4032250" cy="936625"/>
          </a:xfrm>
          <a:prstGeom prst="curvedDownArrow">
            <a:avLst>
              <a:gd name="adj1" fmla="val 41516"/>
              <a:gd name="adj2" fmla="val 127618"/>
              <a:gd name="adj3" fmla="val 33333"/>
            </a:avLst>
          </a:prstGeom>
          <a:solidFill>
            <a:srgbClr val="FF71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22534" name="Text Box 28"/>
          <p:cNvSpPr txBox="1">
            <a:spLocks noChangeArrowheads="1"/>
          </p:cNvSpPr>
          <p:nvPr/>
        </p:nvSpPr>
        <p:spPr bwMode="auto">
          <a:xfrm>
            <a:off x="36513" y="3357563"/>
            <a:ext cx="22320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CC3300"/>
                </a:solidFill>
                <a:latin typeface="Lucida Console" pitchFamily="49" charset="0"/>
              </a:rPr>
              <a:t>Затрата энергии</a:t>
            </a:r>
          </a:p>
        </p:txBody>
      </p:sp>
      <p:sp>
        <p:nvSpPr>
          <p:cNvPr id="22535" name="Text Box 29"/>
          <p:cNvSpPr txBox="1">
            <a:spLocks noChangeArrowheads="1"/>
          </p:cNvSpPr>
          <p:nvPr/>
        </p:nvSpPr>
        <p:spPr bwMode="auto">
          <a:xfrm>
            <a:off x="3059113" y="3933825"/>
            <a:ext cx="5032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4000" b="1">
                <a:solidFill>
                  <a:srgbClr val="CC3300"/>
                </a:solidFill>
                <a:latin typeface="Lucida Console" pitchFamily="49" charset="0"/>
              </a:rPr>
              <a:t>Е</a:t>
            </a:r>
          </a:p>
        </p:txBody>
      </p:sp>
      <p:sp>
        <p:nvSpPr>
          <p:cNvPr id="2" name="Овал 1"/>
          <p:cNvSpPr/>
          <p:nvPr/>
        </p:nvSpPr>
        <p:spPr>
          <a:xfrm>
            <a:off x="4674891" y="2348880"/>
            <a:ext cx="1697309" cy="10086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09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7226" y="404664"/>
            <a:ext cx="9144000" cy="54927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Выполнение задачи на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1800" b="1" dirty="0" err="1" smtClean="0">
                <a:solidFill>
                  <a:schemeClr val="accent1">
                    <a:lumMod val="50000"/>
                  </a:schemeClr>
                </a:solidFill>
              </a:rPr>
              <a:t>комплементарность</a:t>
            </a:r>
            <a:endParaRPr lang="ru-RU" altLang="ru-RU" sz="18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10172" y="830404"/>
            <a:ext cx="81154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b="1" dirty="0" err="1">
                <a:solidFill>
                  <a:schemeClr val="accent2"/>
                </a:solidFill>
                <a:latin typeface="Calibri" pitchFamily="34" charset="0"/>
              </a:rPr>
              <a:t>Комплементарность</a:t>
            </a:r>
            <a:r>
              <a:rPr lang="ru-RU" altLang="ru-RU" sz="24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ru-RU" altLang="ru-RU" sz="2400" b="1" dirty="0">
                <a:latin typeface="Calibri" pitchFamily="34" charset="0"/>
              </a:rPr>
              <a:t>– это взаимное дополнение азотистых</a:t>
            </a:r>
          </a:p>
          <a:p>
            <a:pPr eaLnBrk="1" hangingPunct="1"/>
            <a:r>
              <a:rPr lang="ru-RU" altLang="ru-RU" sz="2400" b="1" dirty="0">
                <a:latin typeface="Calibri" pitchFamily="34" charset="0"/>
              </a:rPr>
              <a:t> оснований в молекуле ДНК.</a:t>
            </a:r>
          </a:p>
        </p:txBody>
      </p:sp>
      <p:pic>
        <p:nvPicPr>
          <p:cNvPr id="23557" name="Picture 5" descr="03002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71" y="2190166"/>
            <a:ext cx="2068142" cy="194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2627313" y="1625501"/>
            <a:ext cx="63373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0000FF"/>
                </a:solidFill>
                <a:latin typeface="Calibri" pitchFamily="34" charset="0"/>
              </a:rPr>
              <a:t>Задача :</a:t>
            </a:r>
            <a:r>
              <a:rPr lang="ru-RU" altLang="ru-RU" sz="2400" dirty="0">
                <a:latin typeface="Calibri" pitchFamily="34" charset="0"/>
              </a:rPr>
              <a:t> </a:t>
            </a:r>
            <a:r>
              <a:rPr lang="ru-RU" altLang="ru-RU" sz="2400" b="1" dirty="0">
                <a:latin typeface="Calibri" pitchFamily="34" charset="0"/>
              </a:rPr>
              <a:t>фрагмент цепи ДНК </a:t>
            </a:r>
          </a:p>
          <a:p>
            <a:pPr eaLnBrk="1" hangingPunct="1"/>
            <a:r>
              <a:rPr lang="ru-RU" altLang="ru-RU" sz="2400" b="1" dirty="0">
                <a:latin typeface="Calibri" pitchFamily="34" charset="0"/>
              </a:rPr>
              <a:t>имеет   последовательность нуклеотидов:  </a:t>
            </a:r>
            <a:endParaRPr lang="ru-RU" altLang="ru-RU" sz="2400" b="1" dirty="0" smtClean="0">
              <a:latin typeface="Calibri" pitchFamily="34" charset="0"/>
            </a:endParaRPr>
          </a:p>
          <a:p>
            <a:pPr eaLnBrk="1" hangingPunct="1"/>
            <a:r>
              <a:rPr lang="ru-RU" altLang="ru-RU" sz="2400" b="1" dirty="0" smtClean="0">
                <a:solidFill>
                  <a:srgbClr val="FF3300"/>
                </a:solidFill>
                <a:latin typeface="Calibri" pitchFamily="34" charset="0"/>
              </a:rPr>
              <a:t>Г </a:t>
            </a:r>
            <a:r>
              <a:rPr lang="ru-RU" altLang="ru-RU" sz="2400" b="1" dirty="0">
                <a:solidFill>
                  <a:srgbClr val="FF3300"/>
                </a:solidFill>
                <a:latin typeface="Calibri" pitchFamily="34" charset="0"/>
              </a:rPr>
              <a:t>Т Ц Т А Ц Г А Т </a:t>
            </a:r>
            <a:r>
              <a:rPr lang="ru-RU" altLang="ru-RU" sz="2400" b="1" dirty="0">
                <a:latin typeface="Calibri" pitchFamily="34" charset="0"/>
              </a:rPr>
              <a:t>Постройте по принципу </a:t>
            </a:r>
            <a:r>
              <a:rPr lang="ru-RU" altLang="ru-RU" sz="2400" b="1" dirty="0" err="1">
                <a:latin typeface="Calibri" pitchFamily="34" charset="0"/>
              </a:rPr>
              <a:t>комплементарности</a:t>
            </a:r>
            <a:r>
              <a:rPr lang="ru-RU" altLang="ru-RU" sz="2400" b="1" dirty="0">
                <a:latin typeface="Calibri" pitchFamily="34" charset="0"/>
              </a:rPr>
              <a:t> 2-ю  цепочку ДНК.</a:t>
            </a:r>
          </a:p>
          <a:p>
            <a:pPr eaLnBrk="1" hangingPunct="1"/>
            <a:r>
              <a:rPr lang="ru-RU" altLang="ru-RU" sz="2400" b="1" dirty="0">
                <a:latin typeface="Calibri" pitchFamily="34" charset="0"/>
              </a:rPr>
              <a:t>РЕШЕНИЕ:</a:t>
            </a:r>
          </a:p>
          <a:p>
            <a:pPr eaLnBrk="1" hangingPunct="1"/>
            <a:r>
              <a:rPr lang="ru-RU" altLang="ru-RU" sz="2400" b="1" dirty="0">
                <a:latin typeface="Calibri" pitchFamily="34" charset="0"/>
              </a:rPr>
              <a:t>1-я цепь ДНК: </a:t>
            </a:r>
            <a:r>
              <a:rPr lang="ru-RU" altLang="ru-RU" sz="2400" b="1" dirty="0" smtClean="0">
                <a:latin typeface="Calibri" pitchFamily="34" charset="0"/>
              </a:rPr>
              <a:t> Г-Т-Ц-Т-А-Ц-Г-А-Т</a:t>
            </a:r>
            <a:r>
              <a:rPr lang="ru-RU" altLang="ru-RU" sz="2400" b="1" dirty="0">
                <a:latin typeface="Calibri" pitchFamily="34" charset="0"/>
              </a:rPr>
              <a:t>.</a:t>
            </a: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4567921" y="3921125"/>
            <a:ext cx="2820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b="1" dirty="0">
                <a:latin typeface="Calibri" pitchFamily="34" charset="0"/>
              </a:rPr>
              <a:t>Ц-А-Г-А-Т-Г-Ц-Т-А</a:t>
            </a: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2627313" y="3933825"/>
            <a:ext cx="2255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b="1">
                <a:latin typeface="Calibri" pitchFamily="34" charset="0"/>
              </a:rPr>
              <a:t>2-я цепь ДНК:</a:t>
            </a:r>
          </a:p>
        </p:txBody>
      </p:sp>
      <p:pic>
        <p:nvPicPr>
          <p:cNvPr id="2356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437063"/>
            <a:ext cx="54197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79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85" decel="100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85" decel="100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385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85" decel="100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85" decel="100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385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385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3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35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35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35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  <p:bldP spid="2356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64896" cy="1008112"/>
          </a:xfrm>
        </p:spPr>
        <p:txBody>
          <a:bodyPr>
            <a:normAutofit/>
          </a:bodyPr>
          <a:lstStyle/>
          <a:p>
            <a:r>
              <a:rPr lang="ru-RU" dirty="0" smtClean="0"/>
              <a:t>Свойства нуклеиновых кислот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08912" cy="5112568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Молекулы РНК химически очень уязвимы. При действии кислот и щелочей фрагменты полимерной цепи легко </a:t>
            </a:r>
            <a:r>
              <a:rPr lang="ru-RU" dirty="0" err="1"/>
              <a:t>гидролизуются</a:t>
            </a:r>
            <a:r>
              <a:rPr lang="ru-RU" dirty="0"/>
              <a:t> (Р(О) – О – СН</a:t>
            </a:r>
            <a:r>
              <a:rPr lang="ru-RU" baseline="-25000" dirty="0"/>
              <a:t>2</a:t>
            </a:r>
            <a:r>
              <a:rPr lang="ru-RU" dirty="0"/>
              <a:t>) и фрагменты А, У, Г и Ц легко отщепляются. Например, при действии фермента </a:t>
            </a:r>
            <a:r>
              <a:rPr lang="ru-RU" dirty="0" err="1"/>
              <a:t>рибонуклеазы</a:t>
            </a:r>
            <a:r>
              <a:rPr lang="ru-RU" dirty="0"/>
              <a:t> можно получить </a:t>
            </a:r>
            <a:r>
              <a:rPr lang="ru-RU" dirty="0" err="1"/>
              <a:t>мономерные</a:t>
            </a:r>
            <a:r>
              <a:rPr lang="ru-RU" dirty="0"/>
              <a:t> фрагменты и химически связанные при этом </a:t>
            </a:r>
            <a:r>
              <a:rPr lang="ru-RU" dirty="0" err="1"/>
              <a:t>гетероциклы</a:t>
            </a:r>
            <a:r>
              <a:rPr lang="ru-RU" dirty="0"/>
              <a:t>.</a:t>
            </a:r>
          </a:p>
          <a:p>
            <a:r>
              <a:rPr lang="ru-RU" dirty="0" smtClean="0"/>
              <a:t>Что </a:t>
            </a:r>
            <a:r>
              <a:rPr lang="ru-RU" dirty="0"/>
              <a:t>касается химических свойств ДНК, то в воде эта молекула образует вязкие растворы, при нагревании этих растворов или при действии щелочей двойная спираль распадается на две цепи, которые вновь могут объединиться, если вернуть прежние условия.</a:t>
            </a:r>
          </a:p>
          <a:p>
            <a:r>
              <a:rPr lang="ru-RU" dirty="0" smtClean="0"/>
              <a:t>В </a:t>
            </a:r>
            <a:r>
              <a:rPr lang="ru-RU" dirty="0"/>
              <a:t>слабой кислотной среде происходит гидролиз ДНК, при этом расщепляются фрагменты Р(О) – О – СН</a:t>
            </a:r>
            <a:r>
              <a:rPr lang="ru-RU" baseline="-25000" dirty="0"/>
              <a:t>2</a:t>
            </a:r>
            <a:r>
              <a:rPr lang="ru-RU" dirty="0"/>
              <a:t> и образуются </a:t>
            </a:r>
            <a:r>
              <a:rPr lang="ru-RU" dirty="0" err="1"/>
              <a:t>мономерные</a:t>
            </a:r>
            <a:r>
              <a:rPr lang="ru-RU" dirty="0"/>
              <a:t>, </a:t>
            </a:r>
            <a:r>
              <a:rPr lang="ru-RU" dirty="0" err="1"/>
              <a:t>димерные</a:t>
            </a:r>
            <a:r>
              <a:rPr lang="ru-RU" dirty="0"/>
              <a:t> или </a:t>
            </a:r>
            <a:r>
              <a:rPr lang="ru-RU" dirty="0" err="1"/>
              <a:t>тримерные</a:t>
            </a:r>
            <a:r>
              <a:rPr lang="ru-RU" dirty="0"/>
              <a:t> кислоты, из которых была построена молекула ДНК.</a:t>
            </a:r>
          </a:p>
          <a:p>
            <a:r>
              <a:rPr lang="ru-RU" dirty="0" smtClean="0"/>
              <a:t>Что </a:t>
            </a:r>
            <a:r>
              <a:rPr lang="ru-RU" dirty="0"/>
              <a:t>же касается РНК, то по выполняемым ими функциям  различают:</a:t>
            </a:r>
          </a:p>
          <a:p>
            <a:pPr lvl="1"/>
            <a:r>
              <a:rPr lang="ru-RU" dirty="0" smtClean="0"/>
              <a:t>информационные </a:t>
            </a:r>
            <a:r>
              <a:rPr lang="ru-RU" dirty="0"/>
              <a:t>РНК (и-РНК)  </a:t>
            </a:r>
            <a:r>
              <a:rPr lang="ru-RU" dirty="0" err="1"/>
              <a:t>осуществлляют</a:t>
            </a:r>
            <a:r>
              <a:rPr lang="ru-RU" dirty="0"/>
              <a:t> синтез белка;</a:t>
            </a:r>
          </a:p>
          <a:p>
            <a:pPr lvl="1"/>
            <a:r>
              <a:rPr lang="ru-RU" dirty="0" err="1" smtClean="0"/>
              <a:t>рибосомные</a:t>
            </a:r>
            <a:r>
              <a:rPr lang="ru-RU" dirty="0" smtClean="0"/>
              <a:t> </a:t>
            </a:r>
            <a:r>
              <a:rPr lang="ru-RU" dirty="0"/>
              <a:t>РНК (р-РНК) входят в состав рибосом и выполняют структурную функцию;</a:t>
            </a:r>
          </a:p>
          <a:p>
            <a:pPr lvl="1"/>
            <a:r>
              <a:rPr lang="ru-RU" dirty="0" smtClean="0"/>
              <a:t>транспортные </a:t>
            </a:r>
            <a:r>
              <a:rPr lang="ru-RU" dirty="0"/>
              <a:t>РНК (т-РНК) обеспечивают доставку аминокислот к месту синтеза белка – к рибосомам.</a:t>
            </a:r>
          </a:p>
          <a:p>
            <a:r>
              <a:rPr lang="ru-RU" dirty="0" smtClean="0"/>
              <a:t>В </a:t>
            </a:r>
            <a:r>
              <a:rPr lang="ru-RU" dirty="0"/>
              <a:t>качестве генетического материала РНК входят в состав ряда вирусов. Например, вирусы, вызывающие такие опасные заболевания, как </a:t>
            </a:r>
            <a:r>
              <a:rPr lang="ru-RU" dirty="0" smtClean="0"/>
              <a:t>грипп, </a:t>
            </a:r>
            <a:r>
              <a:rPr lang="ru-RU" dirty="0" err="1" smtClean="0"/>
              <a:t>коронавирус</a:t>
            </a:r>
            <a:r>
              <a:rPr lang="ru-RU" dirty="0" smtClean="0"/>
              <a:t> </a:t>
            </a:r>
            <a:r>
              <a:rPr lang="ru-RU" dirty="0"/>
              <a:t>и СПИД, являются РНК-содержащими.</a:t>
            </a:r>
          </a:p>
        </p:txBody>
      </p:sp>
    </p:spTree>
    <p:extLst>
      <p:ext uri="{BB962C8B-B14F-4D97-AF65-F5344CB8AC3E}">
        <p14:creationId xmlns:p14="http://schemas.microsoft.com/office/powerpoint/2010/main" val="144509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100811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ТЕСТ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/>
              <a:t>(Отвечая на вопросы теста, и выбрав правильный ответ, вы получите ключевое слово</a:t>
            </a:r>
            <a:r>
              <a:rPr lang="ru-RU" sz="2000" b="1" dirty="0" smtClean="0"/>
              <a:t>).</a:t>
            </a:r>
            <a:endParaRPr lang="ru-RU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67544" y="1268760"/>
            <a:ext cx="8136904" cy="5472608"/>
          </a:xfrm>
        </p:spPr>
        <p:txBody>
          <a:bodyPr>
            <a:normAutofit fontScale="40000" lnSpcReduction="20000"/>
          </a:bodyPr>
          <a:lstStyle/>
          <a:p>
            <a:endParaRPr lang="ru-RU" dirty="0"/>
          </a:p>
          <a:p>
            <a:pPr marL="68580" indent="0">
              <a:buNone/>
            </a:pPr>
            <a:r>
              <a:rPr lang="ru-RU" b="1" dirty="0" smtClean="0"/>
              <a:t>1</a:t>
            </a:r>
            <a:r>
              <a:rPr lang="ru-RU" sz="3700" b="1" dirty="0"/>
              <a:t>.        </a:t>
            </a:r>
            <a:r>
              <a:rPr lang="ru-RU" sz="4300" b="1" dirty="0" smtClean="0"/>
              <a:t>Нуклеотид, который не </a:t>
            </a:r>
            <a:r>
              <a:rPr lang="ru-RU" sz="4300" b="1" dirty="0"/>
              <a:t>входит в состав </a:t>
            </a:r>
            <a:r>
              <a:rPr lang="ru-RU" sz="4300" b="1" dirty="0" smtClean="0"/>
              <a:t>ДНК:</a:t>
            </a:r>
            <a:endParaRPr lang="ru-RU" sz="4300" b="1" dirty="0"/>
          </a:p>
          <a:p>
            <a:pPr marL="365760" lvl="1" indent="0">
              <a:buNone/>
            </a:pPr>
            <a:r>
              <a:rPr lang="ru-RU" sz="3500" dirty="0"/>
              <a:t>А. </a:t>
            </a:r>
            <a:r>
              <a:rPr lang="ru-RU" sz="3500" dirty="0" smtClean="0"/>
              <a:t> </a:t>
            </a:r>
            <a:r>
              <a:rPr lang="ru-RU" sz="3500" dirty="0" err="1" smtClean="0"/>
              <a:t>тимин</a:t>
            </a:r>
            <a:endParaRPr lang="ru-RU" sz="3500" dirty="0"/>
          </a:p>
          <a:p>
            <a:pPr marL="365760" lvl="1" indent="0">
              <a:buNone/>
            </a:pPr>
            <a:r>
              <a:rPr lang="ru-RU" sz="3500" dirty="0" smtClean="0"/>
              <a:t>Н</a:t>
            </a:r>
            <a:r>
              <a:rPr lang="ru-RU" sz="3500" dirty="0"/>
              <a:t>. </a:t>
            </a:r>
            <a:r>
              <a:rPr lang="ru-RU" sz="3500" dirty="0" smtClean="0"/>
              <a:t> </a:t>
            </a:r>
            <a:r>
              <a:rPr lang="ru-RU" sz="3500" dirty="0" err="1" smtClean="0"/>
              <a:t>урацил</a:t>
            </a:r>
            <a:endParaRPr lang="ru-RU" sz="3500" dirty="0"/>
          </a:p>
          <a:p>
            <a:pPr marL="365760" lvl="1" indent="0">
              <a:buNone/>
            </a:pPr>
            <a:r>
              <a:rPr lang="ru-RU" sz="3500" dirty="0" smtClean="0"/>
              <a:t>П</a:t>
            </a:r>
            <a:r>
              <a:rPr lang="ru-RU" sz="3500" dirty="0"/>
              <a:t>. </a:t>
            </a:r>
            <a:r>
              <a:rPr lang="ru-RU" sz="3500" dirty="0" smtClean="0"/>
              <a:t> гуанин</a:t>
            </a:r>
            <a:endParaRPr lang="ru-RU" sz="3500" dirty="0"/>
          </a:p>
          <a:p>
            <a:pPr marL="365760" lvl="1" indent="0">
              <a:buNone/>
            </a:pPr>
            <a:r>
              <a:rPr lang="ru-RU" sz="3500" dirty="0" smtClean="0"/>
              <a:t>Г</a:t>
            </a:r>
            <a:r>
              <a:rPr lang="ru-RU" sz="3500" dirty="0"/>
              <a:t>. </a:t>
            </a:r>
            <a:r>
              <a:rPr lang="ru-RU" sz="3500" dirty="0" smtClean="0"/>
              <a:t>  </a:t>
            </a:r>
            <a:r>
              <a:rPr lang="ru-RU" sz="3500" dirty="0" err="1" smtClean="0"/>
              <a:t>цитозин</a:t>
            </a:r>
            <a:endParaRPr lang="ru-RU" sz="3500" dirty="0"/>
          </a:p>
          <a:p>
            <a:pPr marL="365760" lvl="1" indent="0">
              <a:buNone/>
            </a:pPr>
            <a:r>
              <a:rPr lang="ru-RU" sz="3500" dirty="0" smtClean="0"/>
              <a:t>Е</a:t>
            </a:r>
            <a:r>
              <a:rPr lang="ru-RU" sz="3500" dirty="0"/>
              <a:t>. </a:t>
            </a:r>
            <a:r>
              <a:rPr lang="ru-RU" sz="3500" dirty="0" smtClean="0"/>
              <a:t>  </a:t>
            </a:r>
            <a:r>
              <a:rPr lang="ru-RU" sz="3500" dirty="0" err="1" smtClean="0"/>
              <a:t>аденин</a:t>
            </a:r>
            <a:endParaRPr lang="ru-RU" sz="3500" dirty="0"/>
          </a:p>
          <a:p>
            <a:pPr marL="68580" indent="0">
              <a:buNone/>
            </a:pPr>
            <a:r>
              <a:rPr lang="ru-RU" sz="3700" b="1" dirty="0" smtClean="0"/>
              <a:t>2</a:t>
            </a:r>
            <a:r>
              <a:rPr lang="ru-RU" sz="3700" b="1" dirty="0"/>
              <a:t>.        </a:t>
            </a:r>
            <a:r>
              <a:rPr lang="ru-RU" sz="4300" b="1" dirty="0" smtClean="0"/>
              <a:t>Нуклеотидный </a:t>
            </a:r>
            <a:r>
              <a:rPr lang="ru-RU" sz="4300" b="1" dirty="0"/>
              <a:t>состав </a:t>
            </a:r>
            <a:r>
              <a:rPr lang="ru-RU" sz="4300" b="1" dirty="0" smtClean="0"/>
              <a:t>фрагмента ДНК </a:t>
            </a:r>
            <a:r>
              <a:rPr lang="ru-RU" sz="4300" b="1" dirty="0"/>
              <a:t>- АТТ-ГЦГ-ТАТ - </a:t>
            </a:r>
            <a:r>
              <a:rPr lang="ru-RU" sz="4300" b="1" dirty="0" smtClean="0"/>
              <a:t>  комплементарный состав фрагмента и-РНК:</a:t>
            </a:r>
            <a:endParaRPr lang="ru-RU" sz="4300" b="1" dirty="0"/>
          </a:p>
          <a:p>
            <a:pPr marL="365760" lvl="1" indent="0">
              <a:buNone/>
            </a:pPr>
            <a:r>
              <a:rPr lang="ru-RU" sz="3500" dirty="0" smtClean="0"/>
              <a:t>А</a:t>
            </a:r>
            <a:r>
              <a:rPr lang="ru-RU" sz="3500" dirty="0"/>
              <a:t>. </a:t>
            </a:r>
            <a:r>
              <a:rPr lang="ru-RU" sz="3500" dirty="0" smtClean="0"/>
              <a:t>  ТАА-ЦГЦ-УТА</a:t>
            </a:r>
            <a:endParaRPr lang="ru-RU" sz="3500" dirty="0"/>
          </a:p>
          <a:p>
            <a:pPr marL="365760" lvl="1" indent="0">
              <a:buNone/>
            </a:pPr>
            <a:r>
              <a:rPr lang="ru-RU" sz="3500" dirty="0" smtClean="0"/>
              <a:t>К</a:t>
            </a:r>
            <a:r>
              <a:rPr lang="ru-RU" sz="3500" dirty="0"/>
              <a:t>. </a:t>
            </a:r>
            <a:r>
              <a:rPr lang="ru-RU" sz="3500" dirty="0" smtClean="0"/>
              <a:t>  ТАА-ЩГ-УТУ</a:t>
            </a:r>
            <a:endParaRPr lang="ru-RU" sz="3500" dirty="0"/>
          </a:p>
          <a:p>
            <a:pPr marL="365760" lvl="1" indent="0">
              <a:buNone/>
            </a:pPr>
            <a:r>
              <a:rPr lang="ru-RU" sz="3500" dirty="0" smtClean="0"/>
              <a:t>У</a:t>
            </a:r>
            <a:r>
              <a:rPr lang="ru-RU" sz="3500" dirty="0"/>
              <a:t>. </a:t>
            </a:r>
            <a:r>
              <a:rPr lang="ru-RU" sz="3500" dirty="0" smtClean="0"/>
              <a:t>  УАА-ЦГЦ-АУА</a:t>
            </a:r>
            <a:endParaRPr lang="ru-RU" sz="3500" dirty="0"/>
          </a:p>
          <a:p>
            <a:pPr marL="365760" lvl="1" indent="0">
              <a:buNone/>
            </a:pPr>
            <a:r>
              <a:rPr lang="ru-RU" sz="3500" dirty="0" smtClean="0"/>
              <a:t>Г</a:t>
            </a:r>
            <a:r>
              <a:rPr lang="ru-RU" sz="3500" dirty="0"/>
              <a:t>. </a:t>
            </a:r>
            <a:r>
              <a:rPr lang="ru-RU" sz="3500" dirty="0" smtClean="0"/>
              <a:t>  УАА-ЦГЦ-АТА</a:t>
            </a:r>
            <a:endParaRPr lang="ru-RU" sz="3500" dirty="0"/>
          </a:p>
          <a:p>
            <a:pPr marL="68580" indent="0">
              <a:buNone/>
            </a:pPr>
            <a:r>
              <a:rPr lang="ru-RU" sz="3700" b="1" dirty="0" smtClean="0"/>
              <a:t>3</a:t>
            </a:r>
            <a:r>
              <a:rPr lang="ru-RU" sz="4300" b="1" dirty="0"/>
              <a:t>.        </a:t>
            </a:r>
            <a:r>
              <a:rPr lang="ru-RU" sz="4300" b="1" dirty="0" smtClean="0"/>
              <a:t>Укажите правильный состав </a:t>
            </a:r>
            <a:r>
              <a:rPr lang="ru-RU" sz="4300" b="1" dirty="0"/>
              <a:t>нуклеотида </a:t>
            </a:r>
            <a:r>
              <a:rPr lang="ru-RU" sz="4300" b="1" dirty="0" smtClean="0"/>
              <a:t>ДНК</a:t>
            </a:r>
            <a:endParaRPr lang="ru-RU" sz="4300" b="1" dirty="0"/>
          </a:p>
          <a:p>
            <a:pPr marL="365760" lvl="1" indent="0">
              <a:buNone/>
            </a:pPr>
            <a:r>
              <a:rPr lang="ru-RU" sz="3500" dirty="0"/>
              <a:t>А. </a:t>
            </a:r>
            <a:r>
              <a:rPr lang="ru-RU" sz="3500" dirty="0" smtClean="0"/>
              <a:t>  рибоза</a:t>
            </a:r>
            <a:r>
              <a:rPr lang="ru-RU" sz="3500" dirty="0"/>
              <a:t>, остаток фосфорной кислоты, </a:t>
            </a:r>
            <a:r>
              <a:rPr lang="ru-RU" sz="3500" dirty="0" err="1"/>
              <a:t>тимин</a:t>
            </a:r>
            <a:endParaRPr lang="ru-RU" sz="3500" dirty="0"/>
          </a:p>
          <a:p>
            <a:pPr marL="365760" lvl="1" indent="0">
              <a:buNone/>
            </a:pPr>
            <a:r>
              <a:rPr lang="ru-RU" sz="3500" dirty="0" smtClean="0"/>
              <a:t>И</a:t>
            </a:r>
            <a:r>
              <a:rPr lang="ru-RU" sz="3500" dirty="0"/>
              <a:t>. </a:t>
            </a:r>
            <a:r>
              <a:rPr lang="ru-RU" sz="3500" dirty="0" smtClean="0"/>
              <a:t>  фосфорная </a:t>
            </a:r>
            <a:r>
              <a:rPr lang="ru-RU" sz="3500" dirty="0"/>
              <a:t>кислота, </a:t>
            </a:r>
            <a:r>
              <a:rPr lang="ru-RU" sz="3500" dirty="0" err="1"/>
              <a:t>урацил</a:t>
            </a:r>
            <a:r>
              <a:rPr lang="ru-RU" sz="3500" dirty="0"/>
              <a:t>, </a:t>
            </a:r>
            <a:r>
              <a:rPr lang="ru-RU" sz="3500" dirty="0" err="1"/>
              <a:t>дезоксирибоза</a:t>
            </a:r>
            <a:endParaRPr lang="ru-RU" sz="3500" dirty="0"/>
          </a:p>
          <a:p>
            <a:pPr marL="365760" lvl="1" indent="0">
              <a:buNone/>
            </a:pPr>
            <a:r>
              <a:rPr lang="ru-RU" sz="3500" dirty="0" smtClean="0"/>
              <a:t>К</a:t>
            </a:r>
            <a:r>
              <a:rPr lang="ru-RU" sz="3500" dirty="0"/>
              <a:t>. </a:t>
            </a:r>
            <a:r>
              <a:rPr lang="ru-RU" sz="3500" dirty="0" smtClean="0"/>
              <a:t>  остаток </a:t>
            </a:r>
            <a:r>
              <a:rPr lang="ru-RU" sz="3500" dirty="0"/>
              <a:t>фосфорной кислоты, </a:t>
            </a:r>
            <a:r>
              <a:rPr lang="ru-RU" sz="3500" dirty="0" err="1"/>
              <a:t>дезоксирибоза</a:t>
            </a:r>
            <a:r>
              <a:rPr lang="ru-RU" sz="3500" dirty="0"/>
              <a:t>, </a:t>
            </a:r>
            <a:r>
              <a:rPr lang="ru-RU" sz="3500" dirty="0" err="1"/>
              <a:t>аденин</a:t>
            </a:r>
            <a:endParaRPr lang="ru-RU" sz="3500" dirty="0"/>
          </a:p>
          <a:p>
            <a:pPr marL="365760" lvl="1" indent="0">
              <a:buNone/>
            </a:pPr>
            <a:r>
              <a:rPr lang="ru-RU" sz="3500" dirty="0" smtClean="0"/>
              <a:t>Г</a:t>
            </a:r>
            <a:r>
              <a:rPr lang="ru-RU" sz="3500" dirty="0"/>
              <a:t>. </a:t>
            </a:r>
            <a:r>
              <a:rPr lang="ru-RU" sz="3500" dirty="0" smtClean="0"/>
              <a:t>  остаток </a:t>
            </a:r>
            <a:r>
              <a:rPr lang="ru-RU" sz="3500" dirty="0"/>
              <a:t>фосфорной кислоты, рибоза, гуанин</a:t>
            </a:r>
          </a:p>
          <a:p>
            <a:pPr marL="68580" indent="0">
              <a:buNone/>
            </a:pPr>
            <a:r>
              <a:rPr lang="ru-RU" sz="3700" b="1" dirty="0" smtClean="0"/>
              <a:t>4</a:t>
            </a:r>
            <a:r>
              <a:rPr lang="ru-RU" sz="4300" b="1" dirty="0"/>
              <a:t>.        </a:t>
            </a:r>
            <a:r>
              <a:rPr lang="ru-RU" sz="4300" b="1" dirty="0" smtClean="0"/>
              <a:t>Образование </a:t>
            </a:r>
            <a:r>
              <a:rPr lang="ru-RU" sz="4300" b="1" dirty="0" err="1" smtClean="0"/>
              <a:t>полинуклеотидов</a:t>
            </a:r>
            <a:r>
              <a:rPr lang="ru-RU" sz="4300" b="1" dirty="0" smtClean="0"/>
              <a:t> происходит в результате реакции</a:t>
            </a:r>
            <a:endParaRPr lang="ru-RU" sz="4300" b="1" dirty="0"/>
          </a:p>
          <a:p>
            <a:pPr marL="365760" lvl="1" indent="0">
              <a:buNone/>
            </a:pPr>
            <a:r>
              <a:rPr lang="ru-RU" sz="3500" dirty="0" smtClean="0"/>
              <a:t>А</a:t>
            </a:r>
            <a:r>
              <a:rPr lang="ru-RU" sz="3500" dirty="0"/>
              <a:t>.   </a:t>
            </a:r>
            <a:r>
              <a:rPr lang="ru-RU" sz="3500" dirty="0" smtClean="0"/>
              <a:t>полимеризации</a:t>
            </a:r>
            <a:endParaRPr lang="ru-RU" sz="3500" dirty="0"/>
          </a:p>
          <a:p>
            <a:pPr marL="365760" lvl="1" indent="0">
              <a:buNone/>
            </a:pPr>
            <a:r>
              <a:rPr lang="ru-RU" sz="3500" dirty="0" smtClean="0"/>
              <a:t>Л</a:t>
            </a:r>
            <a:r>
              <a:rPr lang="ru-RU" sz="3500" dirty="0"/>
              <a:t>. </a:t>
            </a:r>
            <a:r>
              <a:rPr lang="ru-RU" sz="3500" dirty="0" smtClean="0"/>
              <a:t>  поликонденсации</a:t>
            </a:r>
            <a:endParaRPr lang="ru-RU" sz="3500" dirty="0"/>
          </a:p>
          <a:p>
            <a:pPr marL="365760" lvl="1" indent="0">
              <a:buNone/>
            </a:pPr>
            <a:r>
              <a:rPr lang="ru-RU" sz="3500" dirty="0" smtClean="0"/>
              <a:t>В</a:t>
            </a:r>
            <a:r>
              <a:rPr lang="ru-RU" sz="3500" dirty="0"/>
              <a:t>. </a:t>
            </a:r>
            <a:r>
              <a:rPr lang="ru-RU" sz="3500" dirty="0" smtClean="0"/>
              <a:t>  денатурации</a:t>
            </a:r>
            <a:endParaRPr lang="ru-RU" sz="3500" dirty="0"/>
          </a:p>
          <a:p>
            <a:pPr marL="365760" lvl="1" indent="0">
              <a:buNone/>
            </a:pPr>
            <a:r>
              <a:rPr lang="ru-RU" sz="3500" dirty="0" smtClean="0"/>
              <a:t>Т</a:t>
            </a:r>
            <a:r>
              <a:rPr lang="ru-RU" sz="3500" dirty="0"/>
              <a:t>. </a:t>
            </a:r>
            <a:r>
              <a:rPr lang="ru-RU" sz="3500" dirty="0" smtClean="0"/>
              <a:t>  репликации</a:t>
            </a:r>
            <a:endParaRPr lang="ru-RU" sz="3500" dirty="0"/>
          </a:p>
          <a:p>
            <a:pPr marL="68580" indent="0">
              <a:buNone/>
            </a:pPr>
            <a:endParaRPr lang="ru-RU" sz="3700" dirty="0"/>
          </a:p>
        </p:txBody>
      </p:sp>
    </p:spTree>
    <p:extLst>
      <p:ext uri="{BB962C8B-B14F-4D97-AF65-F5344CB8AC3E}">
        <p14:creationId xmlns:p14="http://schemas.microsoft.com/office/powerpoint/2010/main" val="132247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08912" cy="6264696"/>
          </a:xfrm>
        </p:spPr>
        <p:txBody>
          <a:bodyPr>
            <a:normAutofit fontScale="62500" lnSpcReduction="20000"/>
          </a:bodyPr>
          <a:lstStyle/>
          <a:p>
            <a:pPr marL="68580" indent="0">
              <a:buNone/>
            </a:pPr>
            <a:r>
              <a:rPr lang="ru-RU" sz="2700" b="1" dirty="0"/>
              <a:t>5.   </a:t>
            </a:r>
            <a:r>
              <a:rPr lang="ru-RU" sz="2700" b="1" dirty="0" smtClean="0"/>
              <a:t>Мономерами </a:t>
            </a:r>
            <a:r>
              <a:rPr lang="ru-RU" sz="2700" b="1" dirty="0"/>
              <a:t>ДНК и РНК </a:t>
            </a:r>
            <a:r>
              <a:rPr lang="ru-RU" sz="2700" b="1" dirty="0" smtClean="0"/>
              <a:t>являются</a:t>
            </a:r>
            <a:endParaRPr lang="ru-RU" sz="2700" b="1" dirty="0"/>
          </a:p>
          <a:p>
            <a:pPr marL="68580" indent="0">
              <a:buNone/>
            </a:pPr>
            <a:r>
              <a:rPr lang="ru-RU" dirty="0" smtClean="0"/>
              <a:t>Б</a:t>
            </a:r>
            <a:r>
              <a:rPr lang="ru-RU" dirty="0"/>
              <a:t>.    </a:t>
            </a:r>
            <a:r>
              <a:rPr lang="ru-RU" dirty="0" smtClean="0"/>
              <a:t>азотистое </a:t>
            </a:r>
            <a:r>
              <a:rPr lang="ru-RU" dirty="0"/>
              <a:t>основание</a:t>
            </a:r>
          </a:p>
          <a:p>
            <a:pPr marL="68580" indent="0">
              <a:buNone/>
            </a:pPr>
            <a:r>
              <a:rPr lang="ru-RU" dirty="0" smtClean="0"/>
              <a:t>У</a:t>
            </a:r>
            <a:r>
              <a:rPr lang="ru-RU" dirty="0"/>
              <a:t>. </a:t>
            </a:r>
            <a:r>
              <a:rPr lang="ru-RU" dirty="0" smtClean="0"/>
              <a:t>  </a:t>
            </a:r>
            <a:r>
              <a:rPr lang="ru-RU" dirty="0" err="1" smtClean="0"/>
              <a:t>дезоксирибоза</a:t>
            </a:r>
            <a:r>
              <a:rPr lang="ru-RU" dirty="0" smtClean="0"/>
              <a:t> </a:t>
            </a:r>
            <a:r>
              <a:rPr lang="ru-RU" dirty="0"/>
              <a:t>и рибоза</a:t>
            </a:r>
          </a:p>
          <a:p>
            <a:pPr marL="68580" indent="0">
              <a:buNone/>
            </a:pPr>
            <a:r>
              <a:rPr lang="ru-RU" dirty="0" smtClean="0"/>
              <a:t>Л</a:t>
            </a:r>
            <a:r>
              <a:rPr lang="ru-RU" dirty="0"/>
              <a:t>. </a:t>
            </a:r>
            <a:r>
              <a:rPr lang="ru-RU" dirty="0" smtClean="0"/>
              <a:t>  азотистое </a:t>
            </a:r>
            <a:r>
              <a:rPr lang="ru-RU" dirty="0"/>
              <a:t>основание и фосфорная кислота</a:t>
            </a:r>
          </a:p>
          <a:p>
            <a:pPr marL="68580" indent="0">
              <a:buNone/>
            </a:pPr>
            <a:r>
              <a:rPr lang="ru-RU" dirty="0" smtClean="0"/>
              <a:t>Е</a:t>
            </a:r>
            <a:r>
              <a:rPr lang="ru-RU" dirty="0"/>
              <a:t>. </a:t>
            </a:r>
            <a:r>
              <a:rPr lang="ru-RU" dirty="0" smtClean="0"/>
              <a:t>   нуклеотиды</a:t>
            </a:r>
            <a:endParaRPr lang="ru-RU" dirty="0"/>
          </a:p>
          <a:p>
            <a:pPr marL="68580" indent="0">
              <a:buNone/>
            </a:pPr>
            <a:r>
              <a:rPr lang="ru-RU" sz="2700" b="1" dirty="0" smtClean="0"/>
              <a:t>6</a:t>
            </a:r>
            <a:r>
              <a:rPr lang="ru-RU" sz="2700" b="1" dirty="0"/>
              <a:t>.        В каком случае правильно названы все отличия и –РНК от </a:t>
            </a:r>
            <a:r>
              <a:rPr lang="ru-RU" sz="2700" b="1" dirty="0" smtClean="0"/>
              <a:t>ДНК</a:t>
            </a:r>
            <a:endParaRPr lang="ru-RU" sz="2700" dirty="0"/>
          </a:p>
          <a:p>
            <a:pPr marL="68580" indent="0">
              <a:buNone/>
            </a:pPr>
            <a:r>
              <a:rPr lang="ru-RU" dirty="0"/>
              <a:t>Ш. </a:t>
            </a:r>
            <a:r>
              <a:rPr lang="ru-RU" dirty="0" smtClean="0"/>
              <a:t> </a:t>
            </a:r>
            <a:r>
              <a:rPr lang="ru-RU" dirty="0" err="1" smtClean="0"/>
              <a:t>одноцепочная</a:t>
            </a:r>
            <a:r>
              <a:rPr lang="ru-RU" dirty="0"/>
              <a:t>, содержит </a:t>
            </a:r>
            <a:r>
              <a:rPr lang="ru-RU" dirty="0" err="1"/>
              <a:t>дезоксирибозу</a:t>
            </a:r>
            <a:r>
              <a:rPr lang="ru-RU" dirty="0"/>
              <a:t>, хранение информации</a:t>
            </a:r>
          </a:p>
          <a:p>
            <a:pPr marL="68580" indent="0">
              <a:buNone/>
            </a:pPr>
            <a:r>
              <a:rPr lang="ru-RU" dirty="0"/>
              <a:t>Ю. </a:t>
            </a:r>
            <a:r>
              <a:rPr lang="ru-RU" dirty="0" smtClean="0"/>
              <a:t> </a:t>
            </a:r>
            <a:r>
              <a:rPr lang="ru-RU" dirty="0" err="1" smtClean="0"/>
              <a:t>двуцепочечная</a:t>
            </a:r>
            <a:r>
              <a:rPr lang="ru-RU" dirty="0"/>
              <a:t>, содержит рибозу, передает информацию</a:t>
            </a:r>
          </a:p>
          <a:p>
            <a:pPr marL="68580" indent="0">
              <a:buNone/>
            </a:pPr>
            <a:r>
              <a:rPr lang="ru-RU" dirty="0" smtClean="0"/>
              <a:t>О</a:t>
            </a:r>
            <a:r>
              <a:rPr lang="ru-RU" dirty="0"/>
              <a:t>. </a:t>
            </a:r>
            <a:r>
              <a:rPr lang="ru-RU" dirty="0" smtClean="0"/>
              <a:t> </a:t>
            </a:r>
            <a:r>
              <a:rPr lang="ru-RU" dirty="0" err="1" smtClean="0"/>
              <a:t>одноцепочная</a:t>
            </a:r>
            <a:r>
              <a:rPr lang="ru-RU" dirty="0"/>
              <a:t>, содержит рибозу, передает информацию</a:t>
            </a:r>
          </a:p>
          <a:p>
            <a:pPr marL="68580" indent="0">
              <a:buNone/>
            </a:pPr>
            <a:r>
              <a:rPr lang="ru-RU" dirty="0" smtClean="0"/>
              <a:t>Г</a:t>
            </a:r>
            <a:r>
              <a:rPr lang="ru-RU" dirty="0"/>
              <a:t>.   </a:t>
            </a:r>
            <a:r>
              <a:rPr lang="ru-RU" dirty="0" err="1" smtClean="0"/>
              <a:t>двуцепочная</a:t>
            </a:r>
            <a:r>
              <a:rPr lang="ru-RU" dirty="0"/>
              <a:t>, содержит </a:t>
            </a:r>
            <a:r>
              <a:rPr lang="ru-RU" dirty="0" err="1"/>
              <a:t>дезоксирибозу</a:t>
            </a:r>
            <a:r>
              <a:rPr lang="ru-RU" dirty="0"/>
              <a:t>, хранит информацию</a:t>
            </a:r>
          </a:p>
          <a:p>
            <a:pPr marL="68580" indent="0">
              <a:buNone/>
            </a:pPr>
            <a:r>
              <a:rPr lang="ru-RU" sz="2700" b="1" dirty="0" smtClean="0"/>
              <a:t>7</a:t>
            </a:r>
            <a:r>
              <a:rPr lang="ru-RU" sz="2700" b="1" dirty="0"/>
              <a:t>.        Прочная ковалентная связь в молекуле ДНК возникает между:</a:t>
            </a:r>
          </a:p>
          <a:p>
            <a:pPr marL="68580" indent="0">
              <a:buNone/>
            </a:pPr>
            <a:r>
              <a:rPr lang="ru-RU" dirty="0" smtClean="0"/>
              <a:t>В</a:t>
            </a:r>
            <a:r>
              <a:rPr lang="ru-RU" dirty="0"/>
              <a:t>.    </a:t>
            </a:r>
            <a:r>
              <a:rPr lang="ru-RU" dirty="0" smtClean="0"/>
              <a:t>нуклеотидами</a:t>
            </a:r>
            <a:endParaRPr lang="ru-RU" dirty="0"/>
          </a:p>
          <a:p>
            <a:pPr marL="68580" indent="0">
              <a:buNone/>
            </a:pPr>
            <a:r>
              <a:rPr lang="ru-RU" dirty="0" smtClean="0"/>
              <a:t>И</a:t>
            </a:r>
            <a:r>
              <a:rPr lang="ru-RU" dirty="0"/>
              <a:t>. </a:t>
            </a:r>
            <a:r>
              <a:rPr lang="ru-RU" dirty="0" smtClean="0"/>
              <a:t>  </a:t>
            </a:r>
            <a:r>
              <a:rPr lang="ru-RU" dirty="0" err="1" smtClean="0"/>
              <a:t>дезоксирибозами</a:t>
            </a:r>
            <a:r>
              <a:rPr lang="ru-RU" dirty="0" smtClean="0"/>
              <a:t> </a:t>
            </a:r>
            <a:r>
              <a:rPr lang="ru-RU" dirty="0"/>
              <a:t>соседних нуклеотидов</a:t>
            </a:r>
          </a:p>
          <a:p>
            <a:pPr marL="68580" indent="0">
              <a:buNone/>
            </a:pPr>
            <a:r>
              <a:rPr lang="ru-RU" dirty="0" smtClean="0"/>
              <a:t>Т</a:t>
            </a:r>
            <a:r>
              <a:rPr lang="ru-RU" dirty="0"/>
              <a:t>. </a:t>
            </a:r>
            <a:r>
              <a:rPr lang="ru-RU" dirty="0" smtClean="0"/>
              <a:t>   остатками </a:t>
            </a:r>
            <a:r>
              <a:rPr lang="ru-RU" dirty="0"/>
              <a:t>фосфорной кислоты и сахара соседних нуклеотидов</a:t>
            </a:r>
          </a:p>
          <a:p>
            <a:pPr marL="68580" indent="0">
              <a:buNone/>
            </a:pPr>
            <a:r>
              <a:rPr lang="ru-RU" b="1" dirty="0" smtClean="0"/>
              <a:t>8</a:t>
            </a:r>
            <a:r>
              <a:rPr lang="ru-RU" sz="2700" b="1" dirty="0"/>
              <a:t>.        Какая из молекул РНК самая </a:t>
            </a:r>
            <a:r>
              <a:rPr lang="ru-RU" sz="2700" b="1" dirty="0" smtClean="0"/>
              <a:t>длинная</a:t>
            </a:r>
            <a:endParaRPr lang="ru-RU" sz="2700" b="1" dirty="0"/>
          </a:p>
          <a:p>
            <a:pPr marL="68580" indent="0">
              <a:buNone/>
            </a:pPr>
            <a:r>
              <a:rPr lang="ru-RU" dirty="0" smtClean="0"/>
              <a:t>А</a:t>
            </a:r>
            <a:r>
              <a:rPr lang="ru-RU" dirty="0"/>
              <a:t>. </a:t>
            </a:r>
            <a:r>
              <a:rPr lang="ru-RU" dirty="0" smtClean="0"/>
              <a:t> т-РНК</a:t>
            </a:r>
            <a:endParaRPr lang="ru-RU" dirty="0"/>
          </a:p>
          <a:p>
            <a:pPr marL="68580" indent="0">
              <a:buNone/>
            </a:pPr>
            <a:r>
              <a:rPr lang="ru-RU" dirty="0" smtClean="0"/>
              <a:t>К</a:t>
            </a:r>
            <a:r>
              <a:rPr lang="ru-RU" dirty="0"/>
              <a:t>. </a:t>
            </a:r>
            <a:r>
              <a:rPr lang="ru-RU" dirty="0" smtClean="0"/>
              <a:t> р-РНК</a:t>
            </a:r>
            <a:endParaRPr lang="ru-RU" dirty="0"/>
          </a:p>
          <a:p>
            <a:pPr marL="68580" indent="0">
              <a:buNone/>
            </a:pPr>
            <a:r>
              <a:rPr lang="ru-RU" dirty="0" smtClean="0"/>
              <a:t>И</a:t>
            </a:r>
            <a:r>
              <a:rPr lang="ru-RU" dirty="0"/>
              <a:t>. </a:t>
            </a:r>
            <a:r>
              <a:rPr lang="ru-RU" dirty="0" smtClean="0"/>
              <a:t> и-РНК</a:t>
            </a:r>
            <a:endParaRPr lang="ru-RU" dirty="0"/>
          </a:p>
          <a:p>
            <a:pPr marL="68580" indent="0">
              <a:buNone/>
            </a:pPr>
            <a:r>
              <a:rPr lang="ru-RU" b="1" dirty="0" smtClean="0"/>
              <a:t>9</a:t>
            </a:r>
            <a:r>
              <a:rPr lang="ru-RU" b="1" dirty="0"/>
              <a:t>.        </a:t>
            </a:r>
            <a:r>
              <a:rPr lang="ru-RU" sz="2700" b="1" dirty="0" smtClean="0"/>
              <a:t>Двойная водородная связь возникает между:</a:t>
            </a:r>
            <a:endParaRPr lang="ru-RU" sz="2700" b="1" dirty="0"/>
          </a:p>
          <a:p>
            <a:pPr marL="68580" indent="0">
              <a:buNone/>
            </a:pPr>
            <a:r>
              <a:rPr lang="ru-RU" dirty="0" smtClean="0"/>
              <a:t>Д</a:t>
            </a:r>
            <a:r>
              <a:rPr lang="ru-RU" dirty="0"/>
              <a:t>. </a:t>
            </a:r>
            <a:r>
              <a:rPr lang="ru-RU" dirty="0" smtClean="0"/>
              <a:t> А и Т</a:t>
            </a:r>
            <a:endParaRPr lang="ru-RU" dirty="0"/>
          </a:p>
          <a:p>
            <a:pPr marL="68580" indent="0">
              <a:buNone/>
            </a:pPr>
            <a:r>
              <a:rPr lang="ru-RU" dirty="0" smtClean="0"/>
              <a:t>Б</a:t>
            </a:r>
            <a:r>
              <a:rPr lang="ru-RU" dirty="0"/>
              <a:t>. </a:t>
            </a:r>
            <a:r>
              <a:rPr lang="ru-RU" dirty="0" smtClean="0"/>
              <a:t> Т и У</a:t>
            </a:r>
            <a:endParaRPr lang="ru-RU" dirty="0"/>
          </a:p>
          <a:p>
            <a:pPr marL="68580" indent="0">
              <a:buNone/>
            </a:pPr>
            <a:r>
              <a:rPr lang="ru-RU" dirty="0" smtClean="0"/>
              <a:t>А</a:t>
            </a:r>
            <a:r>
              <a:rPr lang="ru-RU" dirty="0"/>
              <a:t>. </a:t>
            </a:r>
            <a:r>
              <a:rPr lang="ru-RU" dirty="0" smtClean="0"/>
              <a:t>Г и Ц</a:t>
            </a:r>
            <a:endParaRPr lang="ru-RU" dirty="0"/>
          </a:p>
          <a:p>
            <a:pPr marL="68580" indent="0">
              <a:buNone/>
            </a:pPr>
            <a:r>
              <a:rPr lang="ru-RU" dirty="0" smtClean="0"/>
              <a:t>Г</a:t>
            </a:r>
            <a:r>
              <a:rPr lang="ru-RU" dirty="0"/>
              <a:t>. </a:t>
            </a:r>
            <a:r>
              <a:rPr lang="ru-RU" dirty="0" smtClean="0"/>
              <a:t> А и Г</a:t>
            </a:r>
            <a:endParaRPr lang="ru-RU" dirty="0"/>
          </a:p>
          <a:p>
            <a:pPr marL="6858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823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" r="5097"/>
          <a:stretch/>
        </p:blipFill>
        <p:spPr bwMode="auto">
          <a:xfrm>
            <a:off x="4499992" y="4162658"/>
            <a:ext cx="4061266" cy="230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024744" cy="1143000"/>
          </a:xfrm>
        </p:spPr>
        <p:txBody>
          <a:bodyPr/>
          <a:lstStyle/>
          <a:p>
            <a:r>
              <a:rPr lang="ru-RU" dirty="0" smtClean="0"/>
              <a:t>Нуклеиновые кислоты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7353381" cy="5112568"/>
          </a:xfrm>
        </p:spPr>
        <p:txBody>
          <a:bodyPr>
            <a:normAutofit fontScale="77500" lnSpcReduction="20000"/>
          </a:bodyPr>
          <a:lstStyle/>
          <a:p>
            <a:r>
              <a:rPr lang="ru-RU" sz="3500" dirty="0"/>
              <a:t>Название этих веществ происходит от латинского слова </a:t>
            </a:r>
            <a:r>
              <a:rPr lang="ru-RU" sz="35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nucleus</a:t>
            </a:r>
            <a:r>
              <a:rPr lang="ru-RU" sz="3500" dirty="0"/>
              <a:t> — «ядро» и указывает, что нуклеиновые кислоты являются составной частью клеточных ядер</a:t>
            </a:r>
            <a:r>
              <a:rPr lang="ru-RU" sz="3500" dirty="0" smtClean="0"/>
              <a:t>.</a:t>
            </a:r>
          </a:p>
          <a:p>
            <a:pPr marL="68580" indent="0">
              <a:buNone/>
            </a:pPr>
            <a:endParaRPr lang="ru-RU" sz="3500" dirty="0" smtClean="0"/>
          </a:p>
          <a:p>
            <a:pPr marL="68580" indent="0">
              <a:buNone/>
            </a:pPr>
            <a:r>
              <a:rPr lang="ru-RU" dirty="0" smtClean="0"/>
              <a:t>Открытие </a:t>
            </a:r>
            <a:r>
              <a:rPr lang="ru-RU" dirty="0"/>
              <a:t>нуклеиновых кислот связано с именем Фридриха </a:t>
            </a:r>
            <a:r>
              <a:rPr lang="ru-RU" dirty="0" err="1"/>
              <a:t>Мишера</a:t>
            </a:r>
            <a:r>
              <a:rPr lang="ru-RU" dirty="0"/>
              <a:t>. Свою деятельность он начал с изучения гноя. Из </a:t>
            </a:r>
            <a:r>
              <a:rPr lang="ru-RU" dirty="0" smtClean="0"/>
              <a:t>гнойных</a:t>
            </a:r>
          </a:p>
          <a:p>
            <a:pPr marL="68580" indent="0">
              <a:buNone/>
            </a:pPr>
            <a:r>
              <a:rPr lang="ru-RU" dirty="0" smtClean="0"/>
              <a:t>клеток </a:t>
            </a:r>
            <a:r>
              <a:rPr lang="ru-RU" dirty="0"/>
              <a:t>он </a:t>
            </a:r>
            <a:r>
              <a:rPr lang="ru-RU" dirty="0" smtClean="0"/>
              <a:t>получил </a:t>
            </a:r>
            <a:r>
              <a:rPr lang="ru-RU" dirty="0"/>
              <a:t>вещество </a:t>
            </a:r>
            <a:endParaRPr lang="ru-RU" dirty="0" smtClean="0"/>
          </a:p>
          <a:p>
            <a:pPr marL="68580" indent="0">
              <a:buNone/>
            </a:pPr>
            <a:r>
              <a:rPr lang="ru-RU" dirty="0" smtClean="0"/>
              <a:t>ядерного </a:t>
            </a:r>
            <a:r>
              <a:rPr lang="ru-RU" dirty="0"/>
              <a:t>происхождения. </a:t>
            </a:r>
            <a:endParaRPr lang="ru-RU" dirty="0" smtClean="0"/>
          </a:p>
          <a:p>
            <a:pPr marL="68580" indent="0">
              <a:buNone/>
            </a:pPr>
            <a:r>
              <a:rPr lang="ru-RU" dirty="0" smtClean="0"/>
              <a:t>Вскоре </a:t>
            </a:r>
            <a:r>
              <a:rPr lang="ru-RU" dirty="0"/>
              <a:t>методику </a:t>
            </a:r>
            <a:endParaRPr lang="ru-RU" dirty="0" smtClean="0"/>
          </a:p>
          <a:p>
            <a:pPr marL="68580" indent="0">
              <a:buNone/>
            </a:pPr>
            <a:r>
              <a:rPr lang="ru-RU" dirty="0" err="1" smtClean="0"/>
              <a:t>Мишера</a:t>
            </a:r>
            <a:r>
              <a:rPr lang="ru-RU" dirty="0" smtClean="0"/>
              <a:t> </a:t>
            </a:r>
            <a:r>
              <a:rPr lang="ru-RU" dirty="0"/>
              <a:t>стали </a:t>
            </a:r>
            <a:endParaRPr lang="ru-RU" dirty="0" smtClean="0"/>
          </a:p>
          <a:p>
            <a:pPr marL="68580" indent="0">
              <a:buNone/>
            </a:pPr>
            <a:r>
              <a:rPr lang="ru-RU" dirty="0" smtClean="0"/>
              <a:t>применять </a:t>
            </a:r>
            <a:r>
              <a:rPr lang="ru-RU" dirty="0"/>
              <a:t>для </a:t>
            </a:r>
            <a:endParaRPr lang="ru-RU" dirty="0" smtClean="0"/>
          </a:p>
          <a:p>
            <a:pPr marL="68580" indent="0">
              <a:buNone/>
            </a:pPr>
            <a:r>
              <a:rPr lang="ru-RU" dirty="0" smtClean="0"/>
              <a:t>выделения </a:t>
            </a:r>
            <a:r>
              <a:rPr lang="ru-RU" dirty="0"/>
              <a:t>нуклеина </a:t>
            </a:r>
            <a:endParaRPr lang="ru-RU" dirty="0" smtClean="0"/>
          </a:p>
          <a:p>
            <a:pPr marL="68580" indent="0">
              <a:buNone/>
            </a:pPr>
            <a:r>
              <a:rPr lang="ru-RU" dirty="0" smtClean="0"/>
              <a:t>из </a:t>
            </a:r>
            <a:r>
              <a:rPr lang="ru-RU" dirty="0"/>
              <a:t>тканей.</a:t>
            </a:r>
          </a:p>
        </p:txBody>
      </p:sp>
    </p:spTree>
    <p:extLst>
      <p:ext uri="{BB962C8B-B14F-4D97-AF65-F5344CB8AC3E}">
        <p14:creationId xmlns:p14="http://schemas.microsoft.com/office/powerpoint/2010/main" val="297982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7620" y="116632"/>
            <a:ext cx="7024744" cy="1143000"/>
          </a:xfrm>
        </p:spPr>
        <p:txBody>
          <a:bodyPr/>
          <a:lstStyle/>
          <a:p>
            <a:r>
              <a:rPr lang="ru-RU" dirty="0" smtClean="0"/>
              <a:t>Биотехнология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96752"/>
            <a:ext cx="7992887" cy="3508977"/>
          </a:xfrm>
        </p:spPr>
        <p:txBody>
          <a:bodyPr/>
          <a:lstStyle/>
          <a:p>
            <a:pPr algn="just"/>
            <a:r>
              <a:rPr lang="ru-RU" dirty="0"/>
              <a:t>Процесс получения различных веществ и продуктов с применением ферментов клеточных структур называют </a:t>
            </a:r>
            <a:r>
              <a:rPr lang="ru-RU" dirty="0" smtClean="0"/>
              <a:t>биотехнологией</a:t>
            </a:r>
          </a:p>
          <a:p>
            <a:pPr algn="just"/>
            <a:r>
              <a:rPr lang="ru-RU" dirty="0"/>
              <a:t>Извлечение генов из клеток организмов одного типа и вживление их в клетки организмов другого типа называют генной инженерией или технологией рекомбинантных </a:t>
            </a:r>
            <a:r>
              <a:rPr lang="ru-RU" dirty="0" smtClean="0"/>
              <a:t>ДНК</a:t>
            </a:r>
          </a:p>
          <a:p>
            <a:pPr lvl="1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293096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Такие белки, как инсулин, человеческий гормон роста </a:t>
            </a:r>
            <a:r>
              <a:rPr lang="ru-RU" dirty="0" err="1"/>
              <a:t>соматотропин</a:t>
            </a:r>
            <a:r>
              <a:rPr lang="ru-RU" dirty="0"/>
              <a:t> и фактор VIII (или коагулирующий фактор — вызывает свертывание крови, применяют при гемофилии), — это продукты генной </a:t>
            </a:r>
            <a:r>
              <a:rPr lang="ru-RU" dirty="0" smtClean="0"/>
              <a:t>инженерии. Предприятия </a:t>
            </a:r>
            <a:r>
              <a:rPr lang="ru-RU" dirty="0"/>
              <a:t>и организации по защите окружающей среды могут широко использовать модифицированные бактерии и грибы, которые преобразуют потенциально вредные соединения в безвредные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345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otvet.imgsmail.ru/download/55d38ca634e6bc1acce896a3df0c9d62_i-215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08920"/>
            <a:ext cx="5705475" cy="5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5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Использованные 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videouroki.net/video/39-nukleinovye-kisloty.html</a:t>
            </a:r>
            <a:endParaRPr lang="ru-RU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nsportal.ru/shkola/khimiya/library/2012/04/08/urok-po-teme-nukleinovye-kisloty-10-klass</a:t>
            </a:r>
            <a:endParaRPr lang="ru-RU" dirty="0" smtClean="0"/>
          </a:p>
          <a:p>
            <a:r>
              <a:rPr lang="en-US" dirty="0">
                <a:hlinkClick r:id="rId4"/>
              </a:rPr>
              <a:t>https://yandex.ru/images/search?text=</a:t>
            </a:r>
            <a:r>
              <a:rPr lang="ru-RU" dirty="0">
                <a:hlinkClick r:id="rId4"/>
              </a:rPr>
              <a:t>днк%20гифка%20на%20прозрачном%20фоне&amp;</a:t>
            </a:r>
            <a:r>
              <a:rPr lang="en-US" dirty="0" err="1" smtClean="0">
                <a:hlinkClick r:id="rId4"/>
              </a:rPr>
              <a:t>lr</a:t>
            </a:r>
            <a:r>
              <a:rPr lang="en-US" dirty="0" smtClean="0">
                <a:hlinkClick r:id="rId4"/>
              </a:rPr>
              <a:t>=50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843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Нуклеиновые кислоты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высокомолекулярные </a:t>
            </a:r>
            <a:r>
              <a:rPr lang="ru-RU" dirty="0"/>
              <a:t>соединения с молекулярными массами от ста тысяч до десятков миллиардов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Существует </a:t>
            </a:r>
            <a:r>
              <a:rPr lang="ru-RU" dirty="0"/>
              <a:t>два вида нуклеиновых кислот — дезоксирибонуклеиновые (сокращённо ДНК) и рибонуклеиновые (РНК).</a:t>
            </a:r>
          </a:p>
        </p:txBody>
      </p:sp>
    </p:spTree>
    <p:extLst>
      <p:ext uri="{BB962C8B-B14F-4D97-AF65-F5344CB8AC3E}">
        <p14:creationId xmlns:p14="http://schemas.microsoft.com/office/powerpoint/2010/main" val="195189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39552" y="404664"/>
            <a:ext cx="3057148" cy="108012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ДНК</a:t>
            </a:r>
          </a:p>
          <a:p>
            <a:r>
              <a:rPr lang="ru-RU" dirty="0" err="1"/>
              <a:t>д</a:t>
            </a:r>
            <a:r>
              <a:rPr lang="ru-RU" dirty="0" err="1" smtClean="0"/>
              <a:t>езоксирибонуклеионовая</a:t>
            </a:r>
            <a:r>
              <a:rPr lang="ru-RU" dirty="0" smtClean="0"/>
              <a:t> кислота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550453" y="332656"/>
            <a:ext cx="3055717" cy="115212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РНК</a:t>
            </a:r>
          </a:p>
          <a:p>
            <a:r>
              <a:rPr lang="ru-RU" dirty="0" smtClean="0"/>
              <a:t>рибонуклеиновая кислота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Picture 5" descr="DNA_rotating_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1628800"/>
            <a:ext cx="3024336" cy="4445620"/>
          </a:xfrm>
          <a:prstGeom prst="rect">
            <a:avLst/>
          </a:prstGeom>
        </p:spPr>
      </p:pic>
      <p:pic>
        <p:nvPicPr>
          <p:cNvPr id="2053" name="Picture 5" descr="https://upload.wikimedia.org/wikipedia/commons/5/57/ARNm-Rasmo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61" y="1628799"/>
            <a:ext cx="3709939" cy="444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941168"/>
            <a:ext cx="1408241" cy="140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52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000" dirty="0"/>
              <a:t>В 1953 году была расшифрована вторичная структура ДНК. За это открытие в 1962 году была присуждена Нобелевская премия </a:t>
            </a:r>
            <a:r>
              <a:rPr lang="ru-RU" sz="2000" dirty="0" err="1"/>
              <a:t>Фрэнсису</a:t>
            </a:r>
            <a:r>
              <a:rPr lang="ru-RU" sz="2000" dirty="0"/>
              <a:t> Крику, Джеймсу Уотсону, Морису </a:t>
            </a:r>
            <a:r>
              <a:rPr lang="ru-RU" sz="2000" dirty="0" err="1"/>
              <a:t>Уилкинсу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3" r="1684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365104"/>
            <a:ext cx="3456384" cy="167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16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1027664"/>
            <a:ext cx="7920880" cy="1143000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>ДНК хранит генетическую информацию, которая передаётся из поколения в поколение. В её составе закодирован состав всех белков организма, хотя молекула ДНК не принимает участие в синтезе белка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8880"/>
            <a:ext cx="7861541" cy="347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2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Строение нуклеиновых кислот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нуклеиновые кислоты состоят из множества нуклеотидов (от нескольких десятков до сотен миллионов), которые связаны фосфодиэфирными связями, а в состав каждого нуклеотида входит азотистое основание, углевод (пентоза) и остаток фосфорной кислоты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96952"/>
            <a:ext cx="29146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81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9592" y="332656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Заполните </a:t>
            </a:r>
            <a:br>
              <a:rPr lang="ru-RU" dirty="0" smtClean="0"/>
            </a:br>
            <a:r>
              <a:rPr lang="ru-RU" dirty="0" smtClean="0"/>
              <a:t>таблицу в ходе урока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2145114"/>
              </p:ext>
            </p:extLst>
          </p:nvPr>
        </p:nvGraphicFramePr>
        <p:xfrm>
          <a:off x="539552" y="1556793"/>
          <a:ext cx="8136903" cy="4912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2301"/>
                <a:gridCol w="2712301"/>
                <a:gridCol w="2712301"/>
              </a:tblGrid>
              <a:tr h="439484">
                <a:tc>
                  <a:txBody>
                    <a:bodyPr/>
                    <a:lstStyle/>
                    <a:p>
                      <a:r>
                        <a:rPr lang="ru-RU" dirty="0" smtClean="0"/>
                        <a:t>Признаки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ДНК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РНК</a:t>
                      </a:r>
                      <a:endParaRPr lang="ru-RU" dirty="0"/>
                    </a:p>
                  </a:txBody>
                  <a:tcPr/>
                </a:tc>
              </a:tr>
              <a:tr h="439484">
                <a:tc>
                  <a:txBody>
                    <a:bodyPr/>
                    <a:lstStyle/>
                    <a:p>
                      <a:r>
                        <a:rPr lang="ru-RU" dirty="0" smtClean="0"/>
                        <a:t>Сходство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39484">
                <a:tc>
                  <a:txBody>
                    <a:bodyPr/>
                    <a:lstStyle/>
                    <a:p>
                      <a:r>
                        <a:rPr lang="ru-RU" dirty="0" smtClean="0"/>
                        <a:t>Различия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9484">
                <a:tc>
                  <a:txBody>
                    <a:bodyPr/>
                    <a:lstStyle/>
                    <a:p>
                      <a:r>
                        <a:rPr lang="ru-RU" dirty="0" smtClean="0"/>
                        <a:t>Углевод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8561">
                <a:tc>
                  <a:txBody>
                    <a:bodyPr/>
                    <a:lstStyle/>
                    <a:p>
                      <a:r>
                        <a:rPr lang="ru-RU" dirty="0" smtClean="0"/>
                        <a:t>Азотистые основания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9484">
                <a:tc>
                  <a:txBody>
                    <a:bodyPr/>
                    <a:lstStyle/>
                    <a:p>
                      <a:r>
                        <a:rPr lang="ru-RU" dirty="0" smtClean="0"/>
                        <a:t>Структура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9484">
                <a:tc>
                  <a:txBody>
                    <a:bodyPr/>
                    <a:lstStyle/>
                    <a:p>
                      <a:r>
                        <a:rPr lang="ru-RU" dirty="0" smtClean="0"/>
                        <a:t>Способ синтеза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8561">
                <a:tc>
                  <a:txBody>
                    <a:bodyPr/>
                    <a:lstStyle/>
                    <a:p>
                      <a:r>
                        <a:rPr lang="ru-RU" dirty="0" smtClean="0"/>
                        <a:t>Нахождение в клетке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8561">
                <a:tc>
                  <a:txBody>
                    <a:bodyPr/>
                    <a:lstStyle/>
                    <a:p>
                      <a:r>
                        <a:rPr lang="ru-RU" dirty="0" smtClean="0"/>
                        <a:t>Биологическая роль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730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506</TotalTime>
  <Words>1181</Words>
  <Application>Microsoft Office PowerPoint</Application>
  <PresentationFormat>Экран (4:3)</PresentationFormat>
  <Paragraphs>214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Остин</vt:lpstr>
      <vt:lpstr>Нуклеиновые кислоты</vt:lpstr>
      <vt:lpstr>Цель урока</vt:lpstr>
      <vt:lpstr>Нуклеиновые кислоты</vt:lpstr>
      <vt:lpstr>Нуклеиновые кислоты</vt:lpstr>
      <vt:lpstr>Презентация PowerPoint</vt:lpstr>
      <vt:lpstr>В 1953 году была расшифрована вторичная структура ДНК. За это открытие в 1962 году была присуждена Нобелевская премия Фрэнсису Крику, Джеймсу Уотсону, Морису Уилкинсу</vt:lpstr>
      <vt:lpstr>ДНК хранит генетическую информацию, которая передаётся из поколения в поколение. В её составе закодирован состав всех белков организма, хотя молекула ДНК не принимает участие в синтезе белка</vt:lpstr>
      <vt:lpstr>Строение нуклеиновых кислот</vt:lpstr>
      <vt:lpstr>Заполните  таблицу в ходе урока</vt:lpstr>
      <vt:lpstr>Строение мономеров</vt:lpstr>
      <vt:lpstr>Презентация PowerPoint</vt:lpstr>
      <vt:lpstr>Углевод (моносахарид) </vt:lpstr>
      <vt:lpstr>Углевод (моносахарид) </vt:lpstr>
      <vt:lpstr>Презентация PowerPoint</vt:lpstr>
      <vt:lpstr>Презентация PowerPoint</vt:lpstr>
      <vt:lpstr>Презентация PowerPoint</vt:lpstr>
      <vt:lpstr>Структура нуклеиновых кислот</vt:lpstr>
      <vt:lpstr>Структура нуклеиновых кислот</vt:lpstr>
      <vt:lpstr>Принцип комплементарности</vt:lpstr>
      <vt:lpstr>Презентация PowerPoint</vt:lpstr>
      <vt:lpstr>Способ синтеза - ДНК</vt:lpstr>
      <vt:lpstr>Способ синтеза  - РНК</vt:lpstr>
      <vt:lpstr>Биологическая роль и нахождение в клетке ДНК</vt:lpstr>
      <vt:lpstr>Биологическая роль  и нахождение в клетке РНК</vt:lpstr>
      <vt:lpstr>Синтез цепочки из нуклеотидов</vt:lpstr>
      <vt:lpstr>Презентация PowerPoint</vt:lpstr>
      <vt:lpstr>Свойства нуклеиновых кислот</vt:lpstr>
      <vt:lpstr>ТЕСТ (Отвечая на вопросы теста, и выбрав правильный ответ, вы получите ключевое слово).</vt:lpstr>
      <vt:lpstr>Презентация PowerPoint</vt:lpstr>
      <vt:lpstr>Биотехнология</vt:lpstr>
      <vt:lpstr>Презентация PowerPoint</vt:lpstr>
      <vt:lpstr>Использованные 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Нуклеиновые кислоты</dc:title>
  <dc:creator>Admin</dc:creator>
  <cp:lastModifiedBy>RePack by Diakov</cp:lastModifiedBy>
  <cp:revision>26</cp:revision>
  <dcterms:created xsi:type="dcterms:W3CDTF">2020-12-07T10:13:45Z</dcterms:created>
  <dcterms:modified xsi:type="dcterms:W3CDTF">2020-12-16T17:31:50Z</dcterms:modified>
</cp:coreProperties>
</file>