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8" r:id="rId2"/>
    <p:sldId id="256" r:id="rId3"/>
    <p:sldId id="280" r:id="rId4"/>
    <p:sldId id="282" r:id="rId5"/>
    <p:sldId id="281" r:id="rId6"/>
    <p:sldId id="290" r:id="rId7"/>
    <p:sldId id="291" r:id="rId8"/>
    <p:sldId id="284" r:id="rId9"/>
    <p:sldId id="287" r:id="rId10"/>
    <p:sldId id="283" r:id="rId11"/>
    <p:sldId id="286" r:id="rId12"/>
    <p:sldId id="285" r:id="rId13"/>
    <p:sldId id="258" r:id="rId14"/>
    <p:sldId id="27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01510"/>
    <a:srgbClr val="003A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9FCED5-AECC-408D-A398-1BF95E467855}" type="datetimeFigureOut">
              <a:rPr lang="ru-RU"/>
              <a:pPr>
                <a:defRPr/>
              </a:pPr>
              <a:t>22.02.2017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82DE4E-0FE5-4CC1-9304-40FA796DF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57AE21A-F4D9-4726-911E-3B275384D9B2}" type="slidenum">
              <a:rPr lang="ru-RU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ru-RU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67584-35AE-4C23-9CA3-333450E0DC10}" type="datetimeFigureOut">
              <a:rPr lang="ru-RU"/>
              <a:pPr>
                <a:defRPr/>
              </a:pPr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CEA1A-A9D1-47CD-A7A4-50956C3F1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E32F3-A533-4918-B533-59EA64AFF349}" type="datetimeFigureOut">
              <a:rPr lang="ru-RU"/>
              <a:pPr>
                <a:defRPr/>
              </a:pPr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E4CFE-332B-4E66-B29D-9E6F7E53D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8053C-FAF6-4F22-96D9-C1C1BF3B0E21}" type="datetimeFigureOut">
              <a:rPr lang="ru-RU"/>
              <a:pPr>
                <a:defRPr/>
              </a:pPr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14A02-A373-46B7-8A0C-128EEE421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81270-1BFA-4B86-A191-8F09527A7001}" type="datetimeFigureOut">
              <a:rPr lang="ru-RU"/>
              <a:pPr>
                <a:defRPr/>
              </a:pPr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66F34-4FF3-4911-A545-6E6CC2D3F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86855-D5F8-45CA-808C-068FF6EA867B}" type="datetimeFigureOut">
              <a:rPr lang="ru-RU"/>
              <a:pPr>
                <a:defRPr/>
              </a:pPr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C8AF9-D5C7-498F-97A4-5E61AA758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471BD-E723-49FD-ADAB-E4C2BD0E678B}" type="datetimeFigureOut">
              <a:rPr lang="ru-RU"/>
              <a:pPr>
                <a:defRPr/>
              </a:pPr>
              <a:t>22.02.2017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BF88D-A70D-4778-B9BF-761BC6733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A19B-0CC7-4B28-96C3-EF7A466F8BC5}" type="datetimeFigureOut">
              <a:rPr lang="ru-RU"/>
              <a:pPr>
                <a:defRPr/>
              </a:pPr>
              <a:t>22.02.2017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F71D2-F2E8-4EDE-B2C8-C200D06C7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179A1-788E-407A-A528-D67EFADA3740}" type="datetimeFigureOut">
              <a:rPr lang="ru-RU"/>
              <a:pPr>
                <a:defRPr/>
              </a:pPr>
              <a:t>22.02.2017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FD0D2-9B84-46ED-B66E-2CDD302C6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8EBC0-63F1-42AA-AB0F-A420D650BD95}" type="datetimeFigureOut">
              <a:rPr lang="ru-RU"/>
              <a:pPr>
                <a:defRPr/>
              </a:pPr>
              <a:t>22.02.2017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863A0-2562-429F-9DE4-C5EC20FAAB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1D748-62DF-4D15-BC8C-59C1E55540F8}" type="datetimeFigureOut">
              <a:rPr lang="ru-RU"/>
              <a:pPr>
                <a:defRPr/>
              </a:pPr>
              <a:t>22.02.2017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45F4F-6993-4C05-9CDC-0B7E8CBA6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C9381-A211-4BA9-B399-70A457CDE7E8}" type="datetimeFigureOut">
              <a:rPr lang="ru-RU"/>
              <a:pPr>
                <a:defRPr/>
              </a:pPr>
              <a:t>22.02.2017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18911-3D37-445C-97C0-15EE8ECE2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AE5970-02C5-4B32-BF54-2C98F9CB6EC2}" type="datetimeFigureOut">
              <a:rPr lang="ru-RU"/>
              <a:pPr>
                <a:defRPr/>
              </a:pPr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9E718B-9CE6-4250-A5DD-95BB5BAA4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2928926" y="5786454"/>
            <a:ext cx="3643338" cy="1000132"/>
            <a:chOff x="2143108" y="5462013"/>
            <a:chExt cx="4652983" cy="1396011"/>
          </a:xfrm>
        </p:grpSpPr>
        <p:pic>
          <p:nvPicPr>
            <p:cNvPr id="5" name="Рисунок 4" descr="0_ba0a8_4737c675_X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3108" y="5462013"/>
              <a:ext cx="2438405" cy="1395987"/>
            </a:xfrm>
            <a:prstGeom prst="rect">
              <a:avLst/>
            </a:prstGeom>
          </p:spPr>
        </p:pic>
        <p:pic>
          <p:nvPicPr>
            <p:cNvPr id="6" name="Рисунок 5" descr="0_ba0a8_4737c675_X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4357686" y="5462037"/>
              <a:ext cx="2438405" cy="1395987"/>
            </a:xfrm>
            <a:prstGeom prst="rect">
              <a:avLst/>
            </a:prstGeom>
          </p:spPr>
        </p:pic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8" y="403753"/>
            <a:ext cx="7429552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 w="1905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АВТОРСКАЯ</a:t>
            </a:r>
            <a:r>
              <a:rPr kumimoji="0" lang="ru-RU" sz="2000" b="1" i="0" u="none" strike="noStrike" cap="none" normalizeH="0" dirty="0" smtClean="0">
                <a:ln w="1905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 w="1905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ПРОГРАММА</a:t>
            </a:r>
            <a:endParaRPr kumimoji="0" lang="ru-RU" sz="2000" b="1" i="0" u="none" strike="noStrike" cap="none" normalizeH="0" baseline="0" dirty="0" smtClean="0">
              <a:ln w="19050">
                <a:solidFill>
                  <a:srgbClr val="C00000"/>
                </a:solidFill>
              </a:ln>
              <a:solidFill>
                <a:srgbClr val="FFC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 w="1905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«ЛОГОПЕДИЧЕСКИЕ СТУПЕНЬКИ»</a:t>
            </a:r>
            <a:endParaRPr kumimoji="0" lang="ru-RU" sz="4800" b="1" i="0" u="none" strike="noStrike" cap="none" normalizeH="0" baseline="0" dirty="0" smtClean="0">
              <a:ln w="19050">
                <a:solidFill>
                  <a:srgbClr val="C00000"/>
                </a:solidFill>
              </a:ln>
              <a:solidFill>
                <a:srgbClr val="FFFF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 w="1905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ДЛЯ ДЕТЕЙ 6-7 ЛЕТ</a:t>
            </a:r>
            <a:endParaRPr kumimoji="0" lang="ru-RU" sz="3200" b="1" i="0" u="none" strike="noStrike" cap="none" normalizeH="0" baseline="0" dirty="0" smtClean="0">
              <a:ln w="19050">
                <a:solidFill>
                  <a:srgbClr val="C00000"/>
                </a:solidFill>
              </a:ln>
              <a:solidFill>
                <a:srgbClr val="FFC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 w="1905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4020321"/>
            <a:ext cx="33575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 w="12700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Составлена: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 w="12700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Учитель-дефектолог Аксёнова И. В.</a:t>
            </a:r>
            <a:endParaRPr lang="ru-RU" sz="2400" dirty="0">
              <a:ln w="12700">
                <a:solidFill>
                  <a:srgbClr val="C00000"/>
                </a:solidFill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aglad01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rcRect l="1785" t="11000" r="2857" b="3500"/>
          <a:stretch>
            <a:fillRect/>
          </a:stretch>
        </p:blipFill>
        <p:spPr>
          <a:xfrm>
            <a:off x="219295" y="642918"/>
            <a:ext cx="8781861" cy="5624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214422"/>
            <a:ext cx="77867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 не причинить ему вреда 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НЕЛЬЗЯ:</a:t>
            </a:r>
          </a:p>
          <a:p>
            <a:pPr marL="360363" indent="-360363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кричать громко друг другу на близком расстоянии;</a:t>
            </a:r>
          </a:p>
          <a:p>
            <a:pPr marL="360363" indent="-360363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класть в уши мелкие предметы;</a:t>
            </a:r>
          </a:p>
          <a:p>
            <a:pPr marL="360363" indent="-360363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ходить без головного убора в холодную погоду.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-2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Чтобы сохранить слух</a:t>
            </a:r>
            <a:endParaRPr lang="ru-RU" sz="5400" b="1" cap="none" spc="5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6625" y="0"/>
            <a:ext cx="4397375" cy="422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46625" cy="422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8" y="3849688"/>
            <a:ext cx="2286000" cy="2706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428860" y="2643182"/>
            <a:ext cx="4353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rgbClr val="0000CC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Молодцы !!!</a:t>
            </a:r>
            <a:endParaRPr lang="ru-RU" sz="5400" b="1" cap="none" spc="0" dirty="0">
              <a:ln w="24500" cmpd="dbl">
                <a:solidFill>
                  <a:srgbClr val="0000CC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IMG_209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692150"/>
            <a:ext cx="2160588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_2093 - копия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620713"/>
            <a:ext cx="187801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148286" y="70396"/>
            <a:ext cx="30243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Как сидеть за столом</a:t>
            </a:r>
          </a:p>
        </p:txBody>
      </p:sp>
      <p:sp>
        <p:nvSpPr>
          <p:cNvPr id="35866" name="Подзаголовок 2"/>
          <p:cNvSpPr txBox="1">
            <a:spLocks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1000" b="1" i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52120" y="2492896"/>
            <a:ext cx="302433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Так правильно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492896"/>
            <a:ext cx="302433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Так неправильно.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2996952"/>
            <a:ext cx="3600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Как расположить тетрадь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5157192"/>
            <a:ext cx="30243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Как держать ручку</a:t>
            </a:r>
          </a:p>
        </p:txBody>
      </p:sp>
      <p:pic>
        <p:nvPicPr>
          <p:cNvPr id="14" name="Рисунок 13" descr="IMG_2094 - копия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3141663"/>
            <a:ext cx="1655762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IMG_209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3141663"/>
            <a:ext cx="17811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611560" y="4797152"/>
            <a:ext cx="302433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Так неправильно.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96136" y="4797152"/>
            <a:ext cx="302433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Так правильно</a:t>
            </a:r>
          </a:p>
        </p:txBody>
      </p:sp>
      <p:pic>
        <p:nvPicPr>
          <p:cNvPr id="18" name="Рисунок 17" descr="IMG_2095 - копия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5589588"/>
            <a:ext cx="192087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5868144" y="6457890"/>
            <a:ext cx="302433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Так правильно</a:t>
            </a:r>
          </a:p>
        </p:txBody>
      </p:sp>
      <p:pic>
        <p:nvPicPr>
          <p:cNvPr id="20" name="Рисунок 19" descr="IMG_2095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5229225"/>
            <a:ext cx="2016125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683568" y="6457890"/>
            <a:ext cx="302433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Так неправильно.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4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8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40"/>
                            </p:stCondLst>
                            <p:childTnLst>
                              <p:par>
                                <p:cTn id="5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4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40"/>
                            </p:stCondLst>
                            <p:childTnLst>
                              <p:par>
                                <p:cTn id="7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>
              <a:spcAft>
                <a:spcPts val="1200"/>
              </a:spcAft>
            </a:pPr>
            <a:r>
              <a:rPr lang="ru-RU" sz="12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Использованные материалы:</a:t>
            </a:r>
          </a:p>
          <a:p>
            <a:pPr marL="179388">
              <a:spcAft>
                <a:spcPts val="1200"/>
              </a:spcAft>
            </a:pPr>
            <a:r>
              <a:rPr lang="ru-RU" sz="1200" dirty="0" smtClean="0">
                <a:solidFill>
                  <a:srgbClr val="FFC000"/>
                </a:solidFill>
              </a:rPr>
              <a:t>Литература</a:t>
            </a:r>
          </a:p>
          <a:p>
            <a:pPr marL="407988" lvl="0" indent="-228600">
              <a:buFont typeface="+mj-lt"/>
              <a:buAutoNum type="arabicPeriod"/>
            </a:pPr>
            <a:r>
              <a:rPr lang="ru-RU" sz="1000" dirty="0" smtClean="0">
                <a:solidFill>
                  <a:srgbClr val="FFC000"/>
                </a:solidFill>
              </a:rPr>
              <a:t>Акименко В.М.  Новые логопедические технологии. Ростов-на-Дону.«Феникс»,2008 г.</a:t>
            </a:r>
          </a:p>
          <a:p>
            <a:pPr marL="407988" lvl="0" indent="-228600">
              <a:buFont typeface="+mj-lt"/>
              <a:buAutoNum type="arabicPeriod"/>
            </a:pPr>
            <a:r>
              <a:rPr lang="ru-RU" sz="1000" dirty="0" err="1" smtClean="0">
                <a:solidFill>
                  <a:srgbClr val="FFC000"/>
                </a:solidFill>
              </a:rPr>
              <a:t>Агранович</a:t>
            </a:r>
            <a:r>
              <a:rPr lang="ru-RU" sz="1000" dirty="0" smtClean="0">
                <a:solidFill>
                  <a:srgbClr val="FFC000"/>
                </a:solidFill>
              </a:rPr>
              <a:t> З.Е. Сборник домашних заданий в помощь логопедам и родителям для преодоления недоразвития фонематической стороны речи у старших дошкольников. Санкт-Петербург,«Детство-Пресс».2004 г.</a:t>
            </a:r>
          </a:p>
          <a:p>
            <a:pPr marL="407988" lvl="0" indent="-228600">
              <a:buFont typeface="+mj-lt"/>
              <a:buAutoNum type="arabicPeriod"/>
            </a:pPr>
            <a:r>
              <a:rPr lang="ru-RU" sz="1000" dirty="0" err="1" smtClean="0">
                <a:solidFill>
                  <a:srgbClr val="FFC000"/>
                </a:solidFill>
              </a:rPr>
              <a:t>Бугрименко</a:t>
            </a:r>
            <a:r>
              <a:rPr lang="ru-RU" sz="1000" dirty="0" smtClean="0">
                <a:solidFill>
                  <a:srgbClr val="FFC000"/>
                </a:solidFill>
              </a:rPr>
              <a:t> Е.А. «Учимся читать и писать» М.»Знание», 1994 г. </a:t>
            </a:r>
          </a:p>
          <a:p>
            <a:pPr marL="407988" lvl="0" indent="-228600">
              <a:buFont typeface="+mj-lt"/>
              <a:buAutoNum type="arabicPeriod"/>
            </a:pPr>
            <a:r>
              <a:rPr lang="ru-RU" sz="1000" dirty="0" smtClean="0">
                <a:solidFill>
                  <a:srgbClr val="FFC000"/>
                </a:solidFill>
              </a:rPr>
              <a:t>Галкина Г.Г. Звуки, буквы я учу! Методическое руководство к альбому упражнений №3 по обучению грамоте дошкольника. М. 2003 </a:t>
            </a:r>
          </a:p>
          <a:p>
            <a:pPr marL="407988" lvl="0" indent="-228600">
              <a:buFont typeface="+mj-lt"/>
              <a:buAutoNum type="arabicPeriod"/>
            </a:pPr>
            <a:r>
              <a:rPr lang="ru-RU" sz="1000" dirty="0" smtClean="0">
                <a:solidFill>
                  <a:srgbClr val="FFC000"/>
                </a:solidFill>
              </a:rPr>
              <a:t>Глебова С.В. Детский сад-семья. Аспекты взаимодействия. ТЦ «Учитель» Воронеж, 2005 г. </a:t>
            </a:r>
          </a:p>
          <a:p>
            <a:pPr marL="407988" lvl="0" indent="-228600">
              <a:buFont typeface="+mj-lt"/>
              <a:buAutoNum type="arabicPeriod"/>
            </a:pPr>
            <a:r>
              <a:rPr lang="ru-RU" sz="1000" dirty="0" smtClean="0">
                <a:solidFill>
                  <a:srgbClr val="FFC000"/>
                </a:solidFill>
              </a:rPr>
              <a:t>Журналы: «Логопед» №6 2004 г., №4 2005. г, №4 2007 г.</a:t>
            </a:r>
          </a:p>
          <a:p>
            <a:pPr marL="407988" lvl="0" indent="-228600">
              <a:buFont typeface="+mj-lt"/>
              <a:buAutoNum type="arabicPeriod"/>
            </a:pPr>
            <a:r>
              <a:rPr lang="ru-RU" sz="1000" dirty="0" smtClean="0">
                <a:solidFill>
                  <a:srgbClr val="FFC000"/>
                </a:solidFill>
              </a:rPr>
              <a:t>Ильин С.А. Ильина Б.Г. Букварь ХХ1 века. М., 1996 г. </a:t>
            </a:r>
          </a:p>
          <a:p>
            <a:pPr marL="407988" lvl="0" indent="-228600">
              <a:buFont typeface="+mj-lt"/>
              <a:buAutoNum type="arabicPeriod"/>
            </a:pPr>
            <a:r>
              <a:rPr lang="ru-RU" sz="1000" dirty="0" smtClean="0">
                <a:solidFill>
                  <a:srgbClr val="FFC000"/>
                </a:solidFill>
              </a:rPr>
              <a:t>Карелина И. Б. «Я учусь говорить правильно» «</a:t>
            </a:r>
            <a:r>
              <a:rPr lang="ru-RU" sz="1000" dirty="0" err="1" smtClean="0">
                <a:solidFill>
                  <a:srgbClr val="FFC000"/>
                </a:solidFill>
              </a:rPr>
              <a:t>Аркти</a:t>
            </a:r>
            <a:r>
              <a:rPr lang="ru-RU" sz="1000" dirty="0" smtClean="0">
                <a:solidFill>
                  <a:srgbClr val="FFC000"/>
                </a:solidFill>
              </a:rPr>
              <a:t>» 2000 г.</a:t>
            </a:r>
          </a:p>
          <a:p>
            <a:pPr marL="407988" lvl="0" indent="-228600">
              <a:buFont typeface="+mj-lt"/>
              <a:buAutoNum type="arabicPeriod"/>
            </a:pPr>
            <a:r>
              <a:rPr lang="ru-RU" sz="1000" dirty="0" smtClean="0">
                <a:solidFill>
                  <a:srgbClr val="FFC000"/>
                </a:solidFill>
              </a:rPr>
              <a:t>Каше Г.А. Программа обучения детей с недоразвитием фонематического строя речи. Подготовительная группа. М.1978 г.</a:t>
            </a:r>
          </a:p>
          <a:p>
            <a:pPr marL="407988" lvl="0" indent="-228600">
              <a:buFont typeface="+mj-lt"/>
              <a:buAutoNum type="arabicPeriod"/>
            </a:pPr>
            <a:r>
              <a:rPr lang="ru-RU" sz="1000" dirty="0" err="1" smtClean="0">
                <a:solidFill>
                  <a:srgbClr val="FFC000"/>
                </a:solidFill>
              </a:rPr>
              <a:t>Коноваленко</a:t>
            </a:r>
            <a:r>
              <a:rPr lang="ru-RU" sz="1000" dirty="0" smtClean="0">
                <a:solidFill>
                  <a:srgbClr val="FFC000"/>
                </a:solidFill>
              </a:rPr>
              <a:t> В.В., </a:t>
            </a:r>
            <a:r>
              <a:rPr lang="ru-RU" sz="1000" dirty="0" err="1" smtClean="0">
                <a:solidFill>
                  <a:srgbClr val="FFC000"/>
                </a:solidFill>
              </a:rPr>
              <a:t>Коноваленко</a:t>
            </a:r>
            <a:r>
              <a:rPr lang="ru-RU" sz="1000" dirty="0" smtClean="0">
                <a:solidFill>
                  <a:srgbClr val="FFC000"/>
                </a:solidFill>
              </a:rPr>
              <a:t> С.В. Фронтальные логопедические занятия в подготовительной группе для детей с ФФН. М. «Гном-Пресс», 1999 г.</a:t>
            </a:r>
          </a:p>
          <a:p>
            <a:pPr marL="407988" lvl="0" indent="-228600">
              <a:buFont typeface="+mj-lt"/>
              <a:buAutoNum type="arabicPeriod"/>
            </a:pPr>
            <a:r>
              <a:rPr lang="ru-RU" sz="1000" dirty="0" smtClean="0">
                <a:solidFill>
                  <a:srgbClr val="FFC000"/>
                </a:solidFill>
              </a:rPr>
              <a:t>.</a:t>
            </a:r>
            <a:r>
              <a:rPr lang="ru-RU" sz="1000" dirty="0" err="1" smtClean="0">
                <a:solidFill>
                  <a:srgbClr val="FFC000"/>
                </a:solidFill>
              </a:rPr>
              <a:t>Кобзарева</a:t>
            </a:r>
            <a:r>
              <a:rPr lang="ru-RU" sz="1000" dirty="0" smtClean="0">
                <a:solidFill>
                  <a:srgbClr val="FFC000"/>
                </a:solidFill>
              </a:rPr>
              <a:t> Л.Г,. Кузьмина Т.И Ранняя диагностика нарушения чтения и его коррекция.. ТЦ  «Учитель», 2001 г.</a:t>
            </a:r>
          </a:p>
          <a:p>
            <a:pPr marL="407988" lvl="0" indent="-228600">
              <a:buFont typeface="+mj-lt"/>
              <a:buAutoNum type="arabicPeriod"/>
            </a:pPr>
            <a:r>
              <a:rPr lang="ru-RU" sz="1000" dirty="0" smtClean="0">
                <a:solidFill>
                  <a:srgbClr val="FFC000"/>
                </a:solidFill>
              </a:rPr>
              <a:t>.</a:t>
            </a:r>
            <a:r>
              <a:rPr lang="ru-RU" sz="1000" dirty="0" err="1" smtClean="0">
                <a:solidFill>
                  <a:srgbClr val="FFC000"/>
                </a:solidFill>
              </a:rPr>
              <a:t>Левик</a:t>
            </a:r>
            <a:r>
              <a:rPr lang="ru-RU" sz="1000" dirty="0" smtClean="0">
                <a:solidFill>
                  <a:srgbClr val="FFC000"/>
                </a:solidFill>
              </a:rPr>
              <a:t> О.Н. Я учусь грамоте. Пропись раскраска. Краснодар. «Флер»,2007 г. </a:t>
            </a:r>
          </a:p>
          <a:p>
            <a:pPr marL="407988" lvl="0" indent="-228600">
              <a:buFont typeface="+mj-lt"/>
              <a:buAutoNum type="arabicPeriod"/>
            </a:pPr>
            <a:r>
              <a:rPr lang="ru-RU" sz="1000" dirty="0" err="1" smtClean="0">
                <a:solidFill>
                  <a:srgbClr val="FFC000"/>
                </a:solidFill>
              </a:rPr>
              <a:t>Новоторцева</a:t>
            </a:r>
            <a:r>
              <a:rPr lang="ru-RU" sz="1000" dirty="0" smtClean="0">
                <a:solidFill>
                  <a:srgbClr val="FFC000"/>
                </a:solidFill>
              </a:rPr>
              <a:t> Н. В. «Развитие речи детей». «Академия развития» 1997 г.</a:t>
            </a:r>
          </a:p>
          <a:p>
            <a:pPr marL="407988" lvl="0" indent="-228600">
              <a:buFont typeface="+mj-lt"/>
              <a:buAutoNum type="arabicPeriod"/>
            </a:pPr>
            <a:r>
              <a:rPr lang="ru-RU" sz="1000" dirty="0" smtClean="0">
                <a:solidFill>
                  <a:srgbClr val="FFC000"/>
                </a:solidFill>
              </a:rPr>
              <a:t>.Поваляева М.А. Профилактика и коррекция нарушений письменной речи .Качество образования. Ростов-на-Дону. «Феникс», 2006 г.</a:t>
            </a:r>
          </a:p>
          <a:p>
            <a:pPr marL="407988" lvl="0" indent="-228600">
              <a:buFont typeface="+mj-lt"/>
              <a:buAutoNum type="arabicPeriod"/>
            </a:pPr>
            <a:r>
              <a:rPr lang="ru-RU" sz="1000" dirty="0" err="1" smtClean="0">
                <a:solidFill>
                  <a:srgbClr val="FFC000"/>
                </a:solidFill>
              </a:rPr>
              <a:t>Пожиленко</a:t>
            </a:r>
            <a:r>
              <a:rPr lang="ru-RU" sz="1000" dirty="0" smtClean="0">
                <a:solidFill>
                  <a:srgbClr val="FFC000"/>
                </a:solidFill>
              </a:rPr>
              <a:t> Е. А. Волшебный мир звуков и слов (пособие для логопедов). - М.: </a:t>
            </a:r>
            <a:r>
              <a:rPr lang="ru-RU" sz="1000" dirty="0" err="1" smtClean="0">
                <a:solidFill>
                  <a:srgbClr val="FFC000"/>
                </a:solidFill>
              </a:rPr>
              <a:t>Гуманит</a:t>
            </a:r>
            <a:r>
              <a:rPr lang="ru-RU" sz="1000" dirty="0" smtClean="0">
                <a:solidFill>
                  <a:srgbClr val="FFC000"/>
                </a:solidFill>
              </a:rPr>
              <a:t>. изд. центр ВЛАДОС, 2001..</a:t>
            </a:r>
          </a:p>
          <a:p>
            <a:pPr marL="407988" lvl="0" indent="-228600">
              <a:buFont typeface="+mj-lt"/>
              <a:buAutoNum type="arabicPeriod"/>
            </a:pPr>
            <a:r>
              <a:rPr lang="ru-RU" sz="1000" dirty="0" smtClean="0">
                <a:solidFill>
                  <a:srgbClr val="FFC000"/>
                </a:solidFill>
              </a:rPr>
              <a:t>Программа обучения детей с недоразвитием фонетического строя речи (в подготовительной к школе группе). М.Просвещение,1978 г. </a:t>
            </a:r>
          </a:p>
          <a:p>
            <a:pPr marL="407988" lvl="0" indent="-228600">
              <a:buFont typeface="+mj-lt"/>
              <a:buAutoNum type="arabicPeriod"/>
            </a:pPr>
            <a:r>
              <a:rPr lang="ru-RU" sz="1000" dirty="0" smtClean="0">
                <a:solidFill>
                  <a:srgbClr val="FFC000"/>
                </a:solidFill>
              </a:rPr>
              <a:t>Программа обучения и воспитания детей с фонетико-фонематическим недоразвитием(старшая группа детского сада).Филичева Т.Б. Чиркина Г.В.,М.1993 г. </a:t>
            </a:r>
          </a:p>
          <a:p>
            <a:pPr marL="407988" lvl="0" indent="-228600">
              <a:buFont typeface="+mj-lt"/>
              <a:buAutoNum type="arabicPeriod"/>
            </a:pPr>
            <a:r>
              <a:rPr lang="ru-RU" sz="1000" dirty="0" smtClean="0">
                <a:solidFill>
                  <a:srgbClr val="FFC000"/>
                </a:solidFill>
              </a:rPr>
              <a:t>Резниченко т. С. и др. «Русский язык от игры – к знаниям» «Нева» 2004 г </a:t>
            </a:r>
          </a:p>
          <a:p>
            <a:pPr marL="407988" lvl="0" indent="-228600">
              <a:buFont typeface="+mj-lt"/>
              <a:buAutoNum type="arabicPeriod"/>
            </a:pPr>
            <a:r>
              <a:rPr lang="ru-RU" sz="1000" dirty="0" smtClean="0">
                <a:solidFill>
                  <a:srgbClr val="FFC000"/>
                </a:solidFill>
              </a:rPr>
              <a:t>Соколова Н. В. «Рабочая тетрадь для обучения чтению» Москва 2000 г. </a:t>
            </a:r>
          </a:p>
          <a:p>
            <a:pPr marL="407988" lvl="0" indent="-228600">
              <a:buFont typeface="+mj-lt"/>
              <a:buAutoNum type="arabicPeriod"/>
            </a:pPr>
            <a:r>
              <a:rPr lang="ru-RU" sz="1000" dirty="0" smtClean="0">
                <a:solidFill>
                  <a:srgbClr val="FFC000"/>
                </a:solidFill>
              </a:rPr>
              <a:t>Справочник по дошкольному  образованию. М., 2009 г.</a:t>
            </a:r>
          </a:p>
          <a:p>
            <a:pPr marL="407988" lvl="0" indent="-228600">
              <a:buFont typeface="+mj-lt"/>
              <a:buAutoNum type="arabicPeriod"/>
            </a:pPr>
            <a:r>
              <a:rPr lang="ru-RU" sz="1000" dirty="0" smtClean="0">
                <a:solidFill>
                  <a:srgbClr val="FFC000"/>
                </a:solidFill>
              </a:rPr>
              <a:t> </a:t>
            </a:r>
            <a:r>
              <a:rPr lang="ru-RU" sz="1000" dirty="0" err="1" smtClean="0">
                <a:solidFill>
                  <a:srgbClr val="FFC000"/>
                </a:solidFill>
              </a:rPr>
              <a:t>Цукерман</a:t>
            </a:r>
            <a:r>
              <a:rPr lang="ru-RU" sz="1000" dirty="0" smtClean="0">
                <a:solidFill>
                  <a:srgbClr val="FFC000"/>
                </a:solidFill>
              </a:rPr>
              <a:t> </a:t>
            </a:r>
            <a:r>
              <a:rPr lang="ru-RU" sz="1000" dirty="0" err="1" smtClean="0">
                <a:solidFill>
                  <a:srgbClr val="FFC000"/>
                </a:solidFill>
              </a:rPr>
              <a:t>Р.А.,Глинка</a:t>
            </a:r>
            <a:r>
              <a:rPr lang="ru-RU" sz="1000" dirty="0" smtClean="0">
                <a:solidFill>
                  <a:srgbClr val="FFC000"/>
                </a:solidFill>
              </a:rPr>
              <a:t> Г. «Буду говорить, читать, писать правильно»  Санкт-Петербург- Москва-Харьков, 1997 г.</a:t>
            </a:r>
          </a:p>
          <a:p>
            <a:pPr marL="407988" lvl="0" indent="-228600">
              <a:buFont typeface="+mj-lt"/>
              <a:buAutoNum type="arabicPeriod"/>
            </a:pPr>
            <a:r>
              <a:rPr lang="ru-RU" sz="1000" dirty="0" smtClean="0">
                <a:solidFill>
                  <a:srgbClr val="FFC000"/>
                </a:solidFill>
              </a:rPr>
              <a:t>.</a:t>
            </a:r>
            <a:r>
              <a:rPr lang="ru-RU" sz="1000" dirty="0" err="1" smtClean="0">
                <a:solidFill>
                  <a:srgbClr val="FFC000"/>
                </a:solidFill>
              </a:rPr>
              <a:t>Эдигей</a:t>
            </a:r>
            <a:r>
              <a:rPr lang="ru-RU" sz="1000" dirty="0" smtClean="0">
                <a:solidFill>
                  <a:srgbClr val="FFC000"/>
                </a:solidFill>
              </a:rPr>
              <a:t> В. Учись читать малыш. Киев, 1994 </a:t>
            </a:r>
            <a:r>
              <a:rPr lang="ru-RU" sz="1000" smtClean="0">
                <a:solidFill>
                  <a:srgbClr val="FFC000"/>
                </a:solidFill>
              </a:rPr>
              <a:t>г</a:t>
            </a:r>
            <a:r>
              <a:rPr lang="ru-RU" sz="1000" smtClean="0">
                <a:solidFill>
                  <a:srgbClr val="FFC000"/>
                </a:solidFill>
              </a:rPr>
              <a:t>.</a:t>
            </a:r>
            <a:endParaRPr lang="ru-RU" sz="1000" dirty="0" smtClean="0">
              <a:solidFill>
                <a:srgbClr val="FFC000"/>
              </a:solidFill>
            </a:endParaRPr>
          </a:p>
        </p:txBody>
      </p:sp>
      <p:grpSp>
        <p:nvGrpSpPr>
          <p:cNvPr id="10" name="Группа 6"/>
          <p:cNvGrpSpPr/>
          <p:nvPr/>
        </p:nvGrpSpPr>
        <p:grpSpPr>
          <a:xfrm>
            <a:off x="3419479" y="6072206"/>
            <a:ext cx="2581281" cy="642942"/>
            <a:chOff x="2143108" y="5462013"/>
            <a:chExt cx="4652983" cy="1396011"/>
          </a:xfrm>
        </p:grpSpPr>
        <p:pic>
          <p:nvPicPr>
            <p:cNvPr id="11" name="Рисунок 10" descr="0_ba0a8_4737c675_X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3108" y="5462013"/>
              <a:ext cx="2438405" cy="1395987"/>
            </a:xfrm>
            <a:prstGeom prst="rect">
              <a:avLst/>
            </a:prstGeom>
          </p:spPr>
        </p:pic>
        <p:pic>
          <p:nvPicPr>
            <p:cNvPr id="12" name="Рисунок 11" descr="0_ba0a8_4737c675_X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4357686" y="5462037"/>
              <a:ext cx="2438405" cy="139598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428736"/>
            <a:ext cx="7643866" cy="30469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мире звуков</a:t>
            </a:r>
            <a:endParaRPr lang="ru-RU" sz="9600" b="1" spc="5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звучало?</a:t>
            </a:r>
            <a:endParaRPr lang="ru-RU" sz="5400" b="1" cap="none" spc="5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571612"/>
            <a:ext cx="2507786" cy="1596260"/>
          </a:xfrm>
          <a:prstGeom prst="rect">
            <a:avLst/>
          </a:prstGeom>
        </p:spPr>
      </p:pic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714752"/>
            <a:ext cx="2100781" cy="2296854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42984"/>
            <a:ext cx="2604711" cy="2295678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4000504"/>
            <a:ext cx="2515618" cy="1653120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702" y="3571876"/>
            <a:ext cx="1432260" cy="221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они звучат?</a:t>
            </a:r>
            <a:endParaRPr lang="ru-RU" sz="5400" b="1" cap="none" spc="5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Безимени-1.png"/>
          <p:cNvPicPr>
            <a:picLocks noChangeAspect="1"/>
          </p:cNvPicPr>
          <p:nvPr/>
        </p:nvPicPr>
        <p:blipFill>
          <a:blip r:embed="rId2" cstate="print"/>
          <a:srcRect l="17294" t="8721" r="18466" b="6978"/>
          <a:stretch>
            <a:fillRect/>
          </a:stretch>
        </p:blipFill>
        <p:spPr>
          <a:xfrm>
            <a:off x="785786" y="1357298"/>
            <a:ext cx="2113579" cy="2357454"/>
          </a:xfrm>
          <a:prstGeom prst="rect">
            <a:avLst/>
          </a:prstGeom>
        </p:spPr>
      </p:pic>
      <p:pic>
        <p:nvPicPr>
          <p:cNvPr id="4" name="Рисунок 3" descr="Безимени-1.png"/>
          <p:cNvPicPr>
            <a:picLocks noChangeAspect="1"/>
          </p:cNvPicPr>
          <p:nvPr/>
        </p:nvPicPr>
        <p:blipFill>
          <a:blip r:embed="rId3" cstate="print">
            <a:lum bright="-20000" contrast="20000"/>
          </a:blip>
          <a:stretch>
            <a:fillRect/>
          </a:stretch>
        </p:blipFill>
        <p:spPr>
          <a:xfrm flipH="1">
            <a:off x="3857620" y="1714488"/>
            <a:ext cx="1484329" cy="1785926"/>
          </a:xfrm>
          <a:prstGeom prst="rect">
            <a:avLst/>
          </a:prstGeom>
        </p:spPr>
      </p:pic>
      <p:pic>
        <p:nvPicPr>
          <p:cNvPr id="5" name="Рисунок 4" descr="78423699_0_5139f_1d0b3e3e_XL.png"/>
          <p:cNvPicPr>
            <a:picLocks noChangeAspect="1"/>
          </p:cNvPicPr>
          <p:nvPr/>
        </p:nvPicPr>
        <p:blipFill>
          <a:blip r:embed="rId4" cstate="print"/>
          <a:srcRect l="12980" r="9138"/>
          <a:stretch>
            <a:fillRect/>
          </a:stretch>
        </p:blipFill>
        <p:spPr>
          <a:xfrm>
            <a:off x="1785918" y="4214818"/>
            <a:ext cx="2071670" cy="1773351"/>
          </a:xfrm>
          <a:prstGeom prst="rect">
            <a:avLst/>
          </a:prstGeom>
        </p:spPr>
      </p:pic>
      <p:pic>
        <p:nvPicPr>
          <p:cNvPr id="6" name="Рисунок 5" descr="0_9f7ef_d54a1c08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4572008"/>
            <a:ext cx="1724025" cy="1293019"/>
          </a:xfrm>
          <a:prstGeom prst="rect">
            <a:avLst/>
          </a:prstGeom>
        </p:spPr>
      </p:pic>
      <p:pic>
        <p:nvPicPr>
          <p:cNvPr id="7" name="Рисунок 6" descr="Безимени-1.png"/>
          <p:cNvPicPr>
            <a:picLocks noChangeAspect="1"/>
          </p:cNvPicPr>
          <p:nvPr/>
        </p:nvPicPr>
        <p:blipFill>
          <a:blip r:embed="rId6" cstate="print">
            <a:lum bright="-10000" contrast="20000"/>
          </a:blip>
          <a:stretch>
            <a:fillRect/>
          </a:stretch>
        </p:blipFill>
        <p:spPr>
          <a:xfrm>
            <a:off x="6286512" y="928670"/>
            <a:ext cx="2428892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023541"/>
            <a:ext cx="8715436" cy="526297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tabLst>
                <a:tab pos="3852863" algn="l"/>
              </a:tabLst>
            </a:pPr>
            <a:r>
              <a:rPr lang="ru-RU" sz="2400" dirty="0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Где-то собаки рычали</a:t>
            </a:r>
          </a:p>
          <a:p>
            <a:r>
              <a:rPr lang="ru-RU" sz="2400" dirty="0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Р-р-р</a:t>
            </a:r>
            <a:r>
              <a:rPr lang="ru-RU" sz="2400" dirty="0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r>
              <a:rPr lang="ru-RU" sz="2400" dirty="0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стойле коровы мычали:</a:t>
            </a:r>
          </a:p>
          <a:p>
            <a:r>
              <a:rPr lang="ru-RU" sz="2400" dirty="0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Мммуу</a:t>
            </a:r>
            <a:r>
              <a:rPr lang="ru-RU" sz="2400" dirty="0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r>
              <a:rPr lang="ru-RU" sz="2400" dirty="0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комнате мухи жужжали:</a:t>
            </a:r>
          </a:p>
          <a:p>
            <a:r>
              <a:rPr lang="ru-RU" sz="2400" dirty="0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— Ж-ж-ж! </a:t>
            </a:r>
          </a:p>
          <a:p>
            <a:r>
              <a:rPr lang="ru-RU" sz="2400" dirty="0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Мимо машины бежали:</a:t>
            </a:r>
          </a:p>
          <a:p>
            <a:r>
              <a:rPr lang="ru-RU" sz="2400" dirty="0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Тр-р-р</a:t>
            </a:r>
            <a:r>
              <a:rPr lang="ru-RU" sz="2400" dirty="0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r>
              <a:rPr lang="ru-RU" sz="2400" dirty="0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Гудели от ветра все провода:</a:t>
            </a:r>
            <a:br>
              <a:rPr lang="ru-RU" sz="2400" dirty="0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З-з-знь</a:t>
            </a:r>
            <a:r>
              <a:rPr lang="ru-RU" sz="2400" dirty="0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r>
              <a:rPr lang="ru-RU" sz="2400" dirty="0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Капала в кухне из крана вода:</a:t>
            </a:r>
          </a:p>
          <a:p>
            <a:r>
              <a:rPr lang="ru-RU" sz="2400" dirty="0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— Динь! </a:t>
            </a:r>
          </a:p>
          <a:p>
            <a:r>
              <a:rPr lang="ru-RU" sz="2400" dirty="0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Перекликались в ночи поезда:</a:t>
            </a:r>
          </a:p>
          <a:p>
            <a:r>
              <a:rPr lang="ru-RU" sz="2400" dirty="0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— У-у-у! У-у-у! </a:t>
            </a:r>
          </a:p>
          <a:p>
            <a:pPr marL="90488"/>
            <a:r>
              <a:rPr lang="ru-RU" sz="2400" dirty="0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Листья на ветру шумели:</a:t>
            </a:r>
          </a:p>
          <a:p>
            <a:pPr marL="90488"/>
            <a:r>
              <a:rPr lang="ru-RU" sz="2400" dirty="0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——Т-с-с! </a:t>
            </a:r>
          </a:p>
          <a:p>
            <a:pPr marL="90488"/>
            <a:r>
              <a:rPr lang="ru-RU" sz="2400" dirty="0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Змеи в лесу шипели:</a:t>
            </a:r>
          </a:p>
          <a:p>
            <a:pPr marL="90488"/>
            <a:r>
              <a:rPr lang="ru-RU" sz="2400" dirty="0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Ш-ш-ш</a:t>
            </a:r>
            <a:r>
              <a:rPr lang="ru-RU" sz="2400" dirty="0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marL="90488"/>
            <a:r>
              <a:rPr lang="ru-RU" sz="2400" dirty="0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 комары все пели:</a:t>
            </a:r>
          </a:p>
          <a:p>
            <a:pPr marL="90488"/>
            <a:r>
              <a:rPr lang="ru-RU" sz="2400" dirty="0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З-з-з</a:t>
            </a:r>
            <a:r>
              <a:rPr lang="ru-RU" sz="2400" dirty="0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marL="90488"/>
            <a:r>
              <a:rPr lang="ru-RU" sz="2400" dirty="0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Непоседа мячик днём и ночью </a:t>
            </a:r>
          </a:p>
          <a:p>
            <a:pPr marL="90488"/>
            <a:r>
              <a:rPr lang="ru-RU" sz="2400" dirty="0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Успокоиться не хочет: </a:t>
            </a:r>
          </a:p>
          <a:p>
            <a:pPr marL="90488"/>
            <a:r>
              <a:rPr lang="ru-RU" sz="2400" dirty="0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ru-RU" sz="2400" dirty="0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400" dirty="0" err="1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ru-RU" sz="2400" dirty="0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marL="90488"/>
            <a:r>
              <a:rPr lang="ru-RU" sz="2400" dirty="0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Куклы кашляют в постели:</a:t>
            </a:r>
          </a:p>
          <a:p>
            <a:pPr marL="90488"/>
            <a:r>
              <a:rPr lang="ru-RU" sz="2400" dirty="0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К-х-х</a:t>
            </a:r>
            <a:r>
              <a:rPr lang="ru-RU" sz="2400" dirty="0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400" dirty="0" err="1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К-х-х</a:t>
            </a:r>
            <a:r>
              <a:rPr lang="ru-RU" sz="2400" dirty="0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marL="90488"/>
            <a:r>
              <a:rPr lang="ru-RU" sz="2400" dirty="0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Днём мороженое ели! </a:t>
            </a:r>
            <a:endParaRPr lang="ru-RU" sz="2400" dirty="0">
              <a:ln w="1270">
                <a:solidFill>
                  <a:schemeClr val="tx1"/>
                </a:solidFill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-2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Стихотворение.</a:t>
            </a:r>
            <a:endParaRPr lang="ru-RU" sz="5400" b="1" cap="none" spc="5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1465724" y="3964302"/>
            <a:ext cx="5785660" cy="1736"/>
          </a:xfrm>
          <a:prstGeom prst="line">
            <a:avLst/>
          </a:prstGeom>
          <a:ln w="19050">
            <a:solidFill>
              <a:srgbClr val="F015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929190" y="5835867"/>
            <a:ext cx="41434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solidFill>
                  <a:srgbClr val="0000CC"/>
                </a:solidFill>
              </a:rPr>
              <a:t>Э. </a:t>
            </a:r>
            <a:r>
              <a:rPr lang="ru-RU" sz="1400" dirty="0" err="1" smtClean="0">
                <a:solidFill>
                  <a:srgbClr val="0000CC"/>
                </a:solidFill>
              </a:rPr>
              <a:t>Нийт</a:t>
            </a:r>
            <a:r>
              <a:rPr lang="ru-RU" sz="1400" dirty="0" smtClean="0">
                <a:solidFill>
                  <a:srgbClr val="0000CC"/>
                </a:solidFill>
              </a:rPr>
              <a:t>. (Перевод с эстонского Е. </a:t>
            </a:r>
            <a:r>
              <a:rPr lang="ru-RU" sz="1400" dirty="0" err="1" smtClean="0">
                <a:solidFill>
                  <a:srgbClr val="0000CC"/>
                </a:solidFill>
              </a:rPr>
              <a:t>Ракеева</a:t>
            </a:r>
            <a:r>
              <a:rPr lang="ru-RU" sz="1400" dirty="0" smtClean="0">
                <a:solidFill>
                  <a:srgbClr val="0000CC"/>
                </a:solidFill>
              </a:rPr>
              <a:t>) </a:t>
            </a:r>
            <a:endParaRPr lang="ru-RU" sz="1400" dirty="0">
              <a:solidFill>
                <a:srgbClr val="0000CC"/>
              </a:solidFill>
            </a:endParaRPr>
          </a:p>
        </p:txBody>
      </p:sp>
      <p:pic>
        <p:nvPicPr>
          <p:cNvPr id="11266" name="Picture 2" descr="101 &amp;dcy;&amp;acy;&amp;lcy;&amp;mcy;&amp;acy;&amp;tcy;&amp;icy;&amp;ncy;&amp;iecy;&amp;tscy; &amp;kcy;&amp;acy;&amp;rcy;&amp;tcy;&amp;icy;&amp;ncy;&amp;kcy;&amp;icy; &amp;icy;&amp;zcy; &amp;mcy;&amp;ucy;&amp;lcy;&amp;softcy;&amp;tcy;&amp;icy;&amp;k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785794"/>
            <a:ext cx="1516817" cy="1084376"/>
          </a:xfrm>
          <a:prstGeom prst="rect">
            <a:avLst/>
          </a:prstGeom>
          <a:noFill/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 flipH="1">
            <a:off x="3286116" y="2071678"/>
            <a:ext cx="953563" cy="721941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2786058"/>
            <a:ext cx="477712" cy="446692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2910870"/>
            <a:ext cx="477712" cy="446692"/>
          </a:xfrm>
          <a:prstGeom prst="rect">
            <a:avLst/>
          </a:prstGeom>
        </p:spPr>
      </p:pic>
      <p:pic>
        <p:nvPicPr>
          <p:cNvPr id="12" name="Рисунок 11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2857496"/>
            <a:ext cx="477712" cy="446692"/>
          </a:xfrm>
          <a:prstGeom prst="rect">
            <a:avLst/>
          </a:prstGeom>
        </p:spPr>
      </p:pic>
      <p:pic>
        <p:nvPicPr>
          <p:cNvPr id="13" name="Рисунок 12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70629" y="3500438"/>
            <a:ext cx="686859" cy="651371"/>
          </a:xfrm>
          <a:prstGeom prst="rect">
            <a:avLst/>
          </a:prstGeom>
        </p:spPr>
      </p:pic>
      <p:pic>
        <p:nvPicPr>
          <p:cNvPr id="14" name="Рисунок 13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3064384" y="3338550"/>
            <a:ext cx="1150426" cy="844265"/>
          </a:xfrm>
          <a:prstGeom prst="rect">
            <a:avLst/>
          </a:prstGeom>
        </p:spPr>
      </p:pic>
      <p:pic>
        <p:nvPicPr>
          <p:cNvPr id="16" name="Рисунок 15" descr="1.png"/>
          <p:cNvPicPr>
            <a:picLocks noChangeAspect="1"/>
          </p:cNvPicPr>
          <p:nvPr/>
        </p:nvPicPr>
        <p:blipFill>
          <a:blip r:embed="rId7" cstate="print">
            <a:lum bright="-10000"/>
          </a:blip>
          <a:stretch>
            <a:fillRect/>
          </a:stretch>
        </p:blipFill>
        <p:spPr>
          <a:xfrm flipH="1">
            <a:off x="1571604" y="5000636"/>
            <a:ext cx="547440" cy="597577"/>
          </a:xfrm>
          <a:prstGeom prst="rect">
            <a:avLst/>
          </a:prstGeom>
        </p:spPr>
      </p:pic>
      <p:pic>
        <p:nvPicPr>
          <p:cNvPr id="11268" name="Picture 4" descr="&amp;Mcy;&amp;ycy; &amp;iecy;&amp;dcy;&amp;iecy;&amp;mcy;,&amp;iecy;&amp;dcy;&amp;iecy;&amp;mcy;,&amp;iecy;&amp;dcy;&amp;iecy;&amp;mcy;.... 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12680" y="5857892"/>
            <a:ext cx="759122" cy="857232"/>
          </a:xfrm>
          <a:prstGeom prst="rect">
            <a:avLst/>
          </a:prstGeom>
          <a:noFill/>
        </p:spPr>
      </p:pic>
      <p:pic>
        <p:nvPicPr>
          <p:cNvPr id="17" name="Рисунок 16" descr="1.png"/>
          <p:cNvPicPr>
            <a:picLocks noChangeAspect="1"/>
          </p:cNvPicPr>
          <p:nvPr/>
        </p:nvPicPr>
        <p:blipFill>
          <a:blip r:embed="rId9" cstate="print"/>
          <a:srcRect r="75000"/>
          <a:stretch>
            <a:fillRect/>
          </a:stretch>
        </p:blipFill>
        <p:spPr>
          <a:xfrm>
            <a:off x="3286116" y="5849464"/>
            <a:ext cx="824867" cy="1008536"/>
          </a:xfrm>
          <a:prstGeom prst="rect">
            <a:avLst/>
          </a:prstGeom>
        </p:spPr>
      </p:pic>
      <p:pic>
        <p:nvPicPr>
          <p:cNvPr id="18" name="Рисунок 17" descr="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7715272" y="642918"/>
            <a:ext cx="1000132" cy="1000132"/>
          </a:xfrm>
          <a:prstGeom prst="rect">
            <a:avLst/>
          </a:prstGeom>
        </p:spPr>
      </p:pic>
      <p:pic>
        <p:nvPicPr>
          <p:cNvPr id="19" name="Рисунок 18" descr="Безимени-1.png"/>
          <p:cNvPicPr>
            <a:picLocks noChangeAspect="1"/>
          </p:cNvPicPr>
          <p:nvPr/>
        </p:nvPicPr>
        <p:blipFill>
          <a:blip r:embed="rId11" cstate="print">
            <a:lum bright="-20000" contrast="20000"/>
          </a:blip>
          <a:stretch>
            <a:fillRect/>
          </a:stretch>
        </p:blipFill>
        <p:spPr>
          <a:xfrm flipH="1">
            <a:off x="7121533" y="1857364"/>
            <a:ext cx="593739" cy="714380"/>
          </a:xfrm>
          <a:prstGeom prst="rect">
            <a:avLst/>
          </a:prstGeom>
        </p:spPr>
      </p:pic>
      <p:pic>
        <p:nvPicPr>
          <p:cNvPr id="20" name="Рисунок 19" descr="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43636" y="2786058"/>
            <a:ext cx="750715" cy="563036"/>
          </a:xfrm>
          <a:prstGeom prst="rect">
            <a:avLst/>
          </a:prstGeom>
        </p:spPr>
      </p:pic>
      <p:pic>
        <p:nvPicPr>
          <p:cNvPr id="21" name="Рисунок 20" descr="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72264" y="2857496"/>
            <a:ext cx="750715" cy="563036"/>
          </a:xfrm>
          <a:prstGeom prst="rect">
            <a:avLst/>
          </a:prstGeom>
        </p:spPr>
      </p:pic>
      <p:pic>
        <p:nvPicPr>
          <p:cNvPr id="22" name="Рисунок 21" descr="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72330" y="2723088"/>
            <a:ext cx="750715" cy="563036"/>
          </a:xfrm>
          <a:prstGeom prst="rect">
            <a:avLst/>
          </a:prstGeom>
        </p:spPr>
      </p:pic>
      <p:pic>
        <p:nvPicPr>
          <p:cNvPr id="23" name="Рисунок 22" descr="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500958" y="3643314"/>
            <a:ext cx="857232" cy="857232"/>
          </a:xfrm>
          <a:prstGeom prst="rect">
            <a:avLst/>
          </a:prstGeom>
        </p:spPr>
      </p:pic>
      <p:pic>
        <p:nvPicPr>
          <p:cNvPr id="24" name="Рисунок 23" descr="1.png"/>
          <p:cNvPicPr>
            <a:picLocks noChangeAspect="1"/>
          </p:cNvPicPr>
          <p:nvPr/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7500958" y="4714884"/>
            <a:ext cx="1515486" cy="865992"/>
          </a:xfrm>
          <a:prstGeom prst="rect">
            <a:avLst/>
          </a:prstGeom>
        </p:spPr>
      </p:pic>
      <p:pic>
        <p:nvPicPr>
          <p:cNvPr id="25" name="Рисунок 24" descr="1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766392" y="1871892"/>
            <a:ext cx="663260" cy="771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Звуки</a:t>
            </a:r>
            <a:endParaRPr lang="ru-RU" sz="5400" b="1" cap="none" spc="5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 flipV="1">
            <a:off x="2571736" y="857232"/>
            <a:ext cx="1080000" cy="7200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5572132" y="851612"/>
            <a:ext cx="1080000" cy="7200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928662" y="1587989"/>
            <a:ext cx="30353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4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ГЛАСНЫЕ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00562" y="1587989"/>
            <a:ext cx="4357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СОГЛАСНЫЕ</a:t>
            </a:r>
            <a:endParaRPr lang="ru-RU" sz="4400" b="1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406" y="2357430"/>
            <a:ext cx="4572032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Воздух  свободно идёт через рот,</a:t>
            </a:r>
          </a:p>
          <a:p>
            <a:pPr algn="ctr">
              <a:lnSpc>
                <a:spcPct val="150000"/>
              </a:lnSpc>
            </a:pPr>
            <a:r>
              <a:rPr lang="ru-RU" sz="26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Нет  препятствий  разных.</a:t>
            </a:r>
          </a:p>
          <a:p>
            <a:pPr algn="ctr">
              <a:lnSpc>
                <a:spcPct val="150000"/>
              </a:lnSpc>
            </a:pPr>
            <a:r>
              <a:rPr lang="ru-RU" sz="26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Голос  участвует,  голос  зовёт,</a:t>
            </a:r>
          </a:p>
          <a:p>
            <a:pPr algn="ctr">
              <a:lnSpc>
                <a:spcPct val="150000"/>
              </a:lnSpc>
            </a:pPr>
            <a:r>
              <a:rPr lang="ru-RU" sz="26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Звук  получается   гласный.</a:t>
            </a:r>
            <a:endParaRPr lang="ru-RU" sz="26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2357430"/>
            <a:ext cx="4572000" cy="2421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 согласные согласны</a:t>
            </a:r>
          </a:p>
          <a:p>
            <a:pPr algn="ctr">
              <a:lnSpc>
                <a:spcPct val="150000"/>
              </a:lnSpc>
            </a:pPr>
            <a:r>
              <a:rPr lang="ru-RU" sz="2600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Шелестеть, шептать, свистеть,</a:t>
            </a:r>
          </a:p>
          <a:p>
            <a:pPr algn="ctr">
              <a:lnSpc>
                <a:spcPct val="150000"/>
              </a:lnSpc>
            </a:pPr>
            <a:r>
              <a:rPr lang="ru-RU" sz="2600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Даже фыркать и скрипеть,</a:t>
            </a:r>
          </a:p>
          <a:p>
            <a:pPr algn="ctr">
              <a:lnSpc>
                <a:spcPct val="150000"/>
              </a:lnSpc>
            </a:pPr>
            <a:r>
              <a:rPr lang="ru-RU" sz="2600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Но не хочется им петь.</a:t>
            </a:r>
            <a:endParaRPr lang="ru-RU" sz="2600" dirty="0">
              <a:ln>
                <a:solidFill>
                  <a:schemeClr val="tx1"/>
                </a:solidFill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1821166" y="4035752"/>
            <a:ext cx="5499932" cy="1736"/>
          </a:xfrm>
          <a:prstGeom prst="line">
            <a:avLst/>
          </a:prstGeom>
          <a:ln w="12700">
            <a:solidFill>
              <a:srgbClr val="F015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61876"/>
            <a:ext cx="742955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Звуки издают животные и предметы, а мы с вами — </a:t>
            </a:r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говорим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Человек 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обладает </a:t>
            </a:r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речью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Звуки речи соединяются, и получаются - </a:t>
            </a:r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слоги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слоги образуют </a:t>
            </a:r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слова</a:t>
            </a:r>
            <a:r>
              <a:rPr lang="ru-RU" sz="280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80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будем учиться слушать и произносить 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речевые звуки. 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166417"/>
            <a:ext cx="67151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dirty="0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Сильный ветер — качаются деревья. Осенние листочки на веточках сидят, </a:t>
            </a:r>
          </a:p>
          <a:p>
            <a:pPr algn="just">
              <a:lnSpc>
                <a:spcPct val="150000"/>
              </a:lnSpc>
            </a:pPr>
            <a:r>
              <a:rPr lang="ru-RU" sz="3200" dirty="0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Осенние листочки детям говорят: </a:t>
            </a: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Осиновый: «А-а-а».</a:t>
            </a:r>
            <a:br>
              <a:rPr lang="ru-RU" sz="3200" dirty="0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Рябиновый: «И-и-и». </a:t>
            </a: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Березовый: «О-о-о».</a:t>
            </a:r>
            <a:br>
              <a:rPr lang="ru-RU" sz="3200" dirty="0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n w="127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Дубовый: «У-у-у». </a:t>
            </a:r>
            <a:endParaRPr lang="ru-RU" sz="3200" dirty="0">
              <a:ln w="1270">
                <a:solidFill>
                  <a:schemeClr val="tx1"/>
                </a:solidFill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-2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Зарядка</a:t>
            </a:r>
            <a:endParaRPr lang="ru-RU" sz="5400" b="1" cap="none" spc="5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428736"/>
            <a:ext cx="8382000" cy="3657600"/>
          </a:xfrm>
        </p:spPr>
        <p:txBody>
          <a:bodyPr/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ru-RU" sz="5400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условные графические знаки, которые выражают звуки речи на письме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-24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Буквы</a:t>
            </a:r>
            <a:endParaRPr lang="ru-RU" sz="8000" b="1" cap="none" spc="5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655</Words>
  <Application>Microsoft Office PowerPoint</Application>
  <PresentationFormat>Экран (4:3)</PresentationFormat>
  <Paragraphs>98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Tatyana</cp:lastModifiedBy>
  <cp:revision>32</cp:revision>
  <dcterms:created xsi:type="dcterms:W3CDTF">2011-09-18T10:59:36Z</dcterms:created>
  <dcterms:modified xsi:type="dcterms:W3CDTF">2017-02-22T11:15:19Z</dcterms:modified>
</cp:coreProperties>
</file>