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81" r:id="rId19"/>
    <p:sldId id="273" r:id="rId20"/>
    <p:sldId id="274" r:id="rId21"/>
    <p:sldId id="275" r:id="rId22"/>
    <p:sldId id="276" r:id="rId23"/>
    <p:sldId id="277" r:id="rId24"/>
    <p:sldId id="278" r:id="rId25"/>
    <p:sldId id="279" r:id="rId26"/>
    <p:sldId id="280"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1680" y="404664"/>
            <a:ext cx="6473476"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Муниципальное казенное дошкольное образовательное учреждение «Детский сад №5» </a:t>
            </a:r>
            <a:r>
              <a:rPr lang="ru-RU" sz="1600" b="1" dirty="0" err="1" smtClean="0">
                <a:latin typeface="Times New Roman" pitchFamily="18" charset="0"/>
                <a:cs typeface="Times New Roman" pitchFamily="18" charset="0"/>
              </a:rPr>
              <a:t>г.Пласта</a:t>
            </a:r>
            <a:r>
              <a:rPr lang="ru-RU" sz="1600" b="1"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p:txBody>
      </p:sp>
      <p:sp>
        <p:nvSpPr>
          <p:cNvPr id="5" name="TextBox 4"/>
          <p:cNvSpPr txBox="1"/>
          <p:nvPr/>
        </p:nvSpPr>
        <p:spPr>
          <a:xfrm>
            <a:off x="1835696" y="1556792"/>
            <a:ext cx="6192688" cy="830997"/>
          </a:xfrm>
          <a:prstGeom prst="rect">
            <a:avLst/>
          </a:prstGeom>
          <a:noFill/>
        </p:spPr>
        <p:txBody>
          <a:bodyPr wrap="square" rtlCol="0">
            <a:spAutoFit/>
          </a:bodyPr>
          <a:lstStyle/>
          <a:p>
            <a:pPr algn="ctr"/>
            <a:r>
              <a:rPr lang="ru-RU" sz="2400" b="1" dirty="0" smtClean="0">
                <a:solidFill>
                  <a:schemeClr val="accent5">
                    <a:lumMod val="50000"/>
                  </a:schemeClr>
                </a:solidFill>
                <a:latin typeface="Times New Roman" pitchFamily="18" charset="0"/>
                <a:cs typeface="Times New Roman" pitchFamily="18" charset="0"/>
              </a:rPr>
              <a:t>ИННОВАЦИОННАЯНАЯ </a:t>
            </a:r>
            <a:r>
              <a:rPr lang="ru-RU" sz="2400" b="1" dirty="0">
                <a:solidFill>
                  <a:schemeClr val="accent5">
                    <a:lumMod val="50000"/>
                  </a:schemeClr>
                </a:solidFill>
                <a:latin typeface="Times New Roman" pitchFamily="18" charset="0"/>
                <a:cs typeface="Times New Roman" pitchFamily="18" charset="0"/>
              </a:rPr>
              <a:t>ПРОГРАММА </a:t>
            </a:r>
            <a:endParaRPr lang="ru-RU" sz="2400" b="1" dirty="0" smtClean="0">
              <a:solidFill>
                <a:schemeClr val="accent5">
                  <a:lumMod val="50000"/>
                </a:schemeClr>
              </a:solidFill>
              <a:latin typeface="Times New Roman" pitchFamily="18" charset="0"/>
              <a:cs typeface="Times New Roman" pitchFamily="18" charset="0"/>
            </a:endParaRPr>
          </a:p>
          <a:p>
            <a:pPr algn="ctr"/>
            <a:r>
              <a:rPr lang="ru-RU" sz="2400" b="1" dirty="0" smtClean="0">
                <a:solidFill>
                  <a:schemeClr val="accent5">
                    <a:lumMod val="50000"/>
                  </a:schemeClr>
                </a:solidFill>
                <a:latin typeface="Times New Roman" pitchFamily="18" charset="0"/>
                <a:cs typeface="Times New Roman" pitchFamily="18" charset="0"/>
              </a:rPr>
              <a:t>дошкольного образования</a:t>
            </a:r>
            <a:endParaRPr lang="ru-RU" sz="2400" b="1" dirty="0">
              <a:solidFill>
                <a:schemeClr val="accent5">
                  <a:lumMod val="50000"/>
                </a:schemeClr>
              </a:solidFill>
              <a:latin typeface="Times New Roman" pitchFamily="18" charset="0"/>
              <a:cs typeface="Times New Roman" pitchFamily="18" charset="0"/>
            </a:endParaRPr>
          </a:p>
        </p:txBody>
      </p:sp>
      <p:pic>
        <p:nvPicPr>
          <p:cNvPr id="7" name="Picture 3"/>
          <p:cNvPicPr/>
          <p:nvPr/>
        </p:nvPicPr>
        <p:blipFill>
          <a:blip r:embed="rId3">
            <a:extLst/>
          </a:blip>
          <a:srcRect/>
          <a:stretch>
            <a:fillRect/>
          </a:stretch>
        </p:blipFill>
        <p:spPr bwMode="auto">
          <a:xfrm>
            <a:off x="2627784" y="2492897"/>
            <a:ext cx="4320480" cy="1224136"/>
          </a:xfrm>
          <a:prstGeom prst="rect">
            <a:avLst/>
          </a:prstGeom>
          <a:noFill/>
        </p:spPr>
      </p:pic>
      <p:sp>
        <p:nvSpPr>
          <p:cNvPr id="6" name="TextBox 5"/>
          <p:cNvSpPr txBox="1"/>
          <p:nvPr/>
        </p:nvSpPr>
        <p:spPr>
          <a:xfrm>
            <a:off x="1259632" y="4005064"/>
            <a:ext cx="7632848" cy="707886"/>
          </a:xfrm>
          <a:prstGeom prst="rect">
            <a:avLst/>
          </a:prstGeom>
          <a:noFill/>
        </p:spPr>
        <p:txBody>
          <a:bodyPr wrap="square" rtlCol="0">
            <a:spAutoFit/>
          </a:bodyPr>
          <a:lstStyle/>
          <a:p>
            <a:r>
              <a:rPr lang="ru-RU" sz="2000" b="1" dirty="0">
                <a:latin typeface="Times New Roman" pitchFamily="18" charset="0"/>
                <a:cs typeface="Times New Roman" pitchFamily="18" charset="0"/>
              </a:rPr>
              <a:t>Организация развивающей предметно-пространственной среды</a:t>
            </a:r>
          </a:p>
          <a:p>
            <a:endParaRPr lang="ru-RU" sz="2000" dirty="0"/>
          </a:p>
        </p:txBody>
      </p:sp>
      <p:sp>
        <p:nvSpPr>
          <p:cNvPr id="8" name="TextBox 7"/>
          <p:cNvSpPr txBox="1"/>
          <p:nvPr/>
        </p:nvSpPr>
        <p:spPr>
          <a:xfrm>
            <a:off x="5364088" y="5020727"/>
            <a:ext cx="3456384" cy="615553"/>
          </a:xfrm>
          <a:prstGeom prst="rect">
            <a:avLst/>
          </a:prstGeom>
          <a:noFill/>
        </p:spPr>
        <p:txBody>
          <a:bodyPr wrap="square" rtlCol="0">
            <a:spAutoFit/>
          </a:bodyPr>
          <a:lstStyle/>
          <a:p>
            <a:pPr algn="r"/>
            <a:r>
              <a:rPr lang="ru-RU" dirty="0" smtClean="0"/>
              <a:t> </a:t>
            </a:r>
            <a:r>
              <a:rPr lang="ru-RU" b="1" i="1" dirty="0" smtClean="0">
                <a:latin typeface="Times New Roman" pitchFamily="18" charset="0"/>
                <a:cs typeface="Times New Roman" pitchFamily="18" charset="0"/>
              </a:rPr>
              <a:t>Иванова Надежда Михайловна</a:t>
            </a:r>
          </a:p>
          <a:p>
            <a:pPr algn="r"/>
            <a:r>
              <a:rPr lang="ru-RU" sz="1600" dirty="0">
                <a:latin typeface="Times New Roman" pitchFamily="18" charset="0"/>
                <a:cs typeface="Times New Roman" pitchFamily="18" charset="0"/>
              </a:rPr>
              <a:t>с</a:t>
            </a:r>
            <a:r>
              <a:rPr lang="ru-RU" sz="1600" dirty="0" smtClean="0">
                <a:latin typeface="Times New Roman" pitchFamily="18" charset="0"/>
                <a:cs typeface="Times New Roman" pitchFamily="18" charset="0"/>
              </a:rPr>
              <a:t>тарший воспитатель</a:t>
            </a:r>
            <a:endParaRPr lang="ru-RU" sz="1600" dirty="0">
              <a:latin typeface="Times New Roman" pitchFamily="18" charset="0"/>
              <a:cs typeface="Times New Roman" pitchFamily="18" charset="0"/>
            </a:endParaRPr>
          </a:p>
        </p:txBody>
      </p:sp>
      <p:sp>
        <p:nvSpPr>
          <p:cNvPr id="9" name="TextBox 8"/>
          <p:cNvSpPr txBox="1"/>
          <p:nvPr/>
        </p:nvSpPr>
        <p:spPr>
          <a:xfrm>
            <a:off x="4427984" y="5949280"/>
            <a:ext cx="1409106"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Пласт 2020</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70858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7488832" cy="267765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Уголки </a:t>
            </a:r>
            <a:r>
              <a:rPr lang="ru-RU" sz="1400" b="1" dirty="0">
                <a:latin typeface="Times New Roman" pitchFamily="18" charset="0"/>
                <a:cs typeface="Times New Roman" pitchFamily="18" charset="0"/>
              </a:rPr>
              <a:t>уединения. </a:t>
            </a:r>
            <a:r>
              <a:rPr lang="ru-RU" sz="1400" dirty="0">
                <a:latin typeface="Times New Roman" pitchFamily="18" charset="0"/>
                <a:cs typeface="Times New Roman" pitchFamily="18" charset="0"/>
              </a:rPr>
              <a:t>Постоянно быть частью большой группы </a:t>
            </a:r>
            <a:r>
              <a:rPr lang="ru-RU" sz="1400" dirty="0" smtClean="0">
                <a:latin typeface="Times New Roman" pitchFamily="18" charset="0"/>
                <a:cs typeface="Times New Roman" pitchFamily="18" charset="0"/>
              </a:rPr>
              <a:t>сверстников </a:t>
            </a:r>
            <a:r>
              <a:rPr lang="ru-RU" sz="1400" dirty="0">
                <a:latin typeface="Times New Roman" pitchFamily="18" charset="0"/>
                <a:cs typeface="Times New Roman" pitchFamily="18" charset="0"/>
              </a:rPr>
              <a:t>— большая нагрузка для дошкольника. Поэтому в помещении группы необходимо предусмотреть так называемые уголки </a:t>
            </a:r>
            <a:r>
              <a:rPr lang="ru-RU" sz="1400" dirty="0" smtClean="0">
                <a:latin typeface="Times New Roman" pitchFamily="18" charset="0"/>
                <a:cs typeface="Times New Roman" pitchFamily="18" charset="0"/>
              </a:rPr>
              <a:t>уединения</a:t>
            </a:r>
            <a:r>
              <a:rPr lang="ru-RU" sz="1400" dirty="0">
                <a:latin typeface="Times New Roman" pitchFamily="18" charset="0"/>
                <a:cs typeface="Times New Roman" pitchFamily="18" charset="0"/>
              </a:rPr>
              <a:t>, которые помогут ребенку избежать стресса. У ребенка должна быть возможность побыть одному, если он в этом нуждается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Уголок </a:t>
            </a:r>
            <a:r>
              <a:rPr lang="ru-RU" sz="1400" dirty="0">
                <a:latin typeface="Times New Roman" pitchFamily="18" charset="0"/>
                <a:cs typeface="Times New Roman" pitchFamily="18" charset="0"/>
              </a:rPr>
              <a:t>уединения может стать и местом для игры одного или двух </a:t>
            </a:r>
            <a:r>
              <a:rPr lang="ru-RU" sz="1400" dirty="0" smtClean="0">
                <a:latin typeface="Times New Roman" pitchFamily="18" charset="0"/>
                <a:cs typeface="Times New Roman" pitchFamily="18" charset="0"/>
              </a:rPr>
              <a:t>детей</a:t>
            </a:r>
            <a:r>
              <a:rPr lang="ru-RU" sz="1400" dirty="0">
                <a:latin typeface="Times New Roman" pitchFamily="18" charset="0"/>
                <a:cs typeface="Times New Roman" pitchFamily="18" charset="0"/>
              </a:rPr>
              <a:t>. В нем может находиться стол с одним или двумя стульями. </a:t>
            </a:r>
            <a:r>
              <a:rPr lang="ru-RU" sz="1400" dirty="0" smtClean="0">
                <a:latin typeface="Times New Roman" pitchFamily="18" charset="0"/>
                <a:cs typeface="Times New Roman" pitchFamily="18" charset="0"/>
              </a:rPr>
              <a:t>Соответственно</a:t>
            </a:r>
            <a:r>
              <a:rPr lang="ru-RU" sz="1400" dirty="0">
                <a:latin typeface="Times New Roman" pitchFamily="18" charset="0"/>
                <a:cs typeface="Times New Roman" pitchFamily="18" charset="0"/>
              </a:rPr>
              <a:t>, любой центр, предоставляющий место лишь для одного или двух детей, можно рассматривать в качестве уголка уединения. Необходимо только следить, чтобы другие дети не беспокоили </a:t>
            </a:r>
            <a:r>
              <a:rPr lang="ru-RU" sz="1400" dirty="0" smtClean="0">
                <a:latin typeface="Times New Roman" pitchFamily="18" charset="0"/>
                <a:cs typeface="Times New Roman" pitchFamily="18" charset="0"/>
              </a:rPr>
              <a:t>находящихся </a:t>
            </a:r>
            <a:r>
              <a:rPr lang="ru-RU" sz="1400" dirty="0">
                <a:latin typeface="Times New Roman" pitchFamily="18" charset="0"/>
                <a:cs typeface="Times New Roman" pitchFamily="18" charset="0"/>
              </a:rPr>
              <a:t>в нем </a:t>
            </a:r>
            <a:r>
              <a:rPr lang="ru-RU" sz="1400" dirty="0" err="1">
                <a:latin typeface="Times New Roman" pitchFamily="18" charset="0"/>
                <a:cs typeface="Times New Roman" pitchFamily="18" charset="0"/>
              </a:rPr>
              <a:t>одногруппников</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Важно </a:t>
            </a:r>
            <a:r>
              <a:rPr lang="ru-RU" sz="1400" dirty="0">
                <a:latin typeface="Times New Roman" pitchFamily="18" charset="0"/>
                <a:cs typeface="Times New Roman" pitchFamily="18" charset="0"/>
              </a:rPr>
              <a:t>научить детей понимать, что в уголках уединения не может быть много людей, а также уважать потребность в уединении, </a:t>
            </a:r>
            <a:r>
              <a:rPr lang="ru-RU" sz="1400" dirty="0" smtClean="0">
                <a:latin typeface="Times New Roman" pitchFamily="18" charset="0"/>
                <a:cs typeface="Times New Roman" pitchFamily="18" charset="0"/>
              </a:rPr>
              <a:t>возникающую </a:t>
            </a:r>
            <a:r>
              <a:rPr lang="ru-RU" sz="1400" dirty="0">
                <a:latin typeface="Times New Roman" pitchFamily="18" charset="0"/>
                <a:cs typeface="Times New Roman" pitchFamily="18" charset="0"/>
              </a:rPr>
              <a:t>у других. Нарушителей следует мягко переместить в другие, более подходящие для активных игр места.</a:t>
            </a:r>
          </a:p>
        </p:txBody>
      </p:sp>
      <p:pic>
        <p:nvPicPr>
          <p:cNvPr id="2051" name="Picture 3" descr="H:\Готовность ДОУ к 20 - 21 учебному году\Салимгалеева\DSC03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63" r="6897"/>
          <a:stretch/>
        </p:blipFill>
        <p:spPr bwMode="auto">
          <a:xfrm>
            <a:off x="1403648" y="3017449"/>
            <a:ext cx="2277714" cy="348051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Готовность ДОУ к 20 - 21 учебному году\Панфилова\DSC027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95" r="4379"/>
          <a:stretch/>
        </p:blipFill>
        <p:spPr bwMode="auto">
          <a:xfrm>
            <a:off x="6338014" y="3017449"/>
            <a:ext cx="2458616" cy="34865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Готовность ДОУ к 20 - 21 учебному году\Горшенина\DSC0257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51" r="11247"/>
          <a:stretch/>
        </p:blipFill>
        <p:spPr bwMode="auto">
          <a:xfrm>
            <a:off x="3956619" y="3045670"/>
            <a:ext cx="2143547" cy="345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8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260648"/>
            <a:ext cx="7560840" cy="2031325"/>
          </a:xfrm>
          <a:prstGeom prst="rect">
            <a:avLst/>
          </a:prstGeom>
        </p:spPr>
        <p:txBody>
          <a:bodyPr wrap="square">
            <a:spAutoFit/>
          </a:bodyPr>
          <a:lstStyle/>
          <a:p>
            <a:pPr algn="just"/>
            <a:r>
              <a:rPr lang="ru-RU" sz="1400" b="1" dirty="0" smtClean="0">
                <a:latin typeface="Times New Roman" pitchFamily="18" charset="0"/>
                <a:cs typeface="Times New Roman" pitchFamily="18" charset="0"/>
              </a:rPr>
              <a:t>          Ограничение </a:t>
            </a:r>
            <a:r>
              <a:rPr lang="ru-RU" sz="1400" b="1" dirty="0">
                <a:latin typeface="Times New Roman" pitchFamily="18" charset="0"/>
                <a:cs typeface="Times New Roman" pitchFamily="18" charset="0"/>
              </a:rPr>
              <a:t>количества детей в центрах активности. </a:t>
            </a:r>
            <a:r>
              <a:rPr lang="ru-RU" sz="1400" dirty="0">
                <a:latin typeface="Times New Roman" pitchFamily="18" charset="0"/>
                <a:cs typeface="Times New Roman" pitchFamily="18" charset="0"/>
              </a:rPr>
              <a:t>Иногда </a:t>
            </a:r>
            <a:r>
              <a:rPr lang="ru-RU" sz="1400" dirty="0" smtClean="0">
                <a:latin typeface="Times New Roman" pitchFamily="18" charset="0"/>
                <a:cs typeface="Times New Roman" pitchFamily="18" charset="0"/>
              </a:rPr>
              <a:t>возникает </a:t>
            </a:r>
            <a:r>
              <a:rPr lang="ru-RU" sz="1400" dirty="0">
                <a:latin typeface="Times New Roman" pitchFamily="18" charset="0"/>
                <a:cs typeface="Times New Roman" pitchFamily="18" charset="0"/>
              </a:rPr>
              <a:t>необходимость ограничивать количество детей, желающих играть в одном центре. Конечно, если речь идет о всеми любимом центре, многие дети могут расстроиться из-за невозможности </a:t>
            </a:r>
            <a:r>
              <a:rPr lang="ru-RU" sz="1400" dirty="0" smtClean="0">
                <a:latin typeface="Times New Roman" pitchFamily="18" charset="0"/>
                <a:cs typeface="Times New Roman" pitchFamily="18" charset="0"/>
              </a:rPr>
              <a:t>находиться </a:t>
            </a:r>
            <a:r>
              <a:rPr lang="ru-RU" sz="1400" dirty="0">
                <a:latin typeface="Times New Roman" pitchFamily="18" charset="0"/>
                <a:cs typeface="Times New Roman" pitchFamily="18" charset="0"/>
              </a:rPr>
              <a:t>в нем столько, сколько они хотят. В этом случае педагогам </a:t>
            </a:r>
            <a:r>
              <a:rPr lang="ru-RU" sz="1400" dirty="0" smtClean="0">
                <a:latin typeface="Times New Roman" pitchFamily="18" charset="0"/>
                <a:cs typeface="Times New Roman" pitchFamily="18" charset="0"/>
              </a:rPr>
              <a:t>стоит </a:t>
            </a:r>
            <a:r>
              <a:rPr lang="ru-RU" sz="1400" dirty="0">
                <a:latin typeface="Times New Roman" pitchFamily="18" charset="0"/>
                <a:cs typeface="Times New Roman" pitchFamily="18" charset="0"/>
              </a:rPr>
              <a:t>задуматься о его расширении. Если из-за ограниченной площади это не представляется возможным, нужно создать систему, которая позволяла бы каждому ребенку понимать, что данный центр уже </a:t>
            </a:r>
            <a:r>
              <a:rPr lang="ru-RU" sz="1400" dirty="0" smtClean="0">
                <a:latin typeface="Times New Roman" pitchFamily="18" charset="0"/>
                <a:cs typeface="Times New Roman" pitchFamily="18" charset="0"/>
              </a:rPr>
              <a:t>заполнен</a:t>
            </a:r>
            <a:r>
              <a:rPr lang="ru-RU" sz="1400" dirty="0">
                <a:latin typeface="Times New Roman" pitchFamily="18" charset="0"/>
                <a:cs typeface="Times New Roman" pitchFamily="18" charset="0"/>
              </a:rPr>
              <a:t>, и знать, когда подойдет его очередь поиграть в нем. И надо помнить, что правила призваны создать более комфортные для детей условия, а не ограничить их свободу — важно, чтобы дети видели, что все находятся в равных условиях</a:t>
            </a:r>
            <a:r>
              <a:rPr lang="ru-RU" sz="1400" dirty="0" smtClean="0">
                <a:latin typeface="Times New Roman" pitchFamily="18" charset="0"/>
                <a:cs typeface="Times New Roman" pitchFamily="18" charset="0"/>
              </a:rPr>
              <a:t>.</a:t>
            </a:r>
          </a:p>
        </p:txBody>
      </p:sp>
      <p:pic>
        <p:nvPicPr>
          <p:cNvPr id="3076" name="Picture 4" descr="H:\Готовность ДОУ к 20 - 21 учебному году\Дубовцева\DSC031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708920"/>
            <a:ext cx="2280430" cy="34318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Готовность ДОУ к 20 - 21 учебному году\Муравьева\DSC0267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303"/>
          <a:stretch/>
        </p:blipFill>
        <p:spPr bwMode="auto">
          <a:xfrm>
            <a:off x="1403648" y="3209423"/>
            <a:ext cx="2163584" cy="32165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Готовность ДОУ к 20 - 21 учебному году\Горшенина\DSC025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5146" y="2291973"/>
            <a:ext cx="227855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7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7" y="-29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223633"/>
            <a:ext cx="7632848" cy="267765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Оптимальное использование пространства. </a:t>
            </a:r>
            <a:r>
              <a:rPr lang="ru-RU" sz="1400" dirty="0" smtClean="0">
                <a:latin typeface="Times New Roman" pitchFamily="18" charset="0"/>
                <a:cs typeface="Times New Roman" pitchFamily="18" charset="0"/>
              </a:rPr>
              <a:t>Следует стремиться максимальной </a:t>
            </a:r>
            <a:r>
              <a:rPr lang="ru-RU" sz="1400" dirty="0">
                <a:latin typeface="Times New Roman" pitchFamily="18" charset="0"/>
                <a:cs typeface="Times New Roman" pitchFamily="18" charset="0"/>
              </a:rPr>
              <a:t>реализации образовательного потенциала пространства детского сада, группы, а также территории детского сада и для организации детской деятельности использовать не только игровую комнату, но все возможное пространство — спальню, рекреации, дополнительные помещения детского сада, территорию детского сада. Для этого можно использовать различные приемы, в том числе: </a:t>
            </a:r>
          </a:p>
          <a:p>
            <a:pPr lvl="0" algn="just"/>
            <a:r>
              <a:rPr lang="ru-RU" sz="1400" dirty="0" smtClean="0">
                <a:latin typeface="Times New Roman" pitchFamily="18" charset="0"/>
                <a:cs typeface="Times New Roman" pitchFamily="18" charset="0"/>
              </a:rPr>
              <a:t>1. Освободить </a:t>
            </a:r>
            <a:r>
              <a:rPr lang="ru-RU" sz="1400" dirty="0">
                <a:latin typeface="Times New Roman" pitchFamily="18" charset="0"/>
                <a:cs typeface="Times New Roman" pitchFamily="18" charset="0"/>
              </a:rPr>
              <a:t>пространство в спальне, частично или полностью заменив обычные кровати выдвижными, двухъярусными, складными, штабелируемыми и пр., либо поставив вместо кроватей специальные подиумы. Это позволит перенести один или несколько тихих центров активности, например литературный центр, зону отдыха, центр грамотности и письма, центр настольно-печатных игр, центр мелкой моторики и пр., в спальную </a:t>
            </a:r>
            <a:r>
              <a:rPr lang="ru-RU" sz="1400" dirty="0" smtClean="0">
                <a:latin typeface="Times New Roman" pitchFamily="18" charset="0"/>
                <a:cs typeface="Times New Roman" pitchFamily="18" charset="0"/>
              </a:rPr>
              <a:t>комнату.</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2. Использовать </a:t>
            </a:r>
            <a:r>
              <a:rPr lang="ru-RU" sz="1400" dirty="0">
                <a:latin typeface="Times New Roman" pitchFamily="18" charset="0"/>
                <a:cs typeface="Times New Roman" pitchFamily="18" charset="0"/>
              </a:rPr>
              <a:t>рекреации, коридоры и другие свободные пространства детского сада для различных целей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 name="TextBox 3"/>
          <p:cNvSpPr txBox="1"/>
          <p:nvPr/>
        </p:nvSpPr>
        <p:spPr>
          <a:xfrm>
            <a:off x="1403648" y="2818865"/>
            <a:ext cx="7488832" cy="1384995"/>
          </a:xfrm>
          <a:prstGeom prst="rect">
            <a:avLst/>
          </a:prstGeom>
          <a:noFill/>
        </p:spPr>
        <p:txBody>
          <a:bodyPr wrap="square" rtlCol="0">
            <a:spAutoFit/>
          </a:bodyPr>
          <a:lstStyle/>
          <a:p>
            <a:pPr marL="285750" indent="-285750" algn="just">
              <a:buFont typeface="Wingdings" pitchFamily="2" charset="2"/>
              <a:buChar char="Ø"/>
            </a:pPr>
            <a:r>
              <a:rPr lang="ru-RU" sz="1400" i="1" dirty="0" smtClean="0">
                <a:latin typeface="Times New Roman" pitchFamily="18" charset="0"/>
                <a:cs typeface="Times New Roman" pitchFamily="18" charset="0"/>
              </a:rPr>
              <a:t>для </a:t>
            </a:r>
            <a:r>
              <a:rPr lang="ru-RU" sz="1400" i="1" dirty="0">
                <a:latin typeface="Times New Roman" pitchFamily="18" charset="0"/>
                <a:cs typeface="Times New Roman" pitchFamily="18" charset="0"/>
              </a:rPr>
              <a:t>проведения кружков и занятий по интересам (шахматы, библиотека и пр.); </a:t>
            </a:r>
          </a:p>
          <a:p>
            <a:pPr marL="285750" indent="-285750" algn="just">
              <a:buFont typeface="Wingdings" pitchFamily="2" charset="2"/>
              <a:buChar char="Ø"/>
            </a:pPr>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для </a:t>
            </a:r>
            <a:r>
              <a:rPr lang="ru-RU" sz="1400" i="1" dirty="0">
                <a:latin typeface="Times New Roman" pitchFamily="18" charset="0"/>
                <a:cs typeface="Times New Roman" pitchFamily="18" charset="0"/>
              </a:rPr>
              <a:t>физической активности (классики на полу, кегли, физкультурные тренажеры, детский настольный футбол и т. д.);</a:t>
            </a:r>
          </a:p>
          <a:p>
            <a:pPr marL="285750" indent="-285750" algn="just">
              <a:buFont typeface="Wingdings" pitchFamily="2" charset="2"/>
              <a:buChar char="Ø"/>
            </a:pPr>
            <a:r>
              <a:rPr lang="ru-RU" sz="1400" i="1" dirty="0" smtClean="0">
                <a:latin typeface="Times New Roman" pitchFamily="18" charset="0"/>
                <a:cs typeface="Times New Roman" pitchFamily="18" charset="0"/>
              </a:rPr>
              <a:t> </a:t>
            </a:r>
            <a:r>
              <a:rPr lang="ru-RU" sz="1400" i="1" dirty="0">
                <a:latin typeface="Times New Roman" pitchFamily="18" charset="0"/>
                <a:cs typeface="Times New Roman" pitchFamily="18" charset="0"/>
              </a:rPr>
              <a:t>для выставки детских достижений (рисунки, фотографии, поделки, стенгазеты, коллективные работы и пр.);</a:t>
            </a:r>
          </a:p>
          <a:p>
            <a:pPr marL="285750" indent="-285750" algn="just">
              <a:buFont typeface="Wingdings" pitchFamily="2" charset="2"/>
              <a:buChar char="Ø"/>
            </a:pPr>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для </a:t>
            </a:r>
            <a:r>
              <a:rPr lang="ru-RU" sz="1400" i="1" dirty="0">
                <a:latin typeface="Times New Roman" pitchFamily="18" charset="0"/>
                <a:cs typeface="Times New Roman" pitchFamily="18" charset="0"/>
              </a:rPr>
              <a:t>информационных целей (стенды, объявления и т. д. для родителей и детей</a:t>
            </a:r>
            <a:r>
              <a:rPr lang="ru-RU" sz="1400" i="1" dirty="0" smtClean="0">
                <a:latin typeface="Times New Roman" pitchFamily="18" charset="0"/>
                <a:cs typeface="Times New Roman" pitchFamily="18" charset="0"/>
              </a:rPr>
              <a:t>);</a:t>
            </a:r>
            <a:endParaRPr lang="ru-RU" sz="1400" i="1" dirty="0">
              <a:latin typeface="Times New Roman" pitchFamily="18" charset="0"/>
              <a:cs typeface="Times New Roman" pitchFamily="18" charset="0"/>
            </a:endParaRPr>
          </a:p>
        </p:txBody>
      </p:sp>
      <p:pic>
        <p:nvPicPr>
          <p:cNvPr id="3" name="Picture 2" descr="H:\Готовность ДОУ к 20 - 21 учебному году\холл\DSC029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15" t="12264" r="11817" b="2459"/>
          <a:stretch/>
        </p:blipFill>
        <p:spPr bwMode="auto">
          <a:xfrm>
            <a:off x="1691680" y="4260696"/>
            <a:ext cx="3021183" cy="2233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Готовность ДОУ к 20 - 21 учебному году\холл\DSC0318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27" t="5651" r="5152" b="6791"/>
          <a:stretch/>
        </p:blipFill>
        <p:spPr bwMode="auto">
          <a:xfrm>
            <a:off x="5292080" y="4260696"/>
            <a:ext cx="3285728" cy="219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42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9" y="3429000"/>
            <a:ext cx="7467932" cy="523220"/>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4. </a:t>
            </a:r>
            <a:r>
              <a:rPr lang="ru-RU" sz="1400" dirty="0">
                <a:latin typeface="Times New Roman" pitchFamily="18" charset="0"/>
                <a:cs typeface="Times New Roman" pitchFamily="18" charset="0"/>
              </a:rPr>
              <a:t>М</a:t>
            </a:r>
            <a:r>
              <a:rPr lang="ru-RU" sz="1400" dirty="0" smtClean="0">
                <a:latin typeface="Times New Roman" pitchFamily="18" charset="0"/>
                <a:cs typeface="Times New Roman" pitchFamily="18" charset="0"/>
              </a:rPr>
              <a:t>аксимально </a:t>
            </a:r>
            <a:r>
              <a:rPr lang="ru-RU" sz="1400" dirty="0">
                <a:latin typeface="Times New Roman" pitchFamily="18" charset="0"/>
                <a:cs typeface="Times New Roman" pitchFamily="18" charset="0"/>
              </a:rPr>
              <a:t>использовать территорию детского сада, не ограничивая детскую деятельность рамками групповой площадки и создавая условия для разновозрастного общения</a:t>
            </a:r>
            <a:r>
              <a:rPr lang="ru-RU" sz="1400" dirty="0" smtClean="0">
                <a:latin typeface="Times New Roman" pitchFamily="18" charset="0"/>
                <a:cs typeface="Times New Roman" pitchFamily="18" charset="0"/>
              </a:rPr>
              <a:t>.</a:t>
            </a:r>
            <a:endParaRPr lang="ru-RU" sz="1400" dirty="0"/>
          </a:p>
        </p:txBody>
      </p:sp>
      <p:pic>
        <p:nvPicPr>
          <p:cNvPr id="5123" name="Picture 3" descr="H:\Готовность ДОУ к 20 - 21 учебному году\Территория ДОУ\DSC033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08" t="7399" r="2273" b="2231"/>
          <a:stretch/>
        </p:blipFill>
        <p:spPr bwMode="auto">
          <a:xfrm>
            <a:off x="1702131" y="4167664"/>
            <a:ext cx="3363476" cy="2326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9633" y="332656"/>
            <a:ext cx="7611948" cy="738664"/>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3. </a:t>
            </a:r>
            <a:r>
              <a:rPr lang="ru-RU" sz="1400" dirty="0">
                <a:latin typeface="Times New Roman" pitchFamily="18" charset="0"/>
                <a:cs typeface="Times New Roman" pitchFamily="18" charset="0"/>
              </a:rPr>
              <a:t>О</a:t>
            </a:r>
            <a:r>
              <a:rPr lang="ru-RU" sz="1400" dirty="0" smtClean="0">
                <a:latin typeface="Times New Roman" pitchFamily="18" charset="0"/>
                <a:cs typeface="Times New Roman" pitchFamily="18" charset="0"/>
              </a:rPr>
              <a:t>рганизовать </a:t>
            </a:r>
            <a:r>
              <a:rPr lang="ru-RU" sz="1400" dirty="0">
                <a:latin typeface="Times New Roman" pitchFamily="18" charset="0"/>
                <a:cs typeface="Times New Roman" pitchFamily="18" charset="0"/>
              </a:rPr>
              <a:t>в отдельных помещениях детского сада различные клубы, мастерские, студии, лаборатории: компьютерный клуб, зону робототехники и </a:t>
            </a:r>
            <a:r>
              <a:rPr lang="ru-RU" sz="1400" dirty="0" err="1">
                <a:latin typeface="Times New Roman" pitchFamily="18" charset="0"/>
                <a:cs typeface="Times New Roman" pitchFamily="18" charset="0"/>
              </a:rPr>
              <a:t>легоконструирования</a:t>
            </a:r>
            <a:r>
              <a:rPr lang="ru-RU" sz="1400" dirty="0">
                <a:latin typeface="Times New Roman" pitchFamily="18" charset="0"/>
                <a:cs typeface="Times New Roman" pitchFamily="18" charset="0"/>
              </a:rPr>
              <a:t>, живописную мастерскую, театральную студию, </a:t>
            </a:r>
            <a:r>
              <a:rPr lang="ru-RU" sz="1400" dirty="0" err="1">
                <a:latin typeface="Times New Roman" pitchFamily="18" charset="0"/>
                <a:cs typeface="Times New Roman" pitchFamily="18" charset="0"/>
              </a:rPr>
              <a:t>мультстудию</a:t>
            </a:r>
            <a:r>
              <a:rPr lang="ru-RU" sz="1400" dirty="0">
                <a:latin typeface="Times New Roman" pitchFamily="18" charset="0"/>
                <a:cs typeface="Times New Roman" pitchFamily="18" charset="0"/>
              </a:rPr>
              <a:t> и пр.;</a:t>
            </a:r>
          </a:p>
        </p:txBody>
      </p:sp>
      <p:pic>
        <p:nvPicPr>
          <p:cNvPr id="2050" name="Picture 2" descr="H:\Готовность ДОУ к 20 - 21 учебному году\холл\DSC02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077178"/>
            <a:ext cx="3379984" cy="22459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Готовность ДОУ к 20 - 21 учебному году\холл\DSC027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077178"/>
            <a:ext cx="3379984" cy="2245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Фото дс\Эколята  лето 20г\Панфилова\i (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293" b="10505"/>
          <a:stretch/>
        </p:blipFill>
        <p:spPr bwMode="auto">
          <a:xfrm>
            <a:off x="5396974" y="3972510"/>
            <a:ext cx="3279482" cy="253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21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260648"/>
            <a:ext cx="7560840" cy="3570208"/>
          </a:xfrm>
          <a:prstGeom prst="rect">
            <a:avLst/>
          </a:prstGeom>
          <a:noFill/>
        </p:spPr>
        <p:txBody>
          <a:bodyPr wrap="square" rtlCol="0">
            <a:spAutoFit/>
          </a:bodyPr>
          <a:lstStyle/>
          <a:p>
            <a:pPr algn="ctr"/>
            <a:r>
              <a:rPr lang="ru-RU" sz="1600" b="1" dirty="0">
                <a:solidFill>
                  <a:schemeClr val="accent5">
                    <a:lumMod val="50000"/>
                  </a:schemeClr>
                </a:solidFill>
                <a:latin typeface="Times New Roman" pitchFamily="18" charset="0"/>
                <a:cs typeface="Times New Roman" pitchFamily="18" charset="0"/>
              </a:rPr>
              <a:t>Основные </a:t>
            </a:r>
            <a:r>
              <a:rPr lang="ru-RU" sz="1600" b="1" dirty="0" smtClean="0">
                <a:solidFill>
                  <a:schemeClr val="accent5">
                    <a:lumMod val="50000"/>
                  </a:schemeClr>
                </a:solidFill>
                <a:latin typeface="Times New Roman" pitchFamily="18" charset="0"/>
                <a:cs typeface="Times New Roman" pitchFamily="18" charset="0"/>
              </a:rPr>
              <a:t>принципы</a:t>
            </a:r>
            <a:r>
              <a:rPr lang="ru-RU" sz="1600" dirty="0">
                <a:solidFill>
                  <a:schemeClr val="accent5">
                    <a:lumMod val="50000"/>
                  </a:schemeClr>
                </a:solidFill>
                <a:latin typeface="Times New Roman" pitchFamily="18" charset="0"/>
                <a:cs typeface="Times New Roman" pitchFamily="18" charset="0"/>
              </a:rPr>
              <a:t> </a:t>
            </a:r>
            <a:r>
              <a:rPr lang="ru-RU" sz="1600" b="1" dirty="0" smtClean="0">
                <a:solidFill>
                  <a:schemeClr val="accent5">
                    <a:lumMod val="50000"/>
                  </a:schemeClr>
                </a:solidFill>
                <a:latin typeface="Times New Roman" pitchFamily="18" charset="0"/>
                <a:cs typeface="Times New Roman" pitchFamily="18" charset="0"/>
              </a:rPr>
              <a:t>оформления пространства</a:t>
            </a:r>
            <a:endParaRPr lang="ru-RU" sz="1600" dirty="0">
              <a:solidFill>
                <a:schemeClr val="accent5">
                  <a:lumMod val="50000"/>
                </a:schemeClr>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В групповом </a:t>
            </a:r>
            <a:r>
              <a:rPr lang="ru-RU" sz="1400" dirty="0">
                <a:latin typeface="Times New Roman" pitchFamily="18" charset="0"/>
                <a:cs typeface="Times New Roman" pitchFamily="18" charset="0"/>
              </a:rPr>
              <a:t>помещении всегда есть специальное место для </a:t>
            </a:r>
            <a:r>
              <a:rPr lang="ru-RU" sz="1400" dirty="0" smtClean="0">
                <a:latin typeface="Times New Roman" pitchFamily="18" charset="0"/>
                <a:cs typeface="Times New Roman" pitchFamily="18" charset="0"/>
              </a:rPr>
              <a:t>размещения </a:t>
            </a:r>
            <a:r>
              <a:rPr lang="ru-RU" sz="1400" dirty="0">
                <a:latin typeface="Times New Roman" pitchFamily="18" charset="0"/>
                <a:cs typeface="Times New Roman" pitchFamily="18" charset="0"/>
              </a:rPr>
              <a:t>различных плакатов, объявлений, детских работ, фотографий и пр., так называемый </a:t>
            </a:r>
            <a:r>
              <a:rPr lang="ru-RU" sz="1400" b="1" dirty="0">
                <a:latin typeface="Times New Roman" pitchFamily="18" charset="0"/>
                <a:cs typeface="Times New Roman" pitchFamily="18" charset="0"/>
              </a:rPr>
              <a:t>«групповой стенд» </a:t>
            </a:r>
            <a:r>
              <a:rPr lang="ru-RU" sz="1400" dirty="0">
                <a:latin typeface="Times New Roman" pitchFamily="18" charset="0"/>
                <a:cs typeface="Times New Roman" pitchFamily="18" charset="0"/>
              </a:rPr>
              <a:t>(один или несколько). </a:t>
            </a:r>
            <a:r>
              <a:rPr lang="ru-RU" sz="1400" dirty="0" smtClean="0">
                <a:latin typeface="Times New Roman" pitchFamily="18" charset="0"/>
                <a:cs typeface="Times New Roman" pitchFamily="18" charset="0"/>
              </a:rPr>
              <a:t>Правильно </a:t>
            </a:r>
            <a:r>
              <a:rPr lang="ru-RU" sz="1400" dirty="0">
                <a:latin typeface="Times New Roman" pitchFamily="18" charset="0"/>
                <a:cs typeface="Times New Roman" pitchFamily="18" charset="0"/>
              </a:rPr>
              <a:t>оформленные групповые стенды являются эффективным средством </a:t>
            </a:r>
            <a:r>
              <a:rPr lang="ru-RU" sz="1400" dirty="0" smtClean="0">
                <a:latin typeface="Times New Roman" pitchFamily="18" charset="0"/>
                <a:cs typeface="Times New Roman" pitchFamily="18" charset="0"/>
              </a:rPr>
              <a:t>развития </a:t>
            </a:r>
            <a:r>
              <a:rPr lang="ru-RU" sz="1400" dirty="0">
                <a:latin typeface="Times New Roman" pitchFamily="18" charset="0"/>
                <a:cs typeface="Times New Roman" pitchFamily="18" charset="0"/>
              </a:rPr>
              <a:t>детей. Стенд станет незаменимым помощником воспитателей в </a:t>
            </a:r>
            <a:r>
              <a:rPr lang="ru-RU" sz="1400" dirty="0" smtClean="0">
                <a:latin typeface="Times New Roman" pitchFamily="18" charset="0"/>
                <a:cs typeface="Times New Roman" pitchFamily="18" charset="0"/>
              </a:rPr>
              <a:t>обучении </a:t>
            </a:r>
            <a:r>
              <a:rPr lang="ru-RU" sz="1400" dirty="0">
                <a:latin typeface="Times New Roman" pitchFamily="18" charset="0"/>
                <a:cs typeface="Times New Roman" pitchFamily="18" charset="0"/>
              </a:rPr>
              <a:t>детей, если он отвечает перечисленным ниже требованиям</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Материал </a:t>
            </a:r>
            <a:r>
              <a:rPr lang="ru-RU" sz="1400" b="1" dirty="0">
                <a:latin typeface="Times New Roman" pitchFamily="18" charset="0"/>
                <a:cs typeface="Times New Roman" pitchFamily="18" charset="0"/>
              </a:rPr>
              <a:t>стенда нужен и интересен детям. </a:t>
            </a:r>
            <a:r>
              <a:rPr lang="ru-RU" sz="1400" dirty="0">
                <a:latin typeface="Times New Roman" pitchFamily="18" charset="0"/>
                <a:cs typeface="Times New Roman" pitchFamily="18" charset="0"/>
              </a:rPr>
              <a:t>Материалы,</a:t>
            </a:r>
            <a:r>
              <a:rPr lang="ru-RU" sz="1400" b="1"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размещенные </a:t>
            </a:r>
            <a:r>
              <a:rPr lang="ru-RU" sz="1400" dirty="0">
                <a:latin typeface="Times New Roman" pitchFamily="18" charset="0"/>
                <a:cs typeface="Times New Roman" pitchFamily="18" charset="0"/>
              </a:rPr>
              <a:t>на стендах, должны быть интересны и нужны детям. От стенда не будет никакой пользы, если размещенные на нем материалы </a:t>
            </a:r>
            <a:r>
              <a:rPr lang="ru-RU" sz="1400" dirty="0" smtClean="0">
                <a:latin typeface="Times New Roman" pitchFamily="18" charset="0"/>
                <a:cs typeface="Times New Roman" pitchFamily="18" charset="0"/>
              </a:rPr>
              <a:t>никто </a:t>
            </a:r>
            <a:r>
              <a:rPr lang="ru-RU" sz="1400" dirty="0">
                <a:latin typeface="Times New Roman" pitchFamily="18" charset="0"/>
                <a:cs typeface="Times New Roman" pitchFamily="18" charset="0"/>
              </a:rPr>
              <a:t>не будет разглядывать и обсуждать. Например, на стенде можно разместить меню на день, написанное крупными печатными </a:t>
            </a:r>
            <a:r>
              <a:rPr lang="ru-RU" sz="1400" dirty="0" smtClean="0">
                <a:latin typeface="Times New Roman" pitchFamily="18" charset="0"/>
                <a:cs typeface="Times New Roman" pitchFamily="18" charset="0"/>
              </a:rPr>
              <a:t>буквами</a:t>
            </a:r>
            <a:r>
              <a:rPr lang="ru-RU" sz="1400" dirty="0">
                <a:latin typeface="Times New Roman" pitchFamily="18" charset="0"/>
                <a:cs typeface="Times New Roman" pitchFamily="18" charset="0"/>
              </a:rPr>
              <a:t>, текст новой песенки, кто сегодня дежурный, у кого сегодня день рождения, новости дня и т. д. Особый интерес у детей вызывают их собственные поделки и фотографии</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Часть </a:t>
            </a:r>
            <a:r>
              <a:rPr lang="ru-RU" sz="1400" dirty="0">
                <a:latin typeface="Times New Roman" pitchFamily="18" charset="0"/>
                <a:cs typeface="Times New Roman" pitchFamily="18" charset="0"/>
              </a:rPr>
              <a:t>стендов может занимать так называемый справочный </a:t>
            </a:r>
            <a:r>
              <a:rPr lang="ru-RU" sz="1400" dirty="0" smtClean="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Он будет помогать детям в их занятиях или информировать их. </a:t>
            </a:r>
            <a:r>
              <a:rPr lang="ru-RU" sz="1400" dirty="0" smtClean="0">
                <a:latin typeface="Times New Roman" pitchFamily="18" charset="0"/>
                <a:cs typeface="Times New Roman" pitchFamily="18" charset="0"/>
              </a:rPr>
              <a:t>Например</a:t>
            </a:r>
            <a:r>
              <a:rPr lang="ru-RU" sz="1400" dirty="0">
                <a:latin typeface="Times New Roman" pitchFamily="18" charset="0"/>
                <a:cs typeface="Times New Roman" pitchFamily="18" charset="0"/>
              </a:rPr>
              <a:t>, на стенде недалеко от центра грамоты и письма может быть размещен алфавит, около центра математики — плакат с числами.</a:t>
            </a:r>
          </a:p>
          <a:p>
            <a:pPr algn="just"/>
            <a:endParaRPr lang="ru-RU" sz="1400" dirty="0">
              <a:latin typeface="Times New Roman" pitchFamily="18" charset="0"/>
              <a:cs typeface="Times New Roman" pitchFamily="18" charset="0"/>
            </a:endParaRPr>
          </a:p>
        </p:txBody>
      </p:sp>
      <p:pic>
        <p:nvPicPr>
          <p:cNvPr id="3077" name="Picture 5" descr="H:\Готовность ДОУ к 20 - 21 учебному году\Салимгалеева\DSC032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55" r="7437" b="6633"/>
          <a:stretch/>
        </p:blipFill>
        <p:spPr bwMode="auto">
          <a:xfrm>
            <a:off x="6516216" y="3573016"/>
            <a:ext cx="2015671" cy="28809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Готовность ДОУ к 20 - 21 учебному году\Коробова\DSC026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646393"/>
            <a:ext cx="4211960" cy="27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5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7488832" cy="3108543"/>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Материалы </a:t>
            </a:r>
            <a:r>
              <a:rPr lang="ru-RU" sz="1400" b="1" dirty="0">
                <a:latin typeface="Times New Roman" pitchFamily="18" charset="0"/>
                <a:cs typeface="Times New Roman" pitchFamily="18" charset="0"/>
              </a:rPr>
              <a:t>регулярно обновляются. </a:t>
            </a:r>
            <a:r>
              <a:rPr lang="ru-RU" sz="1400" dirty="0">
                <a:latin typeface="Times New Roman" pitchFamily="18" charset="0"/>
                <a:cs typeface="Times New Roman" pitchFamily="18" charset="0"/>
              </a:rPr>
              <a:t>Не только дети,</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но и взрослые </a:t>
            </a:r>
            <a:r>
              <a:rPr lang="ru-RU" sz="1400" dirty="0" smtClean="0">
                <a:latin typeface="Times New Roman" pitchFamily="18" charset="0"/>
                <a:cs typeface="Times New Roman" pitchFamily="18" charset="0"/>
              </a:rPr>
              <a:t>привыкают </a:t>
            </a:r>
            <a:r>
              <a:rPr lang="ru-RU" sz="1400" dirty="0">
                <a:latin typeface="Times New Roman" pitchFamily="18" charset="0"/>
                <a:cs typeface="Times New Roman" pitchFamily="18" charset="0"/>
              </a:rPr>
              <a:t>к неизменяющимся вещам, со временем человек просто </a:t>
            </a:r>
            <a:r>
              <a:rPr lang="ru-RU" sz="1400" dirty="0" smtClean="0">
                <a:latin typeface="Times New Roman" pitchFamily="18" charset="0"/>
                <a:cs typeface="Times New Roman" pitchFamily="18" charset="0"/>
              </a:rPr>
              <a:t>перестает </a:t>
            </a:r>
            <a:r>
              <a:rPr lang="ru-RU" sz="1400" dirty="0">
                <a:latin typeface="Times New Roman" pitchFamily="18" charset="0"/>
                <a:cs typeface="Times New Roman" pitchFamily="18" charset="0"/>
              </a:rPr>
              <a:t>замечать их. Зато каждого интересует новое. Поэтому чтобы </a:t>
            </a:r>
            <a:r>
              <a:rPr lang="ru-RU" sz="1400" dirty="0" smtClean="0">
                <a:latin typeface="Times New Roman" pitchFamily="18" charset="0"/>
                <a:cs typeface="Times New Roman" pitchFamily="18" charset="0"/>
              </a:rPr>
              <a:t>материалы </a:t>
            </a:r>
            <a:r>
              <a:rPr lang="ru-RU" sz="1400" dirty="0">
                <a:latin typeface="Times New Roman" pitchFamily="18" charset="0"/>
                <a:cs typeface="Times New Roman" pitchFamily="18" charset="0"/>
              </a:rPr>
              <a:t>стенда приносили максимальную пользу, привлекали внимание, вызывали желание обсуждать, они должны регулярно обновляться. </a:t>
            </a:r>
            <a:r>
              <a:rPr lang="ru-RU" sz="1400" dirty="0" smtClean="0">
                <a:latin typeface="Times New Roman" pitchFamily="18" charset="0"/>
                <a:cs typeface="Times New Roman" pitchFamily="18" charset="0"/>
              </a:rPr>
              <a:t>Элемент </a:t>
            </a:r>
            <a:r>
              <a:rPr lang="ru-RU" sz="1400" dirty="0">
                <a:latin typeface="Times New Roman" pitchFamily="18" charset="0"/>
                <a:cs typeface="Times New Roman" pitchFamily="18" charset="0"/>
              </a:rPr>
              <a:t>новизны хорошо стимулирует познавательный интерес</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Материалы </a:t>
            </a:r>
            <a:r>
              <a:rPr lang="ru-RU" sz="1400" b="1" dirty="0">
                <a:latin typeface="Times New Roman" pitchFamily="18" charset="0"/>
                <a:cs typeface="Times New Roman" pitchFamily="18" charset="0"/>
              </a:rPr>
              <a:t>соответствуют возрастным возможностям детей. </a:t>
            </a:r>
            <a:r>
              <a:rPr lang="ru-RU" sz="1400" dirty="0" smtClean="0">
                <a:latin typeface="Times New Roman" pitchFamily="18" charset="0"/>
                <a:cs typeface="Times New Roman" pitchFamily="18" charset="0"/>
              </a:rPr>
              <a:t>Материалы </a:t>
            </a:r>
            <a:r>
              <a:rPr lang="ru-RU" sz="1400" dirty="0">
                <a:latin typeface="Times New Roman" pitchFamily="18" charset="0"/>
                <a:cs typeface="Times New Roman" pitchFamily="18" charset="0"/>
              </a:rPr>
              <a:t>стенда должны показывать то, что дети могут понять. Главное назначение стенда — побуждать детей обсуждать представленные </a:t>
            </a:r>
            <a:r>
              <a:rPr lang="ru-RU" sz="1400" dirty="0" smtClean="0">
                <a:latin typeface="Times New Roman" pitchFamily="18" charset="0"/>
                <a:cs typeface="Times New Roman" pitchFamily="18" charset="0"/>
              </a:rPr>
              <a:t>материалы</a:t>
            </a:r>
            <a:r>
              <a:rPr lang="ru-RU" sz="1400" dirty="0">
                <a:latin typeface="Times New Roman" pitchFamily="18" charset="0"/>
                <a:cs typeface="Times New Roman" pitchFamily="18" charset="0"/>
              </a:rPr>
              <a:t>, получать информацию, размышлять и, как следствие, </a:t>
            </a:r>
            <a:r>
              <a:rPr lang="ru-RU" sz="1400" dirty="0" smtClean="0">
                <a:latin typeface="Times New Roman" pitchFamily="18" charset="0"/>
                <a:cs typeface="Times New Roman" pitchFamily="18" charset="0"/>
              </a:rPr>
              <a:t>развивать </a:t>
            </a:r>
            <a:r>
              <a:rPr lang="ru-RU" sz="1400" dirty="0">
                <a:latin typeface="Times New Roman" pitchFamily="18" charset="0"/>
                <a:cs typeface="Times New Roman" pitchFamily="18" charset="0"/>
              </a:rPr>
              <a:t>у детей речь, мышление, познавательный интерес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Материалы </a:t>
            </a:r>
            <a:r>
              <a:rPr lang="ru-RU" sz="1400" b="1" dirty="0">
                <a:latin typeface="Times New Roman" pitchFamily="18" charset="0"/>
                <a:cs typeface="Times New Roman" pitchFamily="18" charset="0"/>
              </a:rPr>
              <a:t>снабжены надписями. </a:t>
            </a:r>
            <a:r>
              <a:rPr lang="ru-RU" sz="1400" dirty="0">
                <a:latin typeface="Times New Roman" pitchFamily="18" charset="0"/>
                <a:cs typeface="Times New Roman" pitchFamily="18" charset="0"/>
              </a:rPr>
              <a:t>Материалы,</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вывешенные на стенде,</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обязательно нужно подписывать крупными печатными буквами, хотя большинство дошкольников еще не умеют читать. Тем самым педагог знакомит детей с печатным текстом, стимулирует интерес к </a:t>
            </a:r>
            <a:r>
              <a:rPr lang="ru-RU" sz="1400" dirty="0" smtClean="0">
                <a:latin typeface="Times New Roman" pitchFamily="18" charset="0"/>
                <a:cs typeface="Times New Roman" pitchFamily="18" charset="0"/>
              </a:rPr>
              <a:t>чтению, также </a:t>
            </a:r>
            <a:r>
              <a:rPr lang="ru-RU" sz="1400" dirty="0">
                <a:latin typeface="Times New Roman" pitchFamily="18" charset="0"/>
                <a:cs typeface="Times New Roman" pitchFamily="18" charset="0"/>
              </a:rPr>
              <a:t>помогает им понять, что благодаря подписям люди могут больше узнавать о представленных картинках и фотографиях</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3" name="Picture 2" descr="H:\Готовность ДОУ к 20 - 21 учебному году\Додерко\DSC028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3" t="17964" r="2121" b="19360"/>
          <a:stretch/>
        </p:blipFill>
        <p:spPr bwMode="auto">
          <a:xfrm>
            <a:off x="1366571" y="4248347"/>
            <a:ext cx="4687153" cy="2084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Готовность ДОУ к 20 - 21 учебному году\Муравьева\DSC026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7" t="3370" r="6363" b="3599"/>
          <a:stretch/>
        </p:blipFill>
        <p:spPr bwMode="auto">
          <a:xfrm>
            <a:off x="5724128" y="3068960"/>
            <a:ext cx="2965898" cy="199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623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7488832" cy="2246769"/>
          </a:xfrm>
          <a:prstGeom prst="rect">
            <a:avLst/>
          </a:prstGeom>
          <a:noFill/>
        </p:spPr>
        <p:txBody>
          <a:bodyPr wrap="square" rtlCol="0">
            <a:spAutoFit/>
          </a:bodyPr>
          <a:lstStyle/>
          <a:p>
            <a:pPr algn="just"/>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          Стенд </a:t>
            </a:r>
            <a:r>
              <a:rPr lang="ru-RU" sz="1400" b="1" dirty="0">
                <a:latin typeface="Times New Roman" pitchFamily="18" charset="0"/>
                <a:cs typeface="Times New Roman" pitchFamily="18" charset="0"/>
              </a:rPr>
              <a:t>с фотографиями. </a:t>
            </a:r>
            <a:r>
              <a:rPr lang="ru-RU" sz="1400" dirty="0">
                <a:latin typeface="Times New Roman" pitchFamily="18" charset="0"/>
                <a:cs typeface="Times New Roman" pitchFamily="18" charset="0"/>
              </a:rPr>
              <a:t>Стенд с фотографиями обычно вызывает большой интерес у всех детей группы. Фотографии детей, занимающихся той или иной деятельностью, а также фотографии их семей, размещенные на стенде, помогут каждому ребенку чувствовать себя полноценным членом группы. При этом если такой стенд организуется, то на нем должны быть представлены фотографии всех детей группы. Это очень важно.</a:t>
            </a:r>
          </a:p>
          <a:p>
            <a:pPr algn="just"/>
            <a:r>
              <a:rPr lang="ru-RU" sz="1400" dirty="0" smtClean="0">
                <a:latin typeface="Times New Roman" pitchFamily="18" charset="0"/>
                <a:cs typeface="Times New Roman" pitchFamily="18" charset="0"/>
              </a:rPr>
              <a:t>          Фотографии </a:t>
            </a:r>
            <a:r>
              <a:rPr lang="ru-RU" sz="1400" dirty="0">
                <a:latin typeface="Times New Roman" pitchFamily="18" charset="0"/>
                <a:cs typeface="Times New Roman" pitchFamily="18" charset="0"/>
              </a:rPr>
              <a:t>также можно сопроводить печатными подписями или высказываниями детей по поводу изображенных на них эпизодов</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Это позволит детям соотносить напечатанный текст с их собственным опытом, особенно если подробно обсудить с детьми изображенное на фотографии и прочитать подписи вслух.</a:t>
            </a:r>
          </a:p>
          <a:p>
            <a:pPr algn="just"/>
            <a:endParaRPr lang="ru-RU" sz="1400" dirty="0"/>
          </a:p>
        </p:txBody>
      </p:sp>
      <p:pic>
        <p:nvPicPr>
          <p:cNvPr id="1026" name="Picture 2" descr="C:\Users\МДОУ ЦРР ДС №5\Desktop\Панф фото.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15" b="12055"/>
          <a:stretch/>
        </p:blipFill>
        <p:spPr bwMode="auto">
          <a:xfrm>
            <a:off x="1471076" y="2345933"/>
            <a:ext cx="3322000" cy="2325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H:\Готовность ДОУ к 20 - 21 учебному году\Коробова\DSC0264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684"/>
          <a:stretch/>
        </p:blipFill>
        <p:spPr bwMode="auto">
          <a:xfrm>
            <a:off x="4896545" y="2186344"/>
            <a:ext cx="3923927" cy="2485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4797153"/>
            <a:ext cx="7488832" cy="1600438"/>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Выставка </a:t>
            </a:r>
            <a:r>
              <a:rPr lang="ru-RU" sz="1400" b="1" dirty="0">
                <a:latin typeface="Times New Roman" pitchFamily="18" charset="0"/>
                <a:cs typeface="Times New Roman" pitchFamily="18" charset="0"/>
              </a:rPr>
              <a:t>детских работ правильно оформляется. </a:t>
            </a:r>
            <a:r>
              <a:rPr lang="ru-RU" sz="1400" dirty="0">
                <a:latin typeface="Times New Roman" pitchFamily="18" charset="0"/>
                <a:cs typeface="Times New Roman" pitchFamily="18" charset="0"/>
              </a:rPr>
              <a:t>Размещение на</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стенде детских рисунков и поделок означает признание их </a:t>
            </a:r>
            <a:r>
              <a:rPr lang="ru-RU" sz="1400" dirty="0" smtClean="0">
                <a:latin typeface="Times New Roman" pitchFamily="18" charset="0"/>
                <a:cs typeface="Times New Roman" pitchFamily="18" charset="0"/>
              </a:rPr>
              <a:t>значения,  а  также </a:t>
            </a:r>
            <a:r>
              <a:rPr lang="ru-RU" sz="1400" dirty="0">
                <a:latin typeface="Times New Roman" pitchFamily="18" charset="0"/>
                <a:cs typeface="Times New Roman" pitchFamily="18" charset="0"/>
              </a:rPr>
              <a:t>стимулирует детей ответственно относиться к своим работам. Если мы хотим, чтобы дети гордились тем, что они делают, важно </a:t>
            </a:r>
            <a:r>
              <a:rPr lang="ru-RU" sz="1400" b="1" dirty="0" smtClean="0">
                <a:latin typeface="Times New Roman" pitchFamily="18" charset="0"/>
                <a:cs typeface="Times New Roman" pitchFamily="18" charset="0"/>
              </a:rPr>
              <a:t>вывешивать </a:t>
            </a:r>
            <a:r>
              <a:rPr lang="ru-RU" sz="1400" b="1" dirty="0">
                <a:latin typeface="Times New Roman" pitchFamily="18" charset="0"/>
                <a:cs typeface="Times New Roman" pitchFamily="18" charset="0"/>
              </a:rPr>
              <a:t>на стенде творческие, самостоятельные </a:t>
            </a:r>
            <a:r>
              <a:rPr lang="ru-RU" sz="1400" dirty="0">
                <a:latin typeface="Times New Roman" pitchFamily="18" charset="0"/>
                <a:cs typeface="Times New Roman" pitchFamily="18" charset="0"/>
              </a:rPr>
              <a:t>работы </a:t>
            </a:r>
            <a:r>
              <a:rPr lang="ru-RU" sz="1400" dirty="0" smtClean="0">
                <a:latin typeface="Times New Roman" pitchFamily="18" charset="0"/>
                <a:cs typeface="Times New Roman" pitchFamily="18" charset="0"/>
              </a:rPr>
              <a:t>детей, не </a:t>
            </a:r>
            <a:r>
              <a:rPr lang="ru-RU" sz="1400" dirty="0">
                <a:latin typeface="Times New Roman" pitchFamily="18" charset="0"/>
                <a:cs typeface="Times New Roman" pitchFamily="18" charset="0"/>
              </a:rPr>
              <a:t>раскраски или рисунки, сделанные на групповых занятиях, когда все дети выполняют рисунок строго по заданию педагога. Возможно, детские работы и не будут сильно отличаться друг от друга, однако к каждой нужно относиться с уважением и вниманием.</a:t>
            </a:r>
          </a:p>
        </p:txBody>
      </p:sp>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332656"/>
            <a:ext cx="5256584" cy="335476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Детские </a:t>
            </a:r>
            <a:r>
              <a:rPr lang="ru-RU" sz="1400" dirty="0">
                <a:latin typeface="Times New Roman" pitchFamily="18" charset="0"/>
                <a:cs typeface="Times New Roman" pitchFamily="18" charset="0"/>
              </a:rPr>
              <a:t>работы и необходимые материалы следует выставлять на уровне, удобном детям для рассматривания и обмена мнениями.</a:t>
            </a:r>
          </a:p>
          <a:p>
            <a:pPr algn="just"/>
            <a:r>
              <a:rPr lang="ru-RU" sz="1400" dirty="0" smtClean="0">
                <a:latin typeface="Times New Roman" pitchFamily="18" charset="0"/>
                <a:cs typeface="Times New Roman" pitchFamily="18" charset="0"/>
              </a:rPr>
              <a:t>         Важно </a:t>
            </a:r>
            <a:r>
              <a:rPr lang="ru-RU" sz="1400" dirty="0">
                <a:latin typeface="Times New Roman" pitchFamily="18" charset="0"/>
                <a:cs typeface="Times New Roman" pitchFamily="18" charset="0"/>
              </a:rPr>
              <a:t>помнить, что наиболее интересны для детей именно те </a:t>
            </a:r>
            <a:r>
              <a:rPr lang="ru-RU" sz="1400" dirty="0" smtClean="0">
                <a:latin typeface="Times New Roman" pitchFamily="18" charset="0"/>
                <a:cs typeface="Times New Roman" pitchFamily="18" charset="0"/>
              </a:rPr>
              <a:t>материалы</a:t>
            </a:r>
            <a:r>
              <a:rPr lang="ru-RU" sz="1400" dirty="0">
                <a:latin typeface="Times New Roman" pitchFamily="18" charset="0"/>
                <a:cs typeface="Times New Roman" pitchFamily="18" charset="0"/>
              </a:rPr>
              <a:t>, которые, с одной стороны, используются в жизни детей достаточно </a:t>
            </a:r>
            <a:r>
              <a:rPr lang="ru-RU" sz="1400" dirty="0" smtClean="0">
                <a:latin typeface="Times New Roman" pitchFamily="18" charset="0"/>
                <a:cs typeface="Times New Roman" pitchFamily="18" charset="0"/>
              </a:rPr>
              <a:t>регулярно</a:t>
            </a:r>
            <a:r>
              <a:rPr lang="ru-RU" sz="1400" dirty="0">
                <a:latin typeface="Times New Roman" pitchFamily="18" charset="0"/>
                <a:cs typeface="Times New Roman" pitchFamily="18" charset="0"/>
              </a:rPr>
              <a:t>, а с другой — к созданию которых дети непосредственно причастны. Использование проектной деятельности, в результате которой рождаются такие материалы, является оптимальным в жизни детского сада</a:t>
            </a:r>
            <a:r>
              <a:rPr lang="ru-RU" sz="1400" dirty="0" smtClean="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ctr"/>
            <a:r>
              <a:rPr lang="ru-RU" sz="1600" b="1" dirty="0" smtClean="0">
                <a:solidFill>
                  <a:schemeClr val="accent5">
                    <a:lumMod val="50000"/>
                  </a:schemeClr>
                </a:solidFill>
                <a:latin typeface="Times New Roman" pitchFamily="18" charset="0"/>
                <a:cs typeface="Times New Roman" pitchFamily="18" charset="0"/>
              </a:rPr>
              <a:t>Мебель</a:t>
            </a:r>
            <a:r>
              <a:rPr lang="ru-RU" sz="1600" dirty="0">
                <a:solidFill>
                  <a:schemeClr val="accent5">
                    <a:lumMod val="50000"/>
                  </a:schemeClr>
                </a:solidFill>
                <a:latin typeface="Times New Roman" pitchFamily="18" charset="0"/>
                <a:cs typeface="Times New Roman" pitchFamily="18" charset="0"/>
              </a:rPr>
              <a:t> </a:t>
            </a:r>
            <a:r>
              <a:rPr lang="ru-RU" sz="1600" dirty="0" smtClean="0">
                <a:solidFill>
                  <a:schemeClr val="accent5">
                    <a:lumMod val="50000"/>
                  </a:schemeClr>
                </a:solidFill>
                <a:latin typeface="Times New Roman" pitchFamily="18" charset="0"/>
                <a:cs typeface="Times New Roman" pitchFamily="18" charset="0"/>
              </a:rPr>
              <a:t> </a:t>
            </a:r>
            <a:r>
              <a:rPr lang="ru-RU" sz="1600" b="1" dirty="0" smtClean="0">
                <a:solidFill>
                  <a:schemeClr val="accent5">
                    <a:lumMod val="50000"/>
                  </a:schemeClr>
                </a:solidFill>
                <a:latin typeface="Times New Roman" pitchFamily="18" charset="0"/>
                <a:cs typeface="Times New Roman" pitchFamily="18" charset="0"/>
              </a:rPr>
              <a:t>для </a:t>
            </a:r>
            <a:r>
              <a:rPr lang="ru-RU" sz="1600" b="1" dirty="0">
                <a:solidFill>
                  <a:schemeClr val="accent5">
                    <a:lumMod val="50000"/>
                  </a:schemeClr>
                </a:solidFill>
                <a:latin typeface="Times New Roman" pitchFamily="18" charset="0"/>
                <a:cs typeface="Times New Roman" pitchFamily="18" charset="0"/>
              </a:rPr>
              <a:t>центров </a:t>
            </a:r>
            <a:r>
              <a:rPr lang="ru-RU" sz="1600" b="1" dirty="0" smtClean="0">
                <a:solidFill>
                  <a:schemeClr val="accent5">
                    <a:lumMod val="50000"/>
                  </a:schemeClr>
                </a:solidFill>
                <a:latin typeface="Times New Roman" pitchFamily="18" charset="0"/>
                <a:cs typeface="Times New Roman" pitchFamily="18" charset="0"/>
              </a:rPr>
              <a:t>активности</a:t>
            </a:r>
            <a:endParaRPr lang="ru-RU" sz="1600" dirty="0">
              <a:solidFill>
                <a:schemeClr val="accent5">
                  <a:lumMod val="50000"/>
                </a:schemeClr>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Мебель </a:t>
            </a:r>
            <a:r>
              <a:rPr lang="ru-RU" sz="1400" dirty="0">
                <a:latin typeface="Times New Roman" pitchFamily="18" charset="0"/>
                <a:cs typeface="Times New Roman" pitchFamily="18" charset="0"/>
              </a:rPr>
              <a:t>в центрах активности должна максимально способствовать детской игре и обеспечивать доступность для детей и удобство </a:t>
            </a:r>
            <a:r>
              <a:rPr lang="ru-RU" sz="1400" dirty="0" smtClean="0">
                <a:latin typeface="Times New Roman" pitchFamily="18" charset="0"/>
                <a:cs typeface="Times New Roman" pitchFamily="18" charset="0"/>
              </a:rPr>
              <a:t>размещения </a:t>
            </a:r>
            <a:r>
              <a:rPr lang="ru-RU" sz="1400" dirty="0">
                <a:latin typeface="Times New Roman" pitchFamily="18" charset="0"/>
                <a:cs typeface="Times New Roman" pitchFamily="18" charset="0"/>
              </a:rPr>
              <a:t>игровых материалов.</a:t>
            </a:r>
          </a:p>
          <a:p>
            <a:pPr algn="just"/>
            <a:endParaRPr lang="ru-RU" sz="1400" dirty="0">
              <a:latin typeface="Times New Roman" pitchFamily="18" charset="0"/>
              <a:cs typeface="Times New Roman" pitchFamily="18" charset="0"/>
            </a:endParaRPr>
          </a:p>
        </p:txBody>
      </p:sp>
      <p:pic>
        <p:nvPicPr>
          <p:cNvPr id="3074" name="Picture 2" descr="H:\Готовность ДОУ к 20 - 21 учебному году\КРАВЧЕНКО Пастушенко\DSC025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16" b="4276"/>
          <a:stretch/>
        </p:blipFill>
        <p:spPr bwMode="auto">
          <a:xfrm>
            <a:off x="6588224" y="387833"/>
            <a:ext cx="2248477" cy="28599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Фото дс\фото дс 2018 развивающая среда, конкурс\DSC021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76"/>
          <a:stretch/>
        </p:blipFill>
        <p:spPr bwMode="auto">
          <a:xfrm>
            <a:off x="1403647" y="3687422"/>
            <a:ext cx="409202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Фото дс\фото дс 2018 развивающая среда, конкурс\DSC021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46" r="3014"/>
          <a:stretch/>
        </p:blipFill>
        <p:spPr bwMode="auto">
          <a:xfrm>
            <a:off x="5697213" y="3573016"/>
            <a:ext cx="3139487" cy="269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8" y="2924944"/>
            <a:ext cx="7416824" cy="3385542"/>
          </a:xfrm>
          <a:prstGeom prst="rect">
            <a:avLst/>
          </a:prstGeom>
          <a:noFill/>
        </p:spPr>
        <p:txBody>
          <a:bodyPr wrap="square" rtlCol="0">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Мебель </a:t>
            </a:r>
            <a:r>
              <a:rPr lang="ru-RU" sz="1400" dirty="0">
                <a:latin typeface="Times New Roman" pitchFamily="18" charset="0"/>
                <a:cs typeface="Times New Roman" pitchFamily="18" charset="0"/>
              </a:rPr>
              <a:t>в группе должна быть мобильной (легко передвигаемой), что позволит легко трансформировать (изменять) пространство. Например, когда столы и стулья легкие и штабелируемые, тогда дети сами смогут, по мере необходимости, легко освобождать и заполнять пространство группы столами и стульями. Хорошо, когда есть легкие ширмы и низкие стеллажи на колесиках, тогда можно изменять пространство, создавая, убирая и трансформируя центры активности.</a:t>
            </a:r>
          </a:p>
          <a:p>
            <a:pPr algn="just"/>
            <a:r>
              <a:rPr lang="ru-RU" sz="1400" dirty="0">
                <a:latin typeface="Times New Roman" pitchFamily="18" charset="0"/>
                <a:cs typeface="Times New Roman" pitchFamily="18" charset="0"/>
              </a:rPr>
              <a:t>           Обустройство группы должно быть безопасным, например, мебель на колесиках — снабжена замками-блокираторами, стеллажи — устойчивые и не могут упасть и т. д. Мебель и оборудование в группе и на участке нужно располагать таким образом, чтобы обеспечить безопасность передвижения детей.</a:t>
            </a:r>
          </a:p>
          <a:p>
            <a:pPr algn="just"/>
            <a:r>
              <a:rPr lang="ru-RU" sz="1400" dirty="0">
                <a:latin typeface="Times New Roman" pitchFamily="18" charset="0"/>
                <a:cs typeface="Times New Roman" pitchFamily="18" charset="0"/>
              </a:rPr>
              <a:t>           От подбора и расстановки мебели во многом зависит удобство присмотра за детьми. Именно поэтому лучше всего использовать низкие шкафчики или стеллажи без задних стенок, а высокую мебель лучше всего ставить вдоль стен.</a:t>
            </a:r>
          </a:p>
          <a:p>
            <a:pPr lvl="0" algn="just"/>
            <a:r>
              <a:rPr lang="ru-RU" sz="1400" dirty="0">
                <a:latin typeface="Times New Roman" pitchFamily="18" charset="0"/>
                <a:cs typeface="Times New Roman" pitchFamily="18" charset="0"/>
              </a:rPr>
              <a:t>           В группе необходимо предусмотреть специальное место для хранения детских портфолио. Портфолио должны быть легко доступны детям.</a:t>
            </a:r>
            <a:endParaRPr lang="ru-RU" sz="1400" dirty="0"/>
          </a:p>
        </p:txBody>
      </p:sp>
      <p:pic>
        <p:nvPicPr>
          <p:cNvPr id="2050" name="Picture 2" descr="H:\Готовность ДОУ к 20 - 21 учебному году\Минулина\DSC03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9" t="11829" r="3034" b="6494"/>
          <a:stretch/>
        </p:blipFill>
        <p:spPr bwMode="auto">
          <a:xfrm>
            <a:off x="1417859" y="407380"/>
            <a:ext cx="4204647" cy="24428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Готовность ДОУ к 20 - 21 учебному году\Минулина\DSC0349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94" t="8616" r="7879" b="18419"/>
          <a:stretch/>
        </p:blipFill>
        <p:spPr bwMode="auto">
          <a:xfrm>
            <a:off x="5909119" y="520436"/>
            <a:ext cx="2867892" cy="221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 y="-534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2222" y="2272756"/>
            <a:ext cx="7490257" cy="5078313"/>
          </a:xfrm>
          <a:prstGeom prst="rect">
            <a:avLst/>
          </a:prstGeom>
          <a:noFill/>
        </p:spPr>
        <p:txBody>
          <a:bodyPr wrap="square" rtlCol="0">
            <a:spAutoFit/>
          </a:bodyPr>
          <a:lstStyle/>
          <a:p>
            <a:pPr algn="ctr"/>
            <a:r>
              <a:rPr lang="ru-RU" sz="1600" b="1" dirty="0" smtClean="0">
                <a:solidFill>
                  <a:schemeClr val="accent5">
                    <a:lumMod val="50000"/>
                  </a:schemeClr>
                </a:solidFill>
                <a:latin typeface="Times New Roman" pitchFamily="18" charset="0"/>
                <a:cs typeface="Times New Roman" pitchFamily="18" charset="0"/>
              </a:rPr>
              <a:t>Материалы</a:t>
            </a:r>
            <a:r>
              <a:rPr lang="ru-RU" sz="1600" dirty="0">
                <a:solidFill>
                  <a:schemeClr val="accent5">
                    <a:lumMod val="50000"/>
                  </a:schemeClr>
                </a:solidFill>
                <a:latin typeface="Times New Roman" pitchFamily="18" charset="0"/>
                <a:cs typeface="Times New Roman" pitchFamily="18" charset="0"/>
              </a:rPr>
              <a:t> </a:t>
            </a:r>
            <a:r>
              <a:rPr lang="ru-RU" sz="1600" b="1" dirty="0" smtClean="0">
                <a:solidFill>
                  <a:schemeClr val="accent5">
                    <a:lumMod val="50000"/>
                  </a:schemeClr>
                </a:solidFill>
                <a:latin typeface="Times New Roman" pitchFamily="18" charset="0"/>
                <a:cs typeface="Times New Roman" pitchFamily="18" charset="0"/>
              </a:rPr>
              <a:t>для </a:t>
            </a:r>
            <a:r>
              <a:rPr lang="ru-RU" sz="1600" b="1" dirty="0">
                <a:solidFill>
                  <a:schemeClr val="accent5">
                    <a:lumMod val="50000"/>
                  </a:schemeClr>
                </a:solidFill>
                <a:latin typeface="Times New Roman" pitchFamily="18" charset="0"/>
                <a:cs typeface="Times New Roman" pitchFamily="18" charset="0"/>
              </a:rPr>
              <a:t>центров </a:t>
            </a:r>
            <a:r>
              <a:rPr lang="ru-RU" sz="1600" b="1" dirty="0" smtClean="0">
                <a:solidFill>
                  <a:schemeClr val="accent5">
                    <a:lumMod val="50000"/>
                  </a:schemeClr>
                </a:solidFill>
                <a:latin typeface="Times New Roman" pitchFamily="18" charset="0"/>
                <a:cs typeface="Times New Roman" pitchFamily="18" charset="0"/>
              </a:rPr>
              <a:t>активности</a:t>
            </a:r>
            <a:endParaRPr lang="ru-RU" sz="1400" dirty="0">
              <a:solidFill>
                <a:schemeClr val="accent5">
                  <a:lumMod val="50000"/>
                </a:schemeClr>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Очень </a:t>
            </a:r>
            <a:r>
              <a:rPr lang="ru-RU" sz="1400" dirty="0">
                <a:latin typeface="Times New Roman" pitchFamily="18" charset="0"/>
                <a:cs typeface="Times New Roman" pitchFamily="18" charset="0"/>
              </a:rPr>
              <a:t>важен правильный подбор и оснащение центров активности игровыми развивающими материалами. Чтобы самостоятельные занятия детей в центрах активности несли максимальный развивающий и </a:t>
            </a:r>
            <a:r>
              <a:rPr lang="ru-RU" sz="1400" dirty="0" smtClean="0">
                <a:latin typeface="Times New Roman" pitchFamily="18" charset="0"/>
                <a:cs typeface="Times New Roman" pitchFamily="18" charset="0"/>
              </a:rPr>
              <a:t>обучающий </a:t>
            </a:r>
            <a:r>
              <a:rPr lang="ru-RU" sz="1400" dirty="0">
                <a:latin typeface="Times New Roman" pitchFamily="18" charset="0"/>
                <a:cs typeface="Times New Roman" pitchFamily="18" charset="0"/>
              </a:rPr>
              <a:t>эффект, должны соблюдаться </a:t>
            </a:r>
            <a:r>
              <a:rPr lang="ru-RU" sz="1400" dirty="0" smtClean="0">
                <a:latin typeface="Times New Roman" pitchFamily="18" charset="0"/>
                <a:cs typeface="Times New Roman" pitchFamily="18" charset="0"/>
              </a:rPr>
              <a:t>некоторые </a:t>
            </a:r>
            <a:r>
              <a:rPr lang="ru-RU" sz="1400" dirty="0">
                <a:latin typeface="Times New Roman" pitchFamily="18" charset="0"/>
                <a:cs typeface="Times New Roman" pitchFamily="18" charset="0"/>
              </a:rPr>
              <a:t>основные условия</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Упорядоченность </a:t>
            </a:r>
            <a:r>
              <a:rPr lang="ru-RU" sz="1400" b="1" dirty="0">
                <a:latin typeface="Times New Roman" pitchFamily="18" charset="0"/>
                <a:cs typeface="Times New Roman" pitchFamily="18" charset="0"/>
              </a:rPr>
              <a:t>материалов. </a:t>
            </a:r>
            <a:r>
              <a:rPr lang="ru-RU" sz="1400" dirty="0">
                <a:latin typeface="Times New Roman" pitchFamily="18" charset="0"/>
                <a:cs typeface="Times New Roman" pitchFamily="18" charset="0"/>
              </a:rPr>
              <a:t>У каждого материала должно быть свое определенное место. Весь материал должен быть хорошо </a:t>
            </a:r>
            <a:r>
              <a:rPr lang="ru-RU" sz="1400" dirty="0" smtClean="0">
                <a:latin typeface="Times New Roman" pitchFamily="18" charset="0"/>
                <a:cs typeface="Times New Roman" pitchFamily="18" charset="0"/>
              </a:rPr>
              <a:t>классифицирован</a:t>
            </a:r>
            <a:r>
              <a:rPr lang="ru-RU" sz="1400" dirty="0">
                <a:latin typeface="Times New Roman" pitchFamily="18" charset="0"/>
                <a:cs typeface="Times New Roman" pitchFamily="18" charset="0"/>
              </a:rPr>
              <a:t>, сгруппирован и находиться в соответствующих центрах активности. Оснащение должно соответствовать характеру занятий в центре </a:t>
            </a:r>
            <a:r>
              <a:rPr lang="ru-RU" sz="1400" dirty="0" smtClean="0">
                <a:latin typeface="Times New Roman" pitchFamily="18" charset="0"/>
                <a:cs typeface="Times New Roman" pitchFamily="18" charset="0"/>
              </a:rPr>
              <a:t>активности</a:t>
            </a:r>
            <a:r>
              <a:rPr lang="ru-RU" sz="1400" dirty="0">
                <a:latin typeface="Times New Roman" pitchFamily="18" charset="0"/>
                <a:cs typeface="Times New Roman" pitchFamily="18" charset="0"/>
              </a:rPr>
              <a:t>, чтобы дети всегда знали, что где находится. В центрах активности не следует хранить предметы, не соответствующие их назначению</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Достаточность </a:t>
            </a:r>
            <a:r>
              <a:rPr lang="ru-RU" sz="1400" b="1" dirty="0">
                <a:latin typeface="Times New Roman" pitchFamily="18" charset="0"/>
                <a:cs typeface="Times New Roman" pitchFamily="18" charset="0"/>
              </a:rPr>
              <a:t>материалов. </a:t>
            </a:r>
            <a:r>
              <a:rPr lang="ru-RU" sz="1400" dirty="0">
                <a:latin typeface="Times New Roman" pitchFamily="18" charset="0"/>
                <a:cs typeface="Times New Roman" pitchFamily="18" charset="0"/>
              </a:rPr>
              <a:t>Материалов должно быть достаточно для всех желающих ими воспользоваться, чтобы у детей не возникало </a:t>
            </a:r>
            <a:r>
              <a:rPr lang="ru-RU" sz="1400" dirty="0" smtClean="0">
                <a:latin typeface="Times New Roman" pitchFamily="18" charset="0"/>
                <a:cs typeface="Times New Roman" pitchFamily="18" charset="0"/>
              </a:rPr>
              <a:t>излишней </a:t>
            </a:r>
            <a:r>
              <a:rPr lang="ru-RU" sz="1400" dirty="0">
                <a:latin typeface="Times New Roman" pitchFamily="18" charset="0"/>
                <a:cs typeface="Times New Roman" pitchFamily="18" charset="0"/>
              </a:rPr>
              <a:t>конкуренции и опасения, что более не будет возможности </a:t>
            </a:r>
            <a:r>
              <a:rPr lang="ru-RU" sz="1400" dirty="0" smtClean="0">
                <a:latin typeface="Times New Roman" pitchFamily="18" charset="0"/>
                <a:cs typeface="Times New Roman" pitchFamily="18" charset="0"/>
              </a:rPr>
              <a:t>воспользоваться </a:t>
            </a:r>
            <a:r>
              <a:rPr lang="ru-RU" sz="1400" dirty="0">
                <a:latin typeface="Times New Roman" pitchFamily="18" charset="0"/>
                <a:cs typeface="Times New Roman" pitchFamily="18" charset="0"/>
              </a:rPr>
              <a:t>этими материалами</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Разнообразие </a:t>
            </a:r>
            <a:r>
              <a:rPr lang="ru-RU" sz="1400" b="1" dirty="0">
                <a:latin typeface="Times New Roman" pitchFamily="18" charset="0"/>
                <a:cs typeface="Times New Roman" pitchFamily="18" charset="0"/>
              </a:rPr>
              <a:t>материалов. </a:t>
            </a:r>
            <a:r>
              <a:rPr lang="ru-RU" sz="1400" dirty="0">
                <a:latin typeface="Times New Roman" pitchFamily="18" charset="0"/>
                <a:cs typeface="Times New Roman" pitchFamily="18" charset="0"/>
              </a:rPr>
              <a:t>Материалы должны быть максимально </a:t>
            </a:r>
            <a:r>
              <a:rPr lang="ru-RU" sz="1400" dirty="0" smtClean="0">
                <a:latin typeface="Times New Roman" pitchFamily="18" charset="0"/>
                <a:cs typeface="Times New Roman" pitchFamily="18" charset="0"/>
              </a:rPr>
              <a:t>разнообразны</a:t>
            </a:r>
            <a:r>
              <a:rPr lang="ru-RU" sz="1400" dirty="0">
                <a:latin typeface="Times New Roman" pitchFamily="18" charset="0"/>
                <a:cs typeface="Times New Roman" pitchFamily="18" charset="0"/>
              </a:rPr>
              <a:t>, чтобы любой ребенок смог найти себе занятие по </a:t>
            </a:r>
            <a:r>
              <a:rPr lang="ru-RU" sz="1400" dirty="0" smtClean="0">
                <a:latin typeface="Times New Roman" pitchFamily="18" charset="0"/>
                <a:cs typeface="Times New Roman" pitchFamily="18" charset="0"/>
              </a:rPr>
              <a:t>интересам</a:t>
            </a:r>
            <a:r>
              <a:rPr lang="ru-RU" sz="1400" dirty="0">
                <a:latin typeface="Times New Roman" pitchFamily="18" charset="0"/>
                <a:cs typeface="Times New Roman" pitchFamily="18" charset="0"/>
              </a:rPr>
              <a:t>, и </a:t>
            </a:r>
            <a:r>
              <a:rPr lang="ru-RU" sz="1400" dirty="0" err="1">
                <a:latin typeface="Times New Roman" pitchFamily="18" charset="0"/>
                <a:cs typeface="Times New Roman" pitchFamily="18" charset="0"/>
              </a:rPr>
              <a:t>полифункциональны</a:t>
            </a:r>
            <a:r>
              <a:rPr lang="ru-RU" sz="1400" dirty="0">
                <a:latin typeface="Times New Roman" pitchFamily="18" charset="0"/>
                <a:cs typeface="Times New Roman" pitchFamily="18" charset="0"/>
              </a:rPr>
              <a:t>, чтобы побуждать детей к творчеству и инициативе</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Соответствие </a:t>
            </a:r>
            <a:r>
              <a:rPr lang="ru-RU" sz="1400" b="1" dirty="0">
                <a:latin typeface="Times New Roman" pitchFamily="18" charset="0"/>
                <a:cs typeface="Times New Roman" pitchFamily="18" charset="0"/>
              </a:rPr>
              <a:t>возрастным и индивидуальным возможностям. </a:t>
            </a:r>
            <a:r>
              <a:rPr lang="ru-RU" sz="1400" dirty="0" smtClean="0">
                <a:latin typeface="Times New Roman" pitchFamily="18" charset="0"/>
                <a:cs typeface="Times New Roman" pitchFamily="18" charset="0"/>
              </a:rPr>
              <a:t>Материалы </a:t>
            </a:r>
            <a:r>
              <a:rPr lang="ru-RU" sz="1400" dirty="0">
                <a:latin typeface="Times New Roman" pitchFamily="18" charset="0"/>
                <a:cs typeface="Times New Roman" pitchFamily="18" charset="0"/>
              </a:rPr>
              <a:t>должны быть разного уровня сложности, отвечать </a:t>
            </a:r>
            <a:r>
              <a:rPr lang="ru-RU" sz="1400" dirty="0" smtClean="0">
                <a:latin typeface="Times New Roman" pitchFamily="18" charset="0"/>
                <a:cs typeface="Times New Roman" pitchFamily="18" charset="0"/>
              </a:rPr>
              <a:t>возрастным и индивидуальным </a:t>
            </a:r>
            <a:r>
              <a:rPr lang="ru-RU" sz="1400" dirty="0">
                <a:latin typeface="Times New Roman" pitchFamily="18" charset="0"/>
                <a:cs typeface="Times New Roman" pitchFamily="18" charset="0"/>
              </a:rPr>
              <a:t>возможностям детей. Учебные материалы следует подбирать таким образом, чтобы работа с ними не была слишком </a:t>
            </a:r>
            <a:r>
              <a:rPr lang="ru-RU" sz="1400" dirty="0" smtClean="0">
                <a:latin typeface="Times New Roman" pitchFamily="18" charset="0"/>
                <a:cs typeface="Times New Roman" pitchFamily="18" charset="0"/>
              </a:rPr>
              <a:t>легкой</a:t>
            </a:r>
            <a:r>
              <a:rPr lang="ru-RU" sz="1400" dirty="0">
                <a:latin typeface="Times New Roman" pitchFamily="18" charset="0"/>
                <a:cs typeface="Times New Roman" pitchFamily="18" charset="0"/>
              </a:rPr>
              <a:t>, но и не вызывала у детей серьезных затруднений.</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pic>
        <p:nvPicPr>
          <p:cNvPr id="1026" name="Picture 2" descr="H:\Готовность ДОУ к 20 - 21 учебному году\Минулина\DSC035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9" r="3449" b="6800"/>
          <a:stretch/>
        </p:blipFill>
        <p:spPr bwMode="auto">
          <a:xfrm>
            <a:off x="5264726" y="266328"/>
            <a:ext cx="2980455" cy="1986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H:\Готовность ДОУ к 20 - 21 учебному году\Минулина\DSC034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20" b="7457"/>
          <a:stretch/>
        </p:blipFill>
        <p:spPr bwMode="auto">
          <a:xfrm>
            <a:off x="1816544" y="266328"/>
            <a:ext cx="2983670" cy="198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новая программа ОТ РОЖДЕНИЯ ДО ШКОЛЫ\unnamed.jpg"/>
          <p:cNvPicPr>
            <a:picLocks noChangeAspect="1" noChangeArrowheads="1"/>
          </p:cNvPicPr>
          <p:nvPr/>
        </p:nvPicPr>
        <p:blipFill rotWithShape="1">
          <a:blip r:embed="rId3">
            <a:extLst>
              <a:ext uri="{28A0092B-C50C-407E-A947-70E740481C1C}">
                <a14:useLocalDpi xmlns:a14="http://schemas.microsoft.com/office/drawing/2010/main" val="0"/>
              </a:ext>
            </a:extLst>
          </a:blip>
          <a:srcRect l="62273" t="5411" r="3485" b="4835"/>
          <a:stretch/>
        </p:blipFill>
        <p:spPr bwMode="auto">
          <a:xfrm rot="207295">
            <a:off x="5578293" y="1933028"/>
            <a:ext cx="3053993" cy="4202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9" y="1844824"/>
            <a:ext cx="3888431" cy="3693319"/>
          </a:xfrm>
          <a:prstGeom prst="rect">
            <a:avLst/>
          </a:prstGeom>
          <a:noFill/>
        </p:spPr>
        <p:txBody>
          <a:bodyPr wrap="square" rtlCol="0">
            <a:spAutoFit/>
          </a:bodyPr>
          <a:lstStyle/>
          <a:p>
            <a:pPr lvl="0" algn="just"/>
            <a:r>
              <a:rPr lang="ru-RU" dirty="0">
                <a:latin typeface="Times New Roman" pitchFamily="18" charset="0"/>
                <a:cs typeface="Times New Roman" pitchFamily="18" charset="0"/>
              </a:rPr>
              <a:t>Федеральном государственном образовательном стандарте дошкольного образования (ФГОС ДО) очень конкретно </a:t>
            </a:r>
            <a:r>
              <a:rPr lang="ru-RU" dirty="0" smtClean="0">
                <a:latin typeface="Times New Roman" pitchFamily="18" charset="0"/>
                <a:cs typeface="Times New Roman" pitchFamily="18" charset="0"/>
              </a:rPr>
              <a:t>описаны </a:t>
            </a:r>
            <a:r>
              <a:rPr lang="ru-RU" dirty="0">
                <a:latin typeface="Times New Roman" pitchFamily="18" charset="0"/>
                <a:cs typeface="Times New Roman" pitchFamily="18" charset="0"/>
              </a:rPr>
              <a:t>требования к организации развивающей предметно-пространственной среды. Материал по организации среды в этом официальном документе изложен настолько четко и </a:t>
            </a:r>
            <a:r>
              <a:rPr lang="ru-RU" dirty="0" smtClean="0">
                <a:latin typeface="Times New Roman" pitchFamily="18" charset="0"/>
                <a:cs typeface="Times New Roman" pitchFamily="18" charset="0"/>
              </a:rPr>
              <a:t>понятно</a:t>
            </a:r>
            <a:r>
              <a:rPr lang="ru-RU" dirty="0">
                <a:latin typeface="Times New Roman" pitchFamily="18" charset="0"/>
                <a:cs typeface="Times New Roman" pitchFamily="18" charset="0"/>
              </a:rPr>
              <a:t>, что считаем необходимым привести его здесь дословно.</a:t>
            </a:r>
          </a:p>
          <a:p>
            <a:endParaRPr lang="ru-RU" dirty="0"/>
          </a:p>
        </p:txBody>
      </p:sp>
      <p:sp>
        <p:nvSpPr>
          <p:cNvPr id="3" name="TextBox 2"/>
          <p:cNvSpPr txBox="1"/>
          <p:nvPr/>
        </p:nvSpPr>
        <p:spPr>
          <a:xfrm>
            <a:off x="1403649" y="404664"/>
            <a:ext cx="7200800" cy="1200329"/>
          </a:xfrm>
          <a:prstGeom prst="rect">
            <a:avLst/>
          </a:prstGeom>
          <a:noFill/>
        </p:spPr>
        <p:txBody>
          <a:bodyPr wrap="square" rtlCol="0">
            <a:spAutoFit/>
          </a:bodyPr>
          <a:lstStyle/>
          <a:p>
            <a:pPr algn="ctr"/>
            <a:r>
              <a:rPr lang="ru-RU" b="1" dirty="0">
                <a:solidFill>
                  <a:schemeClr val="accent5">
                    <a:lumMod val="50000"/>
                  </a:schemeClr>
                </a:solidFill>
                <a:latin typeface="Times New Roman" pitchFamily="18" charset="0"/>
                <a:cs typeface="Times New Roman" pitchFamily="18" charset="0"/>
              </a:rPr>
              <a:t>Организация развивающей </a:t>
            </a:r>
            <a:endParaRPr lang="ru-RU" b="1" dirty="0" smtClean="0">
              <a:solidFill>
                <a:schemeClr val="accent5">
                  <a:lumMod val="50000"/>
                </a:schemeClr>
              </a:solidFill>
              <a:latin typeface="Times New Roman" pitchFamily="18" charset="0"/>
              <a:cs typeface="Times New Roman" pitchFamily="18" charset="0"/>
            </a:endParaRPr>
          </a:p>
          <a:p>
            <a:pPr algn="ctr"/>
            <a:r>
              <a:rPr lang="ru-RU" b="1" dirty="0" smtClean="0">
                <a:solidFill>
                  <a:schemeClr val="accent5">
                    <a:lumMod val="50000"/>
                  </a:schemeClr>
                </a:solidFill>
                <a:latin typeface="Times New Roman" pitchFamily="18" charset="0"/>
                <a:cs typeface="Times New Roman" pitchFamily="18" charset="0"/>
              </a:rPr>
              <a:t>предметно-пространственной среды по инновационной программе дошкольного образования «От рождения до школы»</a:t>
            </a:r>
            <a:endParaRPr lang="ru-RU" b="1" dirty="0">
              <a:solidFill>
                <a:schemeClr val="accent5">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61317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7560840" cy="2462213"/>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Доступность </a:t>
            </a:r>
            <a:r>
              <a:rPr lang="ru-RU" sz="1400" b="1" dirty="0">
                <a:latin typeface="Times New Roman" pitchFamily="18" charset="0"/>
                <a:cs typeface="Times New Roman" pitchFamily="18" charset="0"/>
              </a:rPr>
              <a:t>и удобство использования. </a:t>
            </a:r>
            <a:r>
              <a:rPr lang="ru-RU" sz="1400" dirty="0">
                <a:latin typeface="Times New Roman" pitchFamily="18" charset="0"/>
                <a:cs typeface="Times New Roman" pitchFamily="18" charset="0"/>
              </a:rPr>
              <a:t>Все материалы для игр и </a:t>
            </a:r>
            <a:r>
              <a:rPr lang="ru-RU" sz="1400" dirty="0" smtClean="0">
                <a:latin typeface="Times New Roman" pitchFamily="18" charset="0"/>
                <a:cs typeface="Times New Roman" pitchFamily="18" charset="0"/>
              </a:rPr>
              <a:t>самостоятельных </a:t>
            </a:r>
            <a:r>
              <a:rPr lang="ru-RU" sz="1400" dirty="0">
                <a:latin typeface="Times New Roman" pitchFamily="18" charset="0"/>
                <a:cs typeface="Times New Roman" pitchFamily="18" charset="0"/>
              </a:rPr>
              <a:t>занятий должны быть доступны детям (храниться на доступной детям высоте, в понятном им порядке). Центры активности и </a:t>
            </a:r>
            <a:r>
              <a:rPr lang="ru-RU" sz="1400" dirty="0" smtClean="0">
                <a:latin typeface="Times New Roman" pitchFamily="18" charset="0"/>
                <a:cs typeface="Times New Roman" pitchFamily="18" charset="0"/>
              </a:rPr>
              <a:t>материалы </a:t>
            </a:r>
            <a:r>
              <a:rPr lang="ru-RU" sz="1400" dirty="0">
                <a:latin typeface="Times New Roman" pitchFamily="18" charset="0"/>
                <a:cs typeface="Times New Roman" pitchFamily="18" charset="0"/>
              </a:rPr>
              <a:t>следует помечать ярлыками (рисунками, пиктограммами) и снабжать четкими надписями крупными печатными буквами. Материалы</a:t>
            </a:r>
            <a:r>
              <a:rPr lang="ru-RU" sz="1400">
                <a:latin typeface="Times New Roman" pitchFamily="18" charset="0"/>
                <a:cs typeface="Times New Roman" pitchFamily="18" charset="0"/>
              </a:rPr>
              <a:t>, </a:t>
            </a:r>
            <a:r>
              <a:rPr lang="ru-RU" sz="1400" smtClean="0">
                <a:latin typeface="Times New Roman" pitchFamily="18" charset="0"/>
                <a:cs typeface="Times New Roman" pitchFamily="18" charset="0"/>
              </a:rPr>
              <a:t>предназначенные </a:t>
            </a:r>
            <a:r>
              <a:rPr lang="ru-RU" sz="1400" dirty="0">
                <a:latin typeface="Times New Roman" pitchFamily="18" charset="0"/>
                <a:cs typeface="Times New Roman" pitchFamily="18" charset="0"/>
              </a:rPr>
              <a:t>для активной детской деятельности, должны быть </a:t>
            </a:r>
            <a:r>
              <a:rPr lang="ru-RU" sz="1400" dirty="0" smtClean="0">
                <a:latin typeface="Times New Roman" pitchFamily="18" charset="0"/>
                <a:cs typeface="Times New Roman" pitchFamily="18" charset="0"/>
              </a:rPr>
              <a:t>размещены </a:t>
            </a:r>
            <a:r>
              <a:rPr lang="ru-RU" sz="1400" dirty="0">
                <a:latin typeface="Times New Roman" pitchFamily="18" charset="0"/>
                <a:cs typeface="Times New Roman" pitchFamily="18" charset="0"/>
              </a:rPr>
              <a:t>в открытые пластмассовые контейнеры (коробки, корзины, </a:t>
            </a:r>
            <a:r>
              <a:rPr lang="ru-RU" sz="1400" dirty="0" smtClean="0">
                <a:latin typeface="Times New Roman" pitchFamily="18" charset="0"/>
                <a:cs typeface="Times New Roman" pitchFamily="18" charset="0"/>
              </a:rPr>
              <a:t>банки т</a:t>
            </a:r>
            <a:r>
              <a:rPr lang="ru-RU" sz="1400" dirty="0">
                <a:latin typeface="Times New Roman" pitchFamily="18" charset="0"/>
                <a:cs typeface="Times New Roman" pitchFamily="18" charset="0"/>
              </a:rPr>
              <a:t>. д.). При этом контейнеры, легкие и вместительные, должны </a:t>
            </a:r>
            <a:r>
              <a:rPr lang="ru-RU" sz="1400" dirty="0" smtClean="0">
                <a:latin typeface="Times New Roman" pitchFamily="18" charset="0"/>
                <a:cs typeface="Times New Roman" pitchFamily="18" charset="0"/>
              </a:rPr>
              <a:t>располагаться </a:t>
            </a:r>
            <a:r>
              <a:rPr lang="ru-RU" sz="1400" dirty="0">
                <a:latin typeface="Times New Roman" pitchFamily="18" charset="0"/>
                <a:cs typeface="Times New Roman" pitchFamily="18" charset="0"/>
              </a:rPr>
              <a:t>на полках таким образом, чтобы ими было легко и удобно </a:t>
            </a:r>
            <a:r>
              <a:rPr lang="ru-RU" sz="1400" dirty="0" smtClean="0">
                <a:latin typeface="Times New Roman" pitchFamily="18" charset="0"/>
                <a:cs typeface="Times New Roman" pitchFamily="18" charset="0"/>
              </a:rPr>
              <a:t>пользоваться</a:t>
            </a:r>
            <a:r>
              <a:rPr lang="ru-RU" sz="1400" dirty="0">
                <a:latin typeface="Times New Roman" pitchFamily="18" charset="0"/>
                <a:cs typeface="Times New Roman" pitchFamily="18" charset="0"/>
              </a:rPr>
              <a:t>. Их необходимо систематизировать и снабдить необходимыми надписями и символами (слова + пиктограммы-картинки/фотографии</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Автодидактика</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Во всех центрах активности должно быть много </a:t>
            </a:r>
            <a:r>
              <a:rPr lang="ru-RU" sz="1400" dirty="0" smtClean="0">
                <a:latin typeface="Times New Roman" pitchFamily="18" charset="0"/>
                <a:cs typeface="Times New Roman" pitchFamily="18" charset="0"/>
              </a:rPr>
              <a:t>материалов</a:t>
            </a:r>
            <a:r>
              <a:rPr lang="ru-RU" sz="1400" dirty="0">
                <a:latin typeface="Times New Roman" pitchFamily="18" charset="0"/>
                <a:cs typeface="Times New Roman" pitchFamily="18" charset="0"/>
              </a:rPr>
              <a:t>, с которыми дети могут работать без помощи воспитателя, а </a:t>
            </a:r>
            <a:r>
              <a:rPr lang="ru-RU" sz="1400" dirty="0" smtClean="0">
                <a:latin typeface="Times New Roman" pitchFamily="18" charset="0"/>
                <a:cs typeface="Times New Roman" pitchFamily="18" charset="0"/>
              </a:rPr>
              <a:t>также </a:t>
            </a:r>
            <a:r>
              <a:rPr lang="ru-RU" sz="1400" dirty="0">
                <a:latin typeface="Times New Roman" pitchFamily="18" charset="0"/>
                <a:cs typeface="Times New Roman" pitchFamily="18" charset="0"/>
              </a:rPr>
              <a:t>материалы с элементами </a:t>
            </a:r>
            <a:r>
              <a:rPr lang="ru-RU" sz="1400" dirty="0" err="1">
                <a:latin typeface="Times New Roman" pitchFamily="18" charset="0"/>
                <a:cs typeface="Times New Roman" pitchFamily="18" charset="0"/>
              </a:rPr>
              <a:t>автодидактики</a:t>
            </a:r>
            <a:r>
              <a:rPr lang="ru-RU" sz="1400" dirty="0">
                <a:latin typeface="Times New Roman" pitchFamily="18" charset="0"/>
                <a:cs typeface="Times New Roman" pitchFamily="18" charset="0"/>
              </a:rPr>
              <a:t>.</a:t>
            </a:r>
          </a:p>
        </p:txBody>
      </p:sp>
      <p:pic>
        <p:nvPicPr>
          <p:cNvPr id="1026" name="Picture 2" descr="M:\Фото дс\Приёмка 2019г\Салимгалеева\DSC0845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2" t="5195"/>
          <a:stretch/>
        </p:blipFill>
        <p:spPr bwMode="auto">
          <a:xfrm>
            <a:off x="5112060" y="2959327"/>
            <a:ext cx="3657824" cy="24064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Фото дс\Приёмка 2019г\Скрипникова\DSC085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91"/>
          <a:stretch/>
        </p:blipFill>
        <p:spPr bwMode="auto">
          <a:xfrm>
            <a:off x="1331640" y="2698593"/>
            <a:ext cx="3656024" cy="23130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5373216"/>
            <a:ext cx="7560840" cy="1169551"/>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Регулярное </a:t>
            </a:r>
            <a:r>
              <a:rPr lang="ru-RU" sz="1400" b="1" dirty="0">
                <a:latin typeface="Times New Roman" pitchFamily="18" charset="0"/>
                <a:cs typeface="Times New Roman" pitchFamily="18" charset="0"/>
              </a:rPr>
              <a:t>обновление. </a:t>
            </a:r>
            <a:r>
              <a:rPr lang="ru-RU" sz="1400" dirty="0">
                <a:latin typeface="Times New Roman" pitchFamily="18" charset="0"/>
                <a:cs typeface="Times New Roman" pitchFamily="18" charset="0"/>
              </a:rPr>
              <a:t>Учебные и игровые материалы должны </a:t>
            </a:r>
            <a:r>
              <a:rPr lang="ru-RU" sz="1400" dirty="0" smtClean="0">
                <a:latin typeface="Times New Roman" pitchFamily="18" charset="0"/>
                <a:cs typeface="Times New Roman" pitchFamily="18" charset="0"/>
              </a:rPr>
              <a:t>регулярно </a:t>
            </a:r>
            <a:r>
              <a:rPr lang="ru-RU" sz="1400" dirty="0">
                <a:latin typeface="Times New Roman" pitchFamily="18" charset="0"/>
                <a:cs typeface="Times New Roman" pitchFamily="18" charset="0"/>
              </a:rPr>
              <a:t>обновляться в соответствии с Программой и интересами детей. Желательно, чтобы новый материал появлялся не реже чем 1 раз в не-делю. При этом появление нового материала должно быть объявлено (например, на утреннем круге), а дети с новым материалом </a:t>
            </a:r>
            <a:r>
              <a:rPr lang="ru-RU" sz="1400" dirty="0" smtClean="0">
                <a:latin typeface="Times New Roman" pitchFamily="18" charset="0"/>
                <a:cs typeface="Times New Roman" pitchFamily="18" charset="0"/>
              </a:rPr>
              <a:t>ознакомлены </a:t>
            </a:r>
            <a:r>
              <a:rPr lang="ru-RU" sz="1400" dirty="0">
                <a:latin typeface="Times New Roman" pitchFamily="18" charset="0"/>
                <a:cs typeface="Times New Roman" pitchFamily="18" charset="0"/>
              </a:rPr>
              <a:t>и, при необходимости, обучены, как им можно пользоваться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260648"/>
            <a:ext cx="7560840" cy="1815882"/>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Привлекательность </a:t>
            </a:r>
            <a:r>
              <a:rPr lang="ru-RU" sz="1400" b="1" dirty="0">
                <a:latin typeface="Times New Roman" pitchFamily="18" charset="0"/>
                <a:cs typeface="Times New Roman" pitchFamily="18" charset="0"/>
              </a:rPr>
              <a:t>для детей. </a:t>
            </a:r>
            <a:r>
              <a:rPr lang="ru-RU" sz="1400" dirty="0">
                <a:latin typeface="Times New Roman" pitchFamily="18" charset="0"/>
                <a:cs typeface="Times New Roman" pitchFamily="18" charset="0"/>
              </a:rPr>
              <a:t>Материалы центров должны быть </a:t>
            </a:r>
            <a:r>
              <a:rPr lang="ru-RU" sz="1400" dirty="0" smtClean="0">
                <a:latin typeface="Times New Roman" pitchFamily="18" charset="0"/>
                <a:cs typeface="Times New Roman" pitchFamily="18" charset="0"/>
              </a:rPr>
              <a:t>интересны </a:t>
            </a:r>
            <a:r>
              <a:rPr lang="ru-RU" sz="1400" dirty="0">
                <a:latin typeface="Times New Roman" pitchFamily="18" charset="0"/>
                <a:cs typeface="Times New Roman" pitchFamily="18" charset="0"/>
              </a:rPr>
              <a:t>детям как по содержанию, так и по оформлению, тогда </a:t>
            </a:r>
            <a:r>
              <a:rPr lang="ru-RU" sz="1400" dirty="0" smtClean="0">
                <a:latin typeface="Times New Roman" pitchFamily="18" charset="0"/>
                <a:cs typeface="Times New Roman" pitchFamily="18" charset="0"/>
              </a:rPr>
              <a:t>дети с</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увлечением </a:t>
            </a:r>
            <a:r>
              <a:rPr lang="ru-RU" sz="1400" dirty="0">
                <a:latin typeface="Times New Roman" pitchFamily="18" charset="0"/>
                <a:cs typeface="Times New Roman" pitchFamily="18" charset="0"/>
              </a:rPr>
              <a:t>и по собственной инициативе работают с материалами, проявляют интерес к новинкам, стараются научиться ими </a:t>
            </a:r>
            <a:r>
              <a:rPr lang="ru-RU" sz="1400" dirty="0" smtClean="0">
                <a:latin typeface="Times New Roman" pitchFamily="18" charset="0"/>
                <a:cs typeface="Times New Roman" pitchFamily="18" charset="0"/>
              </a:rPr>
              <a:t>пользоваться</a:t>
            </a:r>
            <a:r>
              <a:rPr lang="ru-RU" sz="1400" dirty="0">
                <a:latin typeface="Times New Roman" pitchFamily="18" charset="0"/>
                <a:cs typeface="Times New Roman" pitchFamily="18" charset="0"/>
              </a:rPr>
              <a:t>. Надо помнить — то, что ребенку-дошкольнику не интересно, то для него в плане обучения практически бесполезно</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Прочность </a:t>
            </a:r>
            <a:r>
              <a:rPr lang="ru-RU" sz="1400" b="1" dirty="0">
                <a:latin typeface="Times New Roman" pitchFamily="18" charset="0"/>
                <a:cs typeface="Times New Roman" pitchFamily="18" charset="0"/>
              </a:rPr>
              <a:t>и безопасность. </a:t>
            </a:r>
            <a:r>
              <a:rPr lang="ru-RU" sz="1400" dirty="0">
                <a:latin typeface="Times New Roman" pitchFamily="18" charset="0"/>
                <a:cs typeface="Times New Roman" pitchFamily="18" charset="0"/>
              </a:rPr>
              <a:t>Все материалы должны обладать определенным запасом прочности, чтобы дети не боялись сломать или испортить их.</a:t>
            </a:r>
          </a:p>
          <a:p>
            <a:pPr algn="just"/>
            <a:endParaRPr lang="ru-RU" sz="1400" dirty="0">
              <a:latin typeface="Times New Roman" pitchFamily="18" charset="0"/>
              <a:cs typeface="Times New Roman" pitchFamily="18" charset="0"/>
            </a:endParaRPr>
          </a:p>
        </p:txBody>
      </p:sp>
      <p:pic>
        <p:nvPicPr>
          <p:cNvPr id="2050" name="Picture 2" descr="H:\Готовность ДОУ к 20 - 21 учебному году\Гарифуллина\DSC028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97"/>
          <a:stretch/>
        </p:blipFill>
        <p:spPr bwMode="auto">
          <a:xfrm>
            <a:off x="6188011" y="1698995"/>
            <a:ext cx="2603390" cy="35379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Готовность ДОУ к 20 - 21 учебному году\Романчук\i (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90"/>
          <a:stretch/>
        </p:blipFill>
        <p:spPr bwMode="auto">
          <a:xfrm>
            <a:off x="1427510" y="1916832"/>
            <a:ext cx="2340926" cy="3320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Готовность ДОУ к 20 - 21 учебному году\Салимгалеева\DSC032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63" b="-2063"/>
          <a:stretch/>
        </p:blipFill>
        <p:spPr bwMode="auto">
          <a:xfrm>
            <a:off x="3874959" y="1916832"/>
            <a:ext cx="2252663" cy="3390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5236929"/>
            <a:ext cx="7560840" cy="138499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Ниже в таблице  </a:t>
            </a:r>
            <a:r>
              <a:rPr lang="ru-RU" sz="1400" dirty="0">
                <a:latin typeface="Times New Roman" pitchFamily="18" charset="0"/>
                <a:cs typeface="Times New Roman" pitchFamily="18" charset="0"/>
              </a:rPr>
              <a:t>дан </a:t>
            </a:r>
            <a:r>
              <a:rPr lang="ru-RU" sz="1400" b="1" dirty="0">
                <a:latin typeface="Times New Roman" pitchFamily="18" charset="0"/>
                <a:cs typeface="Times New Roman" pitchFamily="18" charset="0"/>
              </a:rPr>
              <a:t>примерный перечень оборудования и материалов для центров активности</a:t>
            </a:r>
            <a:r>
              <a:rPr lang="ru-RU" sz="1400" dirty="0">
                <a:latin typeface="Times New Roman" pitchFamily="18" charset="0"/>
                <a:cs typeface="Times New Roman" pitchFamily="18" charset="0"/>
              </a:rPr>
              <a:t>, причем в таблице нет разбиения по возрастам. Важно помнить, что этот перечень действительно примерный, и нет необходимости пытаться его полностью воспроизвести</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Главная задача </a:t>
            </a:r>
            <a:r>
              <a:rPr lang="ru-RU" sz="1400" dirty="0">
                <a:latin typeface="Times New Roman" pitchFamily="18" charset="0"/>
                <a:cs typeface="Times New Roman" pitchFamily="18" charset="0"/>
              </a:rPr>
              <a:t>чтобы у воспитателей было ясное понимание </a:t>
            </a:r>
            <a:r>
              <a:rPr lang="ru-RU" sz="1400" dirty="0" smtClean="0">
                <a:latin typeface="Times New Roman" pitchFamily="18" charset="0"/>
                <a:cs typeface="Times New Roman" pitchFamily="18" charset="0"/>
              </a:rPr>
              <a:t>предназначения </a:t>
            </a:r>
            <a:r>
              <a:rPr lang="ru-RU" sz="1400" dirty="0">
                <a:latin typeface="Times New Roman" pitchFamily="18" charset="0"/>
                <a:cs typeface="Times New Roman" pitchFamily="18" charset="0"/>
              </a:rPr>
              <a:t>каждого центра активности и чтобы воспитатель смог оснастить эти центры исходя из реальных условий своего детского сада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260648"/>
            <a:ext cx="7344816" cy="369332"/>
          </a:xfrm>
          <a:prstGeom prst="rect">
            <a:avLst/>
          </a:prstGeom>
          <a:noFill/>
        </p:spPr>
        <p:txBody>
          <a:bodyPr wrap="square" rtlCol="0">
            <a:spAutoFit/>
          </a:bodyPr>
          <a:lstStyle/>
          <a:p>
            <a:pPr algn="just"/>
            <a:r>
              <a:rPr lang="ru-RU" dirty="0" smtClean="0"/>
              <a:t> </a:t>
            </a:r>
            <a:r>
              <a:rPr lang="ru-RU" sz="1600" b="1" dirty="0">
                <a:solidFill>
                  <a:schemeClr val="accent5">
                    <a:lumMod val="50000"/>
                  </a:schemeClr>
                </a:solidFill>
                <a:latin typeface="Times New Roman" pitchFamily="18" charset="0"/>
                <a:cs typeface="Times New Roman" pitchFamily="18" charset="0"/>
              </a:rPr>
              <a:t>П</a:t>
            </a:r>
            <a:r>
              <a:rPr lang="ru-RU" sz="1600" b="1" dirty="0" smtClean="0">
                <a:solidFill>
                  <a:schemeClr val="accent5">
                    <a:lumMod val="50000"/>
                  </a:schemeClr>
                </a:solidFill>
                <a:latin typeface="Times New Roman" pitchFamily="18" charset="0"/>
                <a:cs typeface="Times New Roman" pitchFamily="18" charset="0"/>
              </a:rPr>
              <a:t>римерный </a:t>
            </a:r>
            <a:r>
              <a:rPr lang="ru-RU" sz="1600" b="1" dirty="0">
                <a:solidFill>
                  <a:schemeClr val="accent5">
                    <a:lumMod val="50000"/>
                  </a:schemeClr>
                </a:solidFill>
                <a:latin typeface="Times New Roman" pitchFamily="18" charset="0"/>
                <a:cs typeface="Times New Roman" pitchFamily="18" charset="0"/>
              </a:rPr>
              <a:t>перечень оборудования и материалов для центров </a:t>
            </a:r>
            <a:r>
              <a:rPr lang="ru-RU" sz="1600" b="1" dirty="0" smtClean="0">
                <a:solidFill>
                  <a:schemeClr val="accent5">
                    <a:lumMod val="50000"/>
                  </a:schemeClr>
                </a:solidFill>
                <a:latin typeface="Times New Roman" pitchFamily="18" charset="0"/>
                <a:cs typeface="Times New Roman" pitchFamily="18" charset="0"/>
              </a:rPr>
              <a:t>активности</a:t>
            </a:r>
            <a:endParaRPr lang="ru-RU" sz="1600" b="1" dirty="0">
              <a:solidFill>
                <a:schemeClr val="accent5">
                  <a:lumMod val="50000"/>
                </a:schemeClr>
              </a:solidFill>
              <a:latin typeface="Times New Roman" pitchFamily="18" charset="0"/>
              <a:cs typeface="Times New Roman"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788994556"/>
              </p:ext>
            </p:extLst>
          </p:nvPr>
        </p:nvGraphicFramePr>
        <p:xfrm>
          <a:off x="1331640" y="629980"/>
          <a:ext cx="7560840" cy="5867628"/>
        </p:xfrm>
        <a:graphic>
          <a:graphicData uri="http://schemas.openxmlformats.org/drawingml/2006/table">
            <a:tbl>
              <a:tblPr firstRow="1" bandRow="1">
                <a:tableStyleId>{5C22544A-7EE6-4342-B048-85BDC9FD1C3A}</a:tableStyleId>
              </a:tblPr>
              <a:tblGrid>
                <a:gridCol w="1927273"/>
                <a:gridCol w="5633567"/>
              </a:tblGrid>
              <a:tr h="319404">
                <a:tc>
                  <a:txBody>
                    <a:bodyPr/>
                    <a:lstStyle/>
                    <a:p>
                      <a:pPr algn="ctr"/>
                      <a:r>
                        <a:rPr lang="ru-RU" sz="1400" dirty="0" smtClean="0">
                          <a:latin typeface="Times New Roman" pitchFamily="18" charset="0"/>
                          <a:cs typeface="Times New Roman" pitchFamily="18" charset="0"/>
                        </a:rPr>
                        <a:t>Центры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2452254">
                <a:tc>
                  <a:txBody>
                    <a:bodyPr/>
                    <a:lstStyle/>
                    <a:p>
                      <a:pPr algn="ctr"/>
                      <a:r>
                        <a:rPr lang="ru-RU" sz="1400" b="1" i="1" dirty="0" smtClean="0">
                          <a:latin typeface="Times New Roman" pitchFamily="18" charset="0"/>
                          <a:cs typeface="Times New Roman" pitchFamily="18" charset="0"/>
                        </a:rPr>
                        <a:t>Центр</a:t>
                      </a:r>
                      <a:r>
                        <a:rPr lang="ru-RU" sz="1400" b="1" i="1" baseline="0" dirty="0" smtClean="0">
                          <a:latin typeface="Times New Roman" pitchFamily="18" charset="0"/>
                          <a:cs typeface="Times New Roman" pitchFamily="18" charset="0"/>
                        </a:rPr>
                        <a:t>  строительства</a:t>
                      </a:r>
                      <a:endParaRPr lang="ru-RU" sz="1400" b="1" i="1" dirty="0">
                        <a:latin typeface="Times New Roman" pitchFamily="18" charset="0"/>
                        <a:cs typeface="Times New Roman" pitchFamily="18" charset="0"/>
                      </a:endParaRPr>
                    </a:p>
                  </a:txBody>
                  <a:tcPr/>
                </a:tc>
                <a:tc>
                  <a:txBody>
                    <a:bodyPr/>
                    <a:lstStyle/>
                    <a:p>
                      <a:r>
                        <a:rPr lang="ru-RU" sz="1400" b="1" dirty="0" smtClean="0">
                          <a:latin typeface="Times New Roman" pitchFamily="18" charset="0"/>
                          <a:cs typeface="Times New Roman" pitchFamily="18" charset="0"/>
                        </a:rPr>
                        <a:t>Оборудование</a:t>
                      </a:r>
                    </a:p>
                    <a:p>
                      <a:pPr marL="285750" indent="-285750">
                        <a:buFont typeface="Arial" pitchFamily="34" charset="0"/>
                        <a:buChar char="•"/>
                      </a:pPr>
                      <a:r>
                        <a:rPr lang="ru-RU" sz="1400" b="0" dirty="0" smtClean="0">
                          <a:latin typeface="Times New Roman" pitchFamily="18" charset="0"/>
                          <a:cs typeface="Times New Roman" pitchFamily="18" charset="0"/>
                        </a:rPr>
                        <a:t>Открытые стеллажи</a:t>
                      </a:r>
                      <a:r>
                        <a:rPr lang="ru-RU" sz="1400" b="0" baseline="0" dirty="0" smtClean="0">
                          <a:latin typeface="Times New Roman" pitchFamily="18" charset="0"/>
                          <a:cs typeface="Times New Roman" pitchFamily="18" charset="0"/>
                        </a:rPr>
                        <a:t> для хранения материалов;</a:t>
                      </a:r>
                    </a:p>
                    <a:p>
                      <a:pPr marL="285750" indent="-285750">
                        <a:buFont typeface="Arial" pitchFamily="34" charset="0"/>
                        <a:buChar char="•"/>
                      </a:pPr>
                      <a:r>
                        <a:rPr lang="ru-RU" sz="1400" b="0" baseline="0" dirty="0" smtClean="0">
                          <a:latin typeface="Times New Roman" pitchFamily="18" charset="0"/>
                          <a:cs typeface="Times New Roman" pitchFamily="18" charset="0"/>
                        </a:rPr>
                        <a:t>Ковер или палас на пол;</a:t>
                      </a:r>
                    </a:p>
                    <a:p>
                      <a:pPr marL="0" indent="0">
                        <a:buFont typeface="Arial" pitchFamily="34" charset="0"/>
                        <a:buNone/>
                      </a:pPr>
                      <a:r>
                        <a:rPr lang="ru-RU" sz="1400" b="1" baseline="0" dirty="0" smtClean="0">
                          <a:latin typeface="Times New Roman" pitchFamily="18" charset="0"/>
                          <a:cs typeface="Times New Roman" pitchFamily="18" charset="0"/>
                        </a:rPr>
                        <a:t>Материалы</a:t>
                      </a:r>
                    </a:p>
                    <a:p>
                      <a:pPr marL="285750" lvl="0" indent="-285750" algn="l">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Крупногабаритные напольные конструкторы: деревянные, пластиковые;</a:t>
                      </a:r>
                    </a:p>
                    <a:p>
                      <a:pPr marL="285750" lvl="0" indent="-285750" algn="l">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Комплекты больших мягких модулей;</a:t>
                      </a:r>
                    </a:p>
                    <a:p>
                      <a:pPr marL="285750" lvl="0" indent="-285750" algn="l">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Транспортные игрушки;</a:t>
                      </a:r>
                    </a:p>
                    <a:p>
                      <a:pPr marL="285750" lvl="0" indent="-285750" algn="l">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Фигурки, представляющие людей различного возраста, национальностей, профессий;</a:t>
                      </a:r>
                    </a:p>
                    <a:p>
                      <a:pPr marL="285750" lvl="0" indent="-285750" algn="l">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Фигурки животных.</a:t>
                      </a:r>
                    </a:p>
                  </a:txBody>
                  <a:tcPr/>
                </a:tc>
              </a:tr>
              <a:tr h="30959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dirty="0" smtClean="0">
                          <a:latin typeface="Times New Roman" pitchFamily="18" charset="0"/>
                          <a:cs typeface="Times New Roman" pitchFamily="18" charset="0"/>
                        </a:rPr>
                        <a:t>Центр</a:t>
                      </a:r>
                      <a:r>
                        <a:rPr lang="ru-RU" sz="1400" b="1" i="1" baseline="0" dirty="0" smtClean="0">
                          <a:latin typeface="Times New Roman" pitchFamily="18" charset="0"/>
                          <a:cs typeface="Times New Roman" pitchFamily="18" charset="0"/>
                        </a:rPr>
                        <a:t>  для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baseline="0" dirty="0" smtClean="0">
                          <a:latin typeface="Times New Roman" pitchFamily="18" charset="0"/>
                          <a:cs typeface="Times New Roman" pitchFamily="18" charset="0"/>
                        </a:rPr>
                        <a:t>сюжетно – ролевых игр</a:t>
                      </a:r>
                      <a:endParaRPr lang="ru-RU" sz="1400" b="1" i="1"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Для игры в семью:</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Куклы младенцы и аксессуары для них (одеяльце, соска, бутылочки и пр.)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Куклы в одежде (мальчик и девочка)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Кукольная мебель, соразмерная росту ребенка: столик со стульями, плита, холодильник, кровать для куклы, шкафчик; дополнительно: кукольная мягкая мебель (диванчик или кресло)</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Коляски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Одежда для кукол (для зимы и для лета)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Кукольная посуда (кастрюли и сковородки, тарелки, чашки, ложки и прочее), игрушечная еда</a:t>
                      </a:r>
                    </a:p>
                    <a:p>
                      <a:pPr marL="28575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и аксессуары для игр в профессию:</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«Доктор»,</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«Парикмахер»,</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«Пожарный»,</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«Полицейский», «Продавец»,</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«Солдат», «Моряк».</a:t>
                      </a:r>
                    </a:p>
                  </a:txBody>
                  <a:tcPr/>
                </a:tc>
              </a:tr>
            </a:tbl>
          </a:graphicData>
        </a:graphic>
      </p:graphicFrame>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725924346"/>
              </p:ext>
            </p:extLst>
          </p:nvPr>
        </p:nvGraphicFramePr>
        <p:xfrm>
          <a:off x="1331640" y="260648"/>
          <a:ext cx="7560840" cy="6248400"/>
        </p:xfrm>
        <a:graphic>
          <a:graphicData uri="http://schemas.openxmlformats.org/drawingml/2006/table">
            <a:tbl>
              <a:tblPr firstRow="1" bandRow="1">
                <a:tableStyleId>{5C22544A-7EE6-4342-B048-85BDC9FD1C3A}</a:tableStyleId>
              </a:tblPr>
              <a:tblGrid>
                <a:gridCol w="1872208"/>
                <a:gridCol w="5688632"/>
              </a:tblGrid>
              <a:tr h="288032">
                <a:tc>
                  <a:txBody>
                    <a:bodyPr/>
                    <a:lstStyle/>
                    <a:p>
                      <a:pPr algn="ctr"/>
                      <a:r>
                        <a:rPr lang="ru-RU" sz="1400" dirty="0" smtClean="0">
                          <a:latin typeface="Times New Roman" pitchFamily="18" charset="0"/>
                          <a:cs typeface="Times New Roman" pitchFamily="18" charset="0"/>
                        </a:rPr>
                        <a:t>Центры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749624">
                <a:tc>
                  <a:txBody>
                    <a:bodyPr/>
                    <a:lstStyle/>
                    <a:p>
                      <a:pPr algn="ctr"/>
                      <a:r>
                        <a:rPr lang="ru-RU" sz="1400" b="1" i="1" dirty="0" smtClean="0">
                          <a:latin typeface="Times New Roman" pitchFamily="18" charset="0"/>
                          <a:cs typeface="Times New Roman" pitchFamily="18" charset="0"/>
                        </a:rPr>
                        <a:t>Центр театрализованных</a:t>
                      </a:r>
                      <a:r>
                        <a:rPr lang="ru-RU" sz="1400" b="1" i="1" baseline="0" dirty="0" smtClean="0">
                          <a:latin typeface="Times New Roman" pitchFamily="18" charset="0"/>
                          <a:cs typeface="Times New Roman" pitchFamily="18" charset="0"/>
                        </a:rPr>
                        <a:t>  </a:t>
                      </a:r>
                    </a:p>
                    <a:p>
                      <a:pPr algn="ctr"/>
                      <a:r>
                        <a:rPr lang="ru-RU" sz="1400" b="1" i="1" baseline="0" dirty="0" smtClean="0">
                          <a:latin typeface="Times New Roman" pitchFamily="18" charset="0"/>
                          <a:cs typeface="Times New Roman" pitchFamily="18" charset="0"/>
                        </a:rPr>
                        <a:t>(драматических)</a:t>
                      </a:r>
                    </a:p>
                    <a:p>
                      <a:pPr algn="ctr"/>
                      <a:r>
                        <a:rPr lang="ru-RU" sz="1400" b="1" i="1" baseline="0" dirty="0" smtClean="0">
                          <a:latin typeface="Times New Roman" pitchFamily="18" charset="0"/>
                          <a:cs typeface="Times New Roman" pitchFamily="18" charset="0"/>
                        </a:rPr>
                        <a:t>игр</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Оснащение для игр-драматизаций (театрализованных представлений):</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Большая складная ширма;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Стойка-вешалка для костюмов;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Костюмы, маски, атрибуты для постановки (разыгрывания) двух-трех сказок, соответствующих возрасту детей;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Атрибуты для ряженья — элементы костюмов (шляпы, шарфы, юбки, сумки, зонты, бусы и прочее);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Атрибуты в соответствии с содержанием имитационных и хороводных игр: маски животных диких и домашних (взрослых и детенышей), маски сказочных персонажей;</a:t>
                      </a:r>
                    </a:p>
                    <a:p>
                      <a:r>
                        <a:rPr lang="ru-RU" sz="1400" b="1" kern="1200" dirty="0" smtClean="0">
                          <a:solidFill>
                            <a:schemeClr val="dk1"/>
                          </a:solidFill>
                          <a:effectLst/>
                          <a:latin typeface="Times New Roman" pitchFamily="18" charset="0"/>
                          <a:ea typeface="+mn-ea"/>
                          <a:cs typeface="Times New Roman" pitchFamily="18" charset="0"/>
                        </a:rPr>
                        <a:t>Оснащение для малых форм театрализованных представлений (кукольный театр, настольный театр и прочее):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Маленькая ширма для настольного театра;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Атрибуты и наборы готовых игрушек (фигурки мелкого и среднего размера) или заготовок и полуфабрикатов для изготовления объемных или плоскостных персонажей и элементов декораций настольного театра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 атрибутов и кукол бибабо, соразмерные руке взрослого (для показа детям) или ребенка (перчаточные или пальчиковые)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Куклы и атрибуты для пальчикового театра)</a:t>
                      </a:r>
                    </a:p>
                    <a:p>
                      <a:pPr marL="0" lvl="0" indent="0">
                        <a:buFont typeface="Arial" pitchFamily="34" charset="0"/>
                        <a:buNone/>
                      </a:pPr>
                      <a:endParaRPr lang="ru-RU" sz="1400" kern="1200" dirty="0" smtClean="0">
                        <a:solidFill>
                          <a:schemeClr val="dk1"/>
                        </a:solidFill>
                        <a:effectLst/>
                        <a:latin typeface="Times New Roman" pitchFamily="18" charset="0"/>
                        <a:ea typeface="+mn-ea"/>
                        <a:cs typeface="Times New Roman" pitchFamily="18" charset="0"/>
                      </a:endParaRPr>
                    </a:p>
                  </a:txBody>
                  <a:tcPr/>
                </a:tc>
              </a:tr>
              <a:tr h="749624">
                <a:tc>
                  <a:txBody>
                    <a:bodyPr/>
                    <a:lstStyle/>
                    <a:p>
                      <a:pPr algn="ctr"/>
                      <a:r>
                        <a:rPr lang="ru-RU" sz="1400" b="1" i="1" dirty="0" smtClean="0">
                          <a:latin typeface="Times New Roman" pitchFamily="18" charset="0"/>
                          <a:cs typeface="Times New Roman" pitchFamily="18" charset="0"/>
                        </a:rPr>
                        <a:t>Центр </a:t>
                      </a:r>
                      <a:r>
                        <a:rPr lang="ru-RU" sz="1400" b="1" i="1" baseline="0" dirty="0" smtClean="0">
                          <a:latin typeface="Times New Roman" pitchFamily="18" charset="0"/>
                          <a:cs typeface="Times New Roman" pitchFamily="18" charset="0"/>
                        </a:rPr>
                        <a:t> музыки</a:t>
                      </a:r>
                      <a:endParaRPr lang="ru-RU" sz="1400" b="1" i="1"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a:tc>
                <a:tc>
                  <a:txBody>
                    <a:bodyPr/>
                    <a:lstStyle/>
                    <a:p>
                      <a:pPr lvl="0"/>
                      <a:r>
                        <a:rPr lang="ru-RU" sz="1400" b="1" kern="1200" dirty="0" smtClean="0">
                          <a:solidFill>
                            <a:schemeClr val="dk1"/>
                          </a:solidFill>
                          <a:effectLst/>
                          <a:latin typeface="Times New Roman" pitchFamily="18" charset="0"/>
                          <a:ea typeface="+mn-ea"/>
                          <a:cs typeface="Times New Roman" pitchFamily="18" charset="0"/>
                        </a:rPr>
                        <a:t>Оборудование и материалы: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Детские музыкальные инструменты (шумовые, струнные, ударные, клавишные);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Музыкально-дидактические игры;</a:t>
                      </a:r>
                    </a:p>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9932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290142085"/>
              </p:ext>
            </p:extLst>
          </p:nvPr>
        </p:nvGraphicFramePr>
        <p:xfrm>
          <a:off x="1331640" y="260648"/>
          <a:ext cx="7560840" cy="6274248"/>
        </p:xfrm>
        <a:graphic>
          <a:graphicData uri="http://schemas.openxmlformats.org/drawingml/2006/table">
            <a:tbl>
              <a:tblPr firstRow="1" bandRow="1">
                <a:tableStyleId>{5C22544A-7EE6-4342-B048-85BDC9FD1C3A}</a:tableStyleId>
              </a:tblPr>
              <a:tblGrid>
                <a:gridCol w="1728192"/>
                <a:gridCol w="5832648"/>
              </a:tblGrid>
              <a:tr h="288032">
                <a:tc>
                  <a:txBody>
                    <a:bodyPr/>
                    <a:lstStyle/>
                    <a:p>
                      <a:pPr algn="ctr"/>
                      <a:r>
                        <a:rPr lang="ru-RU" sz="1400" dirty="0" smtClean="0">
                          <a:latin typeface="Times New Roman" pitchFamily="18" charset="0"/>
                          <a:cs typeface="Times New Roman" pitchFamily="18" charset="0"/>
                        </a:rPr>
                        <a:t>Центр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5969448">
                <a:tc>
                  <a:txBody>
                    <a:bodyPr/>
                    <a:lstStyle/>
                    <a:p>
                      <a:pPr algn="ctr"/>
                      <a:r>
                        <a:rPr lang="ru-RU" sz="1400" b="1" i="1" dirty="0" smtClean="0">
                          <a:latin typeface="Times New Roman" pitchFamily="18" charset="0"/>
                          <a:cs typeface="Times New Roman" pitchFamily="18" charset="0"/>
                        </a:rPr>
                        <a:t>Центр изобразительного</a:t>
                      </a:r>
                    </a:p>
                    <a:p>
                      <a:pPr algn="ctr"/>
                      <a:r>
                        <a:rPr lang="ru-RU" sz="1400" b="1" i="1" dirty="0" smtClean="0">
                          <a:latin typeface="Times New Roman" pitchFamily="18" charset="0"/>
                          <a:cs typeface="Times New Roman" pitchFamily="18" charset="0"/>
                        </a:rPr>
                        <a:t>искусства</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(1-2),</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Доска на стене на уровне ребенка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Мольберт</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Рабочие халаты или фартуки</a:t>
                      </a:r>
                      <a:endParaRPr lang="ru-RU" sz="1800" kern="1200" dirty="0" smtClean="0">
                        <a:solidFill>
                          <a:schemeClr val="dk1"/>
                        </a:solidFill>
                        <a:effectLst/>
                        <a:latin typeface="+mn-lt"/>
                        <a:ea typeface="+mn-ea"/>
                        <a:cs typeface="+mn-cs"/>
                      </a:endParaRP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800" kern="1200" dirty="0" smtClean="0">
                        <a:solidFill>
                          <a:schemeClr val="dk1"/>
                        </a:solidFill>
                        <a:effectLst/>
                        <a:latin typeface="+mn-lt"/>
                        <a:ea typeface="+mn-ea"/>
                        <a:cs typeface="+mn-cs"/>
                      </a:endParaRPr>
                    </a:p>
                    <a:p>
                      <a:r>
                        <a:rPr lang="ru-RU" sz="1400" i="1" u="sng" kern="1200" dirty="0" smtClean="0">
                          <a:solidFill>
                            <a:schemeClr val="dk1"/>
                          </a:solidFill>
                          <a:effectLst/>
                          <a:latin typeface="Times New Roman" pitchFamily="18" charset="0"/>
                          <a:ea typeface="+mn-ea"/>
                          <a:cs typeface="Times New Roman" pitchFamily="18" charset="0"/>
                        </a:rPr>
                        <a:t>Все для рисования:</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Бумага и картон разных размеров ( А5, А4, А3, А2) и разных цветов;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Альбомы для рисования;</a:t>
                      </a:r>
                      <a:r>
                        <a:rPr lang="ru-RU" sz="1400" kern="1200" baseline="0" dirty="0" smtClean="0">
                          <a:solidFill>
                            <a:schemeClr val="dk1"/>
                          </a:solidFill>
                          <a:effectLst/>
                          <a:latin typeface="Times New Roman" pitchFamily="18" charset="0"/>
                          <a:ea typeface="+mn-ea"/>
                          <a:cs typeface="Times New Roman" pitchFamily="18" charset="0"/>
                        </a:rPr>
                        <a:t> б</a:t>
                      </a:r>
                      <a:r>
                        <a:rPr lang="ru-RU" sz="1400" kern="1200" dirty="0" smtClean="0">
                          <a:solidFill>
                            <a:schemeClr val="dk1"/>
                          </a:solidFill>
                          <a:effectLst/>
                          <a:latin typeface="Times New Roman" pitchFamily="18" charset="0"/>
                          <a:ea typeface="+mn-ea"/>
                          <a:cs typeface="Times New Roman" pitchFamily="18" charset="0"/>
                        </a:rPr>
                        <a:t>умага для акварели;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Восковые мелки, пастель;</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Простые и цветные карандаши;</a:t>
                      </a:r>
                      <a:endParaRPr lang="ru-RU" sz="1800" kern="1200" dirty="0" smtClean="0">
                        <a:solidFill>
                          <a:schemeClr val="dk1"/>
                        </a:solidFill>
                        <a:effectLst/>
                        <a:latin typeface="+mn-lt"/>
                        <a:ea typeface="+mn-ea"/>
                        <a:cs typeface="+mn-cs"/>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Маркеры, фломастеры (смываемые, на водной основе);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Краски акварельные и гуашевые;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Кисти круглые и плоские, размеры: № 2– 6, 10–14, 12–13;</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Палитры, стаканчики для воды, подставка для кистей;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Печатки, линейки, трафареты;</a:t>
                      </a:r>
                      <a:endParaRPr lang="ru-RU" sz="1800" kern="1200" dirty="0" smtClean="0">
                        <a:solidFill>
                          <a:schemeClr val="dk1"/>
                        </a:solidFill>
                        <a:effectLst/>
                        <a:latin typeface="+mn-lt"/>
                        <a:ea typeface="+mn-ea"/>
                        <a:cs typeface="+mn-cs"/>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Губка, ластик, салфетки, тряпочка для кисти.</a:t>
                      </a:r>
                    </a:p>
                    <a:p>
                      <a:pPr lvl="0"/>
                      <a:r>
                        <a:rPr lang="ru-RU" sz="1400" i="1" u="sng" kern="1200" dirty="0" smtClean="0">
                          <a:solidFill>
                            <a:schemeClr val="dk1"/>
                          </a:solidFill>
                          <a:effectLst/>
                          <a:latin typeface="Times New Roman" pitchFamily="18" charset="0"/>
                          <a:ea typeface="+mn-ea"/>
                          <a:cs typeface="Times New Roman" pitchFamily="18" charset="0"/>
                        </a:rPr>
                        <a:t>Все для лепки: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Пластилин, глина, масса для лепки,</a:t>
                      </a:r>
                      <a:r>
                        <a:rPr lang="ru-RU" sz="1400" kern="1200" baseline="0" dirty="0" smtClean="0">
                          <a:solidFill>
                            <a:schemeClr val="dk1"/>
                          </a:solidFill>
                          <a:effectLst/>
                          <a:latin typeface="Times New Roman" pitchFamily="18" charset="0"/>
                          <a:ea typeface="+mn-ea"/>
                          <a:cs typeface="Times New Roman" pitchFamily="18" charset="0"/>
                        </a:rPr>
                        <a:t> </a:t>
                      </a:r>
                    </a:p>
                    <a:p>
                      <a:pPr marL="285750" lvl="0" indent="-285750">
                        <a:buFont typeface="Arial" pitchFamily="34" charset="0"/>
                        <a:buChar char="•"/>
                      </a:pPr>
                      <a:r>
                        <a:rPr lang="ru-RU" sz="1400" kern="1200" baseline="0" dirty="0" smtClean="0">
                          <a:solidFill>
                            <a:schemeClr val="dk1"/>
                          </a:solidFill>
                          <a:effectLst/>
                          <a:latin typeface="Times New Roman" pitchFamily="18" charset="0"/>
                          <a:ea typeface="+mn-ea"/>
                          <a:cs typeface="Times New Roman" pitchFamily="18" charset="0"/>
                        </a:rPr>
                        <a:t>Д</a:t>
                      </a:r>
                      <a:r>
                        <a:rPr lang="ru-RU" sz="1400" kern="1200" dirty="0" smtClean="0">
                          <a:solidFill>
                            <a:schemeClr val="dk1"/>
                          </a:solidFill>
                          <a:effectLst/>
                          <a:latin typeface="Times New Roman" pitchFamily="18" charset="0"/>
                          <a:ea typeface="+mn-ea"/>
                          <a:cs typeface="Times New Roman" pitchFamily="18" charset="0"/>
                        </a:rPr>
                        <a:t>оски для лепки,</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теки;</a:t>
                      </a:r>
                    </a:p>
                    <a:p>
                      <a:r>
                        <a:rPr lang="ru-RU" sz="1400" i="1" u="sng" kern="1200" dirty="0" smtClean="0">
                          <a:solidFill>
                            <a:schemeClr val="dk1"/>
                          </a:solidFill>
                          <a:effectLst/>
                          <a:latin typeface="Times New Roman" pitchFamily="18" charset="0"/>
                          <a:ea typeface="+mn-ea"/>
                          <a:cs typeface="Times New Roman" pitchFamily="18" charset="0"/>
                        </a:rPr>
                        <a:t>Все для поделок и аппликации:</a:t>
                      </a:r>
                      <a:endParaRPr lang="ru-RU" sz="1400" kern="1200" dirty="0" smtClean="0">
                        <a:solidFill>
                          <a:schemeClr val="dk1"/>
                        </a:solidFill>
                        <a:effectLst/>
                        <a:latin typeface="+mn-lt"/>
                        <a:ea typeface="+mn-ea"/>
                        <a:cs typeface="+mn-cs"/>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Бумага и картон для поделок разных цветов и фактуры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Материалы для коллажей (не менее 3 типов)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Ножницы с тупыми концами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Клей-карандаш</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Природный материал,</a:t>
                      </a:r>
                      <a:r>
                        <a:rPr lang="ru-RU" sz="1400" kern="1200" baseline="0" dirty="0" smtClean="0">
                          <a:solidFill>
                            <a:schemeClr val="dk1"/>
                          </a:solidFill>
                          <a:effectLst/>
                          <a:latin typeface="Times New Roman" pitchFamily="18" charset="0"/>
                          <a:ea typeface="+mn-ea"/>
                          <a:cs typeface="Times New Roman" pitchFamily="18" charset="0"/>
                        </a:rPr>
                        <a:t> м</a:t>
                      </a:r>
                      <a:r>
                        <a:rPr lang="ru-RU" sz="1400" kern="1200" dirty="0" smtClean="0">
                          <a:solidFill>
                            <a:schemeClr val="dk1"/>
                          </a:solidFill>
                          <a:effectLst/>
                          <a:latin typeface="Times New Roman" pitchFamily="18" charset="0"/>
                          <a:ea typeface="+mn-ea"/>
                          <a:cs typeface="Times New Roman" pitchFamily="18" charset="0"/>
                        </a:rPr>
                        <a:t>атериалы вторичного использования.</a:t>
                      </a:r>
                    </a:p>
                  </a:txBody>
                  <a:tcPr/>
                </a:tc>
              </a:tr>
            </a:tbl>
          </a:graphicData>
        </a:graphic>
      </p:graphicFrame>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313883751"/>
              </p:ext>
            </p:extLst>
          </p:nvPr>
        </p:nvGraphicFramePr>
        <p:xfrm>
          <a:off x="1259632" y="260647"/>
          <a:ext cx="7632848" cy="6456041"/>
        </p:xfrm>
        <a:graphic>
          <a:graphicData uri="http://schemas.openxmlformats.org/drawingml/2006/table">
            <a:tbl>
              <a:tblPr firstRow="1" bandRow="1">
                <a:tableStyleId>{5C22544A-7EE6-4342-B048-85BDC9FD1C3A}</a:tableStyleId>
              </a:tblPr>
              <a:tblGrid>
                <a:gridCol w="1944216"/>
                <a:gridCol w="5688632"/>
              </a:tblGrid>
              <a:tr h="360041">
                <a:tc>
                  <a:txBody>
                    <a:bodyPr/>
                    <a:lstStyle/>
                    <a:p>
                      <a:pPr algn="ctr"/>
                      <a:r>
                        <a:rPr lang="ru-RU" sz="1400" dirty="0" smtClean="0">
                          <a:latin typeface="Times New Roman" pitchFamily="18" charset="0"/>
                          <a:cs typeface="Times New Roman" pitchFamily="18" charset="0"/>
                        </a:rPr>
                        <a:t>Центры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775269">
                <a:tc>
                  <a:txBody>
                    <a:bodyPr/>
                    <a:lstStyle/>
                    <a:p>
                      <a:pPr algn="ctr"/>
                      <a:r>
                        <a:rPr lang="ru-RU" sz="1400" b="1" i="1" dirty="0" smtClean="0">
                          <a:latin typeface="Times New Roman" pitchFamily="18" charset="0"/>
                          <a:cs typeface="Times New Roman" pitchFamily="18" charset="0"/>
                        </a:rPr>
                        <a:t>Центр</a:t>
                      </a:r>
                    </a:p>
                    <a:p>
                      <a:pPr algn="ctr"/>
                      <a:r>
                        <a:rPr lang="ru-RU" sz="1400" b="1" i="1" dirty="0" smtClean="0">
                          <a:latin typeface="Times New Roman" pitchFamily="18" charset="0"/>
                          <a:cs typeface="Times New Roman" pitchFamily="18" charset="0"/>
                        </a:rPr>
                        <a:t> мелкой моторики</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r>
                        <a:rPr lang="ru-RU" sz="1400" b="1" kern="1200" dirty="0" smtClean="0">
                          <a:solidFill>
                            <a:schemeClr val="dk1"/>
                          </a:solidFill>
                          <a:effectLst/>
                          <a:latin typeface="Times New Roman" pitchFamily="18" charset="0"/>
                          <a:ea typeface="+mn-ea"/>
                          <a:cs typeface="Times New Roman" pitchFamily="18" charset="0"/>
                        </a:rPr>
                        <a:t>Материалы: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Игра «Собери бусы»,</a:t>
                      </a:r>
                      <a:r>
                        <a:rPr lang="ru-RU" sz="1400" kern="1200" baseline="0" dirty="0" smtClean="0">
                          <a:solidFill>
                            <a:schemeClr val="dk1"/>
                          </a:solidFill>
                          <a:effectLst/>
                          <a:latin typeface="Times New Roman" pitchFamily="18" charset="0"/>
                          <a:ea typeface="+mn-ea"/>
                          <a:cs typeface="Times New Roman" pitchFamily="18" charset="0"/>
                        </a:rPr>
                        <a:t> д</a:t>
                      </a:r>
                      <a:r>
                        <a:rPr lang="ru-RU" sz="1400" kern="1200" dirty="0" smtClean="0">
                          <a:solidFill>
                            <a:schemeClr val="dk1"/>
                          </a:solidFill>
                          <a:effectLst/>
                          <a:latin typeface="Times New Roman" pitchFamily="18" charset="0"/>
                          <a:ea typeface="+mn-ea"/>
                          <a:cs typeface="Times New Roman" pitchFamily="18" charset="0"/>
                        </a:rPr>
                        <a:t>етская мозаика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Игрушки с действиями:</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нанизывающиеся (башенки, пирамидки, бусы и др.), навинчивающиеся,</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ввинчивающиеся,</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вкладыши.</a:t>
                      </a:r>
                    </a:p>
                  </a:txBody>
                  <a:tcPr/>
                </a:tc>
              </a:tr>
              <a:tr h="775269">
                <a:tc>
                  <a:txBody>
                    <a:bodyPr/>
                    <a:lstStyle/>
                    <a:p>
                      <a:pPr algn="ctr"/>
                      <a:r>
                        <a:rPr lang="ru-RU" sz="1400" b="1" i="1" dirty="0" smtClean="0">
                          <a:latin typeface="Times New Roman" pitchFamily="18" charset="0"/>
                          <a:cs typeface="Times New Roman" pitchFamily="18" charset="0"/>
                        </a:rPr>
                        <a:t>Центр конструирования  из деталей (среднего и мелкого размера)</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конструкторов типа «</a:t>
                      </a:r>
                      <a:r>
                        <a:rPr lang="ru-RU" sz="1400" kern="1200" dirty="0" err="1" smtClean="0">
                          <a:solidFill>
                            <a:schemeClr val="dk1"/>
                          </a:solidFill>
                          <a:effectLst/>
                          <a:latin typeface="Times New Roman" pitchFamily="18" charset="0"/>
                          <a:ea typeface="+mn-ea"/>
                          <a:cs typeface="Times New Roman" pitchFamily="18" charset="0"/>
                        </a:rPr>
                        <a:t>Lego</a:t>
                      </a:r>
                      <a:r>
                        <a:rPr lang="ru-RU" sz="1400" kern="1200" dirty="0" smtClean="0">
                          <a:solidFill>
                            <a:schemeClr val="dk1"/>
                          </a:solidFill>
                          <a:effectLst/>
                          <a:latin typeface="Times New Roman" pitchFamily="18" charset="0"/>
                          <a:ea typeface="+mn-ea"/>
                          <a:cs typeface="Times New Roman" pitchFamily="18" charset="0"/>
                        </a:rPr>
                        <a:t>» (с человеческими фигурками);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среднего и мелкого конструктора, имеющие основные детали: кубики, кирпичики, призмы, конусы;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Другие настольные конструкторы (металлический, магнитный и др.)</a:t>
                      </a:r>
                    </a:p>
                  </a:txBody>
                  <a:tcPr/>
                </a:tc>
              </a:tr>
              <a:tr h="775269">
                <a:tc>
                  <a:txBody>
                    <a:bodyPr/>
                    <a:lstStyle/>
                    <a:p>
                      <a:pPr algn="ctr"/>
                      <a:r>
                        <a:rPr lang="ru-RU" sz="1400" b="1" i="1" dirty="0" smtClean="0">
                          <a:latin typeface="Times New Roman" pitchFamily="18" charset="0"/>
                          <a:cs typeface="Times New Roman" pitchFamily="18" charset="0"/>
                        </a:rPr>
                        <a:t>Уголок настольных</a:t>
                      </a:r>
                      <a:r>
                        <a:rPr lang="ru-RU" sz="1400" b="1" i="1" baseline="0" dirty="0" smtClean="0">
                          <a:latin typeface="Times New Roman" pitchFamily="18" charset="0"/>
                          <a:cs typeface="Times New Roman" pitchFamily="18" charset="0"/>
                        </a:rPr>
                        <a:t> игр</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800" kern="1200" dirty="0" smtClean="0">
                          <a:solidFill>
                            <a:schemeClr val="dk1"/>
                          </a:solidFill>
                          <a:effectLst/>
                          <a:latin typeface="+mn-lt"/>
                          <a:ea typeface="+mn-ea"/>
                          <a:cs typeface="+mn-cs"/>
                        </a:rPr>
                        <a:t>,</a:t>
                      </a:r>
                      <a:r>
                        <a:rPr lang="ru-RU" sz="1800" kern="1200" baseline="0" dirty="0" smtClean="0">
                          <a:solidFill>
                            <a:schemeClr val="dk1"/>
                          </a:solidFill>
                          <a:effectLst/>
                          <a:latin typeface="+mn-lt"/>
                          <a:ea typeface="+mn-ea"/>
                          <a:cs typeface="+mn-cs"/>
                        </a:rPr>
                        <a:t> </a:t>
                      </a:r>
                      <a:r>
                        <a:rPr lang="ru-RU" sz="1400" kern="1200" baseline="0" dirty="0" smtClean="0">
                          <a:solidFill>
                            <a:schemeClr val="dk1"/>
                          </a:solidFill>
                          <a:effectLst/>
                          <a:latin typeface="Times New Roman" pitchFamily="18" charset="0"/>
                          <a:ea typeface="+mn-ea"/>
                          <a:cs typeface="Times New Roman" pitchFamily="18" charset="0"/>
                        </a:rPr>
                        <a:t>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Разрезные картинки,</a:t>
                      </a:r>
                      <a:r>
                        <a:rPr lang="ru-RU" sz="1400" kern="1200" baseline="0" dirty="0" smtClean="0">
                          <a:solidFill>
                            <a:schemeClr val="dk1"/>
                          </a:solidFill>
                          <a:effectLst/>
                          <a:latin typeface="Times New Roman" pitchFamily="18" charset="0"/>
                          <a:ea typeface="+mn-ea"/>
                          <a:cs typeface="Times New Roman" pitchFamily="18" charset="0"/>
                        </a:rPr>
                        <a:t> </a:t>
                      </a:r>
                      <a:r>
                        <a:rPr lang="ru-RU" sz="1400" kern="1200" baseline="0" dirty="0" err="1" smtClean="0">
                          <a:solidFill>
                            <a:schemeClr val="dk1"/>
                          </a:solidFill>
                          <a:effectLst/>
                          <a:latin typeface="Times New Roman" pitchFamily="18" charset="0"/>
                          <a:ea typeface="+mn-ea"/>
                          <a:cs typeface="Times New Roman" pitchFamily="18" charset="0"/>
                        </a:rPr>
                        <a:t>п</a:t>
                      </a:r>
                      <a:r>
                        <a:rPr lang="ru-RU" sz="1400" kern="1200" dirty="0" err="1" smtClean="0">
                          <a:solidFill>
                            <a:schemeClr val="dk1"/>
                          </a:solidFill>
                          <a:effectLst/>
                          <a:latin typeface="Times New Roman" pitchFamily="18" charset="0"/>
                          <a:ea typeface="+mn-ea"/>
                          <a:cs typeface="Times New Roman" pitchFamily="18" charset="0"/>
                        </a:rPr>
                        <a:t>азлы</a:t>
                      </a:r>
                      <a:r>
                        <a:rPr lang="ru-RU" sz="1400" kern="1200" dirty="0" smtClean="0">
                          <a:solidFill>
                            <a:schemeClr val="dk1"/>
                          </a:solidFill>
                          <a:effectLst/>
                          <a:latin typeface="Times New Roman" pitchFamily="18" charset="0"/>
                          <a:ea typeface="+mn-ea"/>
                          <a:cs typeface="Times New Roman" pitchFamily="18" charset="0"/>
                        </a:rPr>
                        <a:t>;</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кубиков с картинками;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Лото,</a:t>
                      </a:r>
                      <a:r>
                        <a:rPr lang="ru-RU" sz="1400" kern="1200" baseline="0" dirty="0" smtClean="0">
                          <a:solidFill>
                            <a:schemeClr val="dk1"/>
                          </a:solidFill>
                          <a:effectLst/>
                          <a:latin typeface="Times New Roman" pitchFamily="18" charset="0"/>
                          <a:ea typeface="+mn-ea"/>
                          <a:cs typeface="Times New Roman" pitchFamily="18" charset="0"/>
                        </a:rPr>
                        <a:t> д</a:t>
                      </a:r>
                      <a:r>
                        <a:rPr lang="ru-RU" sz="1400" kern="1200" dirty="0" smtClean="0">
                          <a:solidFill>
                            <a:schemeClr val="dk1"/>
                          </a:solidFill>
                          <a:effectLst/>
                          <a:latin typeface="Times New Roman" pitchFamily="18" charset="0"/>
                          <a:ea typeface="+mn-ea"/>
                          <a:cs typeface="Times New Roman" pitchFamily="18" charset="0"/>
                        </a:rPr>
                        <a:t>омино;</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Парные карточки (игры типа «</a:t>
                      </a:r>
                      <a:r>
                        <a:rPr lang="ru-RU" sz="1400" kern="1200" dirty="0" err="1" smtClean="0">
                          <a:solidFill>
                            <a:schemeClr val="dk1"/>
                          </a:solidFill>
                          <a:effectLst/>
                          <a:latin typeface="Times New Roman" pitchFamily="18" charset="0"/>
                          <a:ea typeface="+mn-ea"/>
                          <a:cs typeface="Times New Roman" pitchFamily="18" charset="0"/>
                        </a:rPr>
                        <a:t>мемори</a:t>
                      </a:r>
                      <a:r>
                        <a:rPr lang="ru-RU" sz="1400" kern="1200" dirty="0" smtClean="0">
                          <a:solidFill>
                            <a:schemeClr val="dk1"/>
                          </a:solidFill>
                          <a:effectLst/>
                          <a:latin typeface="Times New Roman" pitchFamily="18" charset="0"/>
                          <a:ea typeface="+mn-ea"/>
                          <a:cs typeface="Times New Roman" pitchFamily="18" charset="0"/>
                        </a:rPr>
                        <a:t>»)</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Настольно-печатные игры с правилами (игры-</a:t>
                      </a:r>
                      <a:r>
                        <a:rPr lang="ru-RU" sz="1400" kern="1200" dirty="0" err="1" smtClean="0">
                          <a:solidFill>
                            <a:schemeClr val="dk1"/>
                          </a:solidFill>
                          <a:effectLst/>
                          <a:latin typeface="Times New Roman" pitchFamily="18" charset="0"/>
                          <a:ea typeface="+mn-ea"/>
                          <a:cs typeface="Times New Roman" pitchFamily="18" charset="0"/>
                        </a:rPr>
                        <a:t>ходилки</a:t>
                      </a:r>
                      <a:r>
                        <a:rPr lang="ru-RU" sz="1400" kern="1200" dirty="0" smtClean="0">
                          <a:solidFill>
                            <a:schemeClr val="dk1"/>
                          </a:solidFill>
                          <a:effectLst/>
                          <a:latin typeface="Times New Roman" pitchFamily="18" charset="0"/>
                          <a:ea typeface="+mn-ea"/>
                          <a:cs typeface="Times New Roman" pitchFamily="18" charset="0"/>
                        </a:rPr>
                        <a:t> и др.) в соответствии с возрастными возможностями детей;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Шашки, шахматы;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Игры-головоломки (типа </a:t>
                      </a:r>
                      <a:r>
                        <a:rPr lang="ru-RU" sz="1400" kern="1200" dirty="0" err="1" smtClean="0">
                          <a:solidFill>
                            <a:schemeClr val="dk1"/>
                          </a:solidFill>
                          <a:effectLst/>
                          <a:latin typeface="Times New Roman" pitchFamily="18" charset="0"/>
                          <a:ea typeface="+mn-ea"/>
                          <a:cs typeface="Times New Roman" pitchFamily="18" charset="0"/>
                        </a:rPr>
                        <a:t>танграм</a:t>
                      </a:r>
                      <a:r>
                        <a:rPr lang="ru-RU" sz="1400" kern="1200" dirty="0" smtClean="0">
                          <a:solidFill>
                            <a:schemeClr val="dk1"/>
                          </a:solidFill>
                          <a:effectLst/>
                          <a:latin typeface="Times New Roman" pitchFamily="18" charset="0"/>
                          <a:ea typeface="+mn-ea"/>
                          <a:cs typeface="Times New Roman" pitchFamily="18" charset="0"/>
                        </a:rPr>
                        <a:t> и др.).</a:t>
                      </a:r>
                    </a:p>
                  </a:txBody>
                  <a:tcPr/>
                </a:tc>
              </a:tr>
            </a:tbl>
          </a:graphicData>
        </a:graphic>
      </p:graphicFrame>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445499786"/>
              </p:ext>
            </p:extLst>
          </p:nvPr>
        </p:nvGraphicFramePr>
        <p:xfrm>
          <a:off x="1403648" y="260649"/>
          <a:ext cx="7488832" cy="6248400"/>
        </p:xfrm>
        <a:graphic>
          <a:graphicData uri="http://schemas.openxmlformats.org/drawingml/2006/table">
            <a:tbl>
              <a:tblPr firstRow="1" bandRow="1">
                <a:tableStyleId>{5C22544A-7EE6-4342-B048-85BDC9FD1C3A}</a:tableStyleId>
              </a:tblPr>
              <a:tblGrid>
                <a:gridCol w="1728192"/>
                <a:gridCol w="5760640"/>
              </a:tblGrid>
              <a:tr h="288031">
                <a:tc>
                  <a:txBody>
                    <a:bodyPr/>
                    <a:lstStyle/>
                    <a:p>
                      <a:pPr algn="ctr"/>
                      <a:r>
                        <a:rPr lang="ru-RU" sz="1400" dirty="0" smtClean="0">
                          <a:latin typeface="Times New Roman" pitchFamily="18" charset="0"/>
                          <a:cs typeface="Times New Roman" pitchFamily="18" charset="0"/>
                        </a:rPr>
                        <a:t>Центр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725621">
                <a:tc>
                  <a:txBody>
                    <a:bodyPr/>
                    <a:lstStyle/>
                    <a:p>
                      <a:pPr algn="ctr"/>
                      <a:r>
                        <a:rPr lang="ru-RU" sz="1400" b="1" i="1" dirty="0" smtClean="0">
                          <a:latin typeface="Times New Roman" pitchFamily="18" charset="0"/>
                          <a:cs typeface="Times New Roman" pitchFamily="18" charset="0"/>
                        </a:rPr>
                        <a:t>Центр </a:t>
                      </a:r>
                    </a:p>
                    <a:p>
                      <a:pPr algn="ctr"/>
                      <a:r>
                        <a:rPr lang="ru-RU" sz="1400" b="1" i="1" dirty="0" smtClean="0">
                          <a:latin typeface="Times New Roman" pitchFamily="18" charset="0"/>
                          <a:cs typeface="Times New Roman" pitchFamily="18" charset="0"/>
                        </a:rPr>
                        <a:t>математики</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разнообразный материал в открытых коробках, для измерения, взвешивания, сравнения по величине, форме. Коробки должны быть систематизированы и снабжены надписями и символами.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Счетный материал и разноцветные стаканчики для сортировки;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Головоломки (геометрические, сложи узор и др.);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Цифры и арифметические знаки большого размера (демонстрационный материал);</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Счеты;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Весы с объектами для взвешивания и сравнения;</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Линейки разной длины;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Измерительные рулетки разных видов;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Часы песочные;</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Секундомер;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Числовой балансир;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моделей: для деления на части от 2 до 16;</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 карточек с цифрами и т.п.</a:t>
                      </a:r>
                    </a:p>
                    <a:p>
                      <a:pPr marL="285750" lvl="0" indent="-285750">
                        <a:buFont typeface="Arial" pitchFamily="34" charset="0"/>
                        <a:buChar char="•"/>
                      </a:pPr>
                      <a:endParaRPr lang="ru-RU" sz="1400" kern="1200" dirty="0" smtClean="0">
                        <a:solidFill>
                          <a:schemeClr val="dk1"/>
                        </a:solidFill>
                        <a:effectLst/>
                        <a:latin typeface="Times New Roman" pitchFamily="18" charset="0"/>
                        <a:ea typeface="+mn-ea"/>
                        <a:cs typeface="Times New Roman" pitchFamily="18" charset="0"/>
                      </a:endParaRPr>
                    </a:p>
                  </a:txBody>
                  <a:tcPr/>
                </a:tc>
              </a:tr>
              <a:tr h="725621">
                <a:tc>
                  <a:txBody>
                    <a:bodyPr/>
                    <a:lstStyle/>
                    <a:p>
                      <a:pPr algn="ctr"/>
                      <a:r>
                        <a:rPr lang="ru-RU" sz="1400" b="1" i="1" dirty="0" smtClean="0">
                          <a:latin typeface="Times New Roman" pitchFamily="18" charset="0"/>
                          <a:cs typeface="Times New Roman" pitchFamily="18" charset="0"/>
                        </a:rPr>
                        <a:t>Центр </a:t>
                      </a:r>
                    </a:p>
                    <a:p>
                      <a:pPr algn="ctr"/>
                      <a:r>
                        <a:rPr lang="ru-RU" sz="1400" b="1" i="1" dirty="0" smtClean="0">
                          <a:latin typeface="Times New Roman" pitchFamily="18" charset="0"/>
                          <a:cs typeface="Times New Roman" pitchFamily="18" charset="0"/>
                        </a:rPr>
                        <a:t>песка и воды</a:t>
                      </a:r>
                      <a:endParaRPr lang="ru-RU" sz="1400" b="1" i="1" dirty="0">
                        <a:latin typeface="Times New Roman" pitchFamily="18" charset="0"/>
                        <a:cs typeface="Times New Roman" pitchFamily="18" charset="0"/>
                      </a:endParaRPr>
                    </a:p>
                  </a:txBody>
                  <a:tcPr/>
                </a:tc>
                <a:tc>
                  <a:txBody>
                    <a:bodyPr/>
                    <a:lstStyle/>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Специализированный стол для игр с песком и водой;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для экспериментирования с водой;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для экспериментирования с песком;</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Детские метелка и совочек (для подметания упавшего песка);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Детская швабра с тряпкой (вытирать пролитую воду);</a:t>
                      </a:r>
                    </a:p>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4177651871"/>
              </p:ext>
            </p:extLst>
          </p:nvPr>
        </p:nvGraphicFramePr>
        <p:xfrm>
          <a:off x="1331640" y="260649"/>
          <a:ext cx="7560840" cy="6269373"/>
        </p:xfrm>
        <a:graphic>
          <a:graphicData uri="http://schemas.openxmlformats.org/drawingml/2006/table">
            <a:tbl>
              <a:tblPr firstRow="1" bandRow="1">
                <a:tableStyleId>{5C22544A-7EE6-4342-B048-85BDC9FD1C3A}</a:tableStyleId>
              </a:tblPr>
              <a:tblGrid>
                <a:gridCol w="1890210"/>
                <a:gridCol w="5670630"/>
              </a:tblGrid>
              <a:tr h="325773">
                <a:tc>
                  <a:txBody>
                    <a:bodyPr/>
                    <a:lstStyle/>
                    <a:p>
                      <a:r>
                        <a:rPr lang="ru-RU" sz="1400" dirty="0" smtClean="0">
                          <a:latin typeface="Times New Roman" pitchFamily="18" charset="0"/>
                          <a:cs typeface="Times New Roman" pitchFamily="18" charset="0"/>
                        </a:rPr>
                        <a:t>Центры</a:t>
                      </a:r>
                      <a:r>
                        <a:rPr lang="ru-RU" sz="1400" baseline="0" dirty="0" smtClean="0">
                          <a:latin typeface="Times New Roman" pitchFamily="18" charset="0"/>
                          <a:cs typeface="Times New Roman" pitchFamily="18" charset="0"/>
                        </a:rPr>
                        <a:t>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396357">
                <a:tc>
                  <a:txBody>
                    <a:bodyPr/>
                    <a:lstStyle/>
                    <a:p>
                      <a:pPr algn="ctr"/>
                      <a:r>
                        <a:rPr lang="ru-RU" sz="1400" b="1" i="1" dirty="0" smtClean="0">
                          <a:latin typeface="Times New Roman" pitchFamily="18" charset="0"/>
                          <a:cs typeface="Times New Roman" pitchFamily="18" charset="0"/>
                        </a:rPr>
                        <a:t>Центр науки</a:t>
                      </a:r>
                      <a:r>
                        <a:rPr lang="ru-RU" sz="1400" b="1" i="1" baseline="0" dirty="0" smtClean="0">
                          <a:latin typeface="Times New Roman" pitchFamily="18" charset="0"/>
                          <a:cs typeface="Times New Roman" pitchFamily="18" charset="0"/>
                        </a:rPr>
                        <a:t> и естествознания</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(2-4);</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800" kern="1200" dirty="0" smtClean="0">
                        <a:solidFill>
                          <a:schemeClr val="dk1"/>
                        </a:solidFill>
                        <a:effectLst/>
                        <a:latin typeface="+mn-lt"/>
                        <a:ea typeface="+mn-ea"/>
                        <a:cs typeface="+mn-cs"/>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различных объектов для исследований (коллекции камней, раковин, сосновых шишек, минералов, тканей, семян, растений (гербарий) и пр.)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Увеличительные стекла, лупы;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Микроскоп;</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 магнитов;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для экспериментирования;</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Весы,</a:t>
                      </a:r>
                      <a:r>
                        <a:rPr lang="ru-RU" sz="1400" kern="1200" baseline="0" dirty="0" smtClean="0">
                          <a:solidFill>
                            <a:schemeClr val="dk1"/>
                          </a:solidFill>
                          <a:effectLst/>
                          <a:latin typeface="Times New Roman" pitchFamily="18" charset="0"/>
                          <a:ea typeface="+mn-ea"/>
                          <a:cs typeface="Times New Roman" pitchFamily="18" charset="0"/>
                        </a:rPr>
                        <a:t> т</a:t>
                      </a:r>
                      <a:r>
                        <a:rPr lang="ru-RU" sz="1400" kern="1200" dirty="0" smtClean="0">
                          <a:solidFill>
                            <a:schemeClr val="dk1"/>
                          </a:solidFill>
                          <a:effectLst/>
                          <a:latin typeface="Times New Roman" pitchFamily="18" charset="0"/>
                          <a:ea typeface="+mn-ea"/>
                          <a:cs typeface="Times New Roman" pitchFamily="18" charset="0"/>
                        </a:rPr>
                        <a:t>ермометры, </a:t>
                      </a:r>
                      <a:r>
                        <a:rPr lang="ru-RU" sz="1400" kern="1200" baseline="0" dirty="0" smtClean="0">
                          <a:solidFill>
                            <a:schemeClr val="dk1"/>
                          </a:solidFill>
                          <a:effectLst/>
                          <a:latin typeface="Times New Roman" pitchFamily="18" charset="0"/>
                          <a:ea typeface="+mn-ea"/>
                          <a:cs typeface="Times New Roman" pitchFamily="18" charset="0"/>
                        </a:rPr>
                        <a:t> ч</a:t>
                      </a:r>
                      <a:r>
                        <a:rPr lang="ru-RU" sz="1400" kern="1200" dirty="0" smtClean="0">
                          <a:solidFill>
                            <a:schemeClr val="dk1"/>
                          </a:solidFill>
                          <a:effectLst/>
                          <a:latin typeface="Times New Roman" pitchFamily="18" charset="0"/>
                          <a:ea typeface="+mn-ea"/>
                          <a:cs typeface="Times New Roman" pitchFamily="18" charset="0"/>
                        </a:rPr>
                        <a:t>асы песочные, секундомер;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Наборы мерных стаканов;</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Календарь погоды;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Глобус, географические карты, детский атлас;</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Иллюстрированные познавательные книги, плакаты, картинки.</a:t>
                      </a:r>
                    </a:p>
                  </a:txBody>
                  <a:tcPr/>
                </a:tc>
              </a:tr>
              <a:tr h="396357">
                <a:tc>
                  <a:txBody>
                    <a:bodyPr/>
                    <a:lstStyle/>
                    <a:p>
                      <a:pPr algn="ctr"/>
                      <a:r>
                        <a:rPr lang="ru-RU" sz="1400" b="1" i="1" dirty="0" smtClean="0">
                          <a:latin typeface="Times New Roman" pitchFamily="18" charset="0"/>
                          <a:cs typeface="Times New Roman" pitchFamily="18" charset="0"/>
                        </a:rPr>
                        <a:t>Центр  грамотности </a:t>
                      </a:r>
                    </a:p>
                    <a:p>
                      <a:pPr algn="ctr"/>
                      <a:r>
                        <a:rPr lang="ru-RU" sz="1400" b="1" i="1" dirty="0" smtClean="0">
                          <a:latin typeface="Times New Roman" pitchFamily="18" charset="0"/>
                          <a:cs typeface="Times New Roman" pitchFamily="18" charset="0"/>
                        </a:rPr>
                        <a:t>и письма</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Магнитная доска;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(1),</a:t>
                      </a:r>
                      <a:r>
                        <a:rPr lang="ru-RU" sz="1400" kern="1200" baseline="0" dirty="0" smtClean="0">
                          <a:solidFill>
                            <a:schemeClr val="dk1"/>
                          </a:solidFill>
                          <a:effectLst/>
                          <a:latin typeface="Times New Roman" pitchFamily="18" charset="0"/>
                          <a:ea typeface="+mn-ea"/>
                          <a:cs typeface="Times New Roman" pitchFamily="18" charset="0"/>
                        </a:rPr>
                        <a:t> с</a:t>
                      </a:r>
                      <a:r>
                        <a:rPr lang="ru-RU" sz="1400" kern="1200" dirty="0" smtClean="0">
                          <a:solidFill>
                            <a:schemeClr val="dk1"/>
                          </a:solidFill>
                          <a:effectLst/>
                          <a:latin typeface="Times New Roman" pitchFamily="18" charset="0"/>
                          <a:ea typeface="+mn-ea"/>
                          <a:cs typeface="Times New Roman" pitchFamily="18" charset="0"/>
                        </a:rPr>
                        <a:t>тулья (2);</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Открытый стеллаж для хранения материалов.</a:t>
                      </a:r>
                      <a:endParaRPr lang="ru-RU" sz="1800" kern="1200" dirty="0" smtClean="0">
                        <a:solidFill>
                          <a:schemeClr val="dk1"/>
                        </a:solidFill>
                        <a:effectLst/>
                        <a:latin typeface="+mn-lt"/>
                        <a:ea typeface="+mn-ea"/>
                        <a:cs typeface="+mn-cs"/>
                      </a:endParaRP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800" kern="1200" dirty="0" smtClean="0">
                        <a:solidFill>
                          <a:schemeClr val="dk1"/>
                        </a:solidFill>
                        <a:effectLst/>
                        <a:latin typeface="+mn-lt"/>
                        <a:ea typeface="+mn-ea"/>
                        <a:cs typeface="+mn-cs"/>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Плакат с алфавитом;</a:t>
                      </a:r>
                      <a:endParaRPr lang="ru-RU" sz="1400" kern="1200" baseline="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baseline="0" dirty="0" smtClean="0">
                          <a:solidFill>
                            <a:schemeClr val="dk1"/>
                          </a:solidFill>
                          <a:effectLst/>
                          <a:latin typeface="Times New Roman" pitchFamily="18" charset="0"/>
                          <a:ea typeface="+mn-ea"/>
                          <a:cs typeface="Times New Roman" pitchFamily="18" charset="0"/>
                        </a:rPr>
                        <a:t>М</a:t>
                      </a:r>
                      <a:r>
                        <a:rPr lang="ru-RU" sz="1400" kern="1200" dirty="0" smtClean="0">
                          <a:solidFill>
                            <a:schemeClr val="dk1"/>
                          </a:solidFill>
                          <a:effectLst/>
                          <a:latin typeface="Times New Roman" pitchFamily="18" charset="0"/>
                          <a:ea typeface="+mn-ea"/>
                          <a:cs typeface="Times New Roman" pitchFamily="18" charset="0"/>
                        </a:rPr>
                        <a:t>агнитная азбука;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Кубики с буквами и слогами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Цветные и простые карандаши, фломастеры,</a:t>
                      </a:r>
                      <a:r>
                        <a:rPr lang="ru-RU" sz="1400" kern="1200" baseline="0" dirty="0" smtClean="0">
                          <a:solidFill>
                            <a:schemeClr val="dk1"/>
                          </a:solidFill>
                          <a:effectLst/>
                          <a:latin typeface="Times New Roman" pitchFamily="18" charset="0"/>
                          <a:ea typeface="+mn-ea"/>
                          <a:cs typeface="Times New Roman" pitchFamily="18" charset="0"/>
                        </a:rPr>
                        <a:t> т</a:t>
                      </a:r>
                      <a:r>
                        <a:rPr lang="ru-RU" sz="1400" kern="1200" dirty="0" smtClean="0">
                          <a:solidFill>
                            <a:schemeClr val="dk1"/>
                          </a:solidFill>
                          <a:effectLst/>
                          <a:latin typeface="Times New Roman" pitchFamily="18" charset="0"/>
                          <a:ea typeface="+mn-ea"/>
                          <a:cs typeface="Times New Roman" pitchFamily="18" charset="0"/>
                        </a:rPr>
                        <a:t>рафареты;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Линейки,</a:t>
                      </a:r>
                      <a:r>
                        <a:rPr lang="ru-RU" sz="1400" kern="1200" baseline="0" dirty="0" smtClean="0">
                          <a:solidFill>
                            <a:schemeClr val="dk1"/>
                          </a:solidFill>
                          <a:effectLst/>
                          <a:latin typeface="Times New Roman" pitchFamily="18" charset="0"/>
                          <a:ea typeface="+mn-ea"/>
                          <a:cs typeface="Times New Roman" pitchFamily="18" charset="0"/>
                        </a:rPr>
                        <a:t> б</a:t>
                      </a:r>
                      <a:r>
                        <a:rPr lang="ru-RU" sz="1400" kern="1200" dirty="0" smtClean="0">
                          <a:solidFill>
                            <a:schemeClr val="dk1"/>
                          </a:solidFill>
                          <a:effectLst/>
                          <a:latin typeface="Times New Roman" pitchFamily="18" charset="0"/>
                          <a:ea typeface="+mn-ea"/>
                          <a:cs typeface="Times New Roman" pitchFamily="18" charset="0"/>
                        </a:rPr>
                        <a:t>умага, конверты;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Тренажер по «письму», водный фломастер, тряпочка.</a:t>
                      </a:r>
                      <a:endParaRPr lang="ru-RU"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299328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061390348"/>
              </p:ext>
            </p:extLst>
          </p:nvPr>
        </p:nvGraphicFramePr>
        <p:xfrm>
          <a:off x="1259632" y="260650"/>
          <a:ext cx="7632848" cy="6187440"/>
        </p:xfrm>
        <a:graphic>
          <a:graphicData uri="http://schemas.openxmlformats.org/drawingml/2006/table">
            <a:tbl>
              <a:tblPr firstRow="1" bandRow="1">
                <a:tableStyleId>{5C22544A-7EE6-4342-B048-85BDC9FD1C3A}</a:tableStyleId>
              </a:tblPr>
              <a:tblGrid>
                <a:gridCol w="1872208"/>
                <a:gridCol w="5760640"/>
              </a:tblGrid>
              <a:tr h="288030">
                <a:tc>
                  <a:txBody>
                    <a:bodyPr/>
                    <a:lstStyle/>
                    <a:p>
                      <a:pPr algn="ctr"/>
                      <a:r>
                        <a:rPr lang="ru-RU" sz="1400" dirty="0" smtClean="0">
                          <a:latin typeface="Times New Roman" pitchFamily="18" charset="0"/>
                          <a:cs typeface="Times New Roman" pitchFamily="18" charset="0"/>
                        </a:rPr>
                        <a:t>Центры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Оборудование и материалы</a:t>
                      </a:r>
                      <a:endParaRPr lang="ru-RU" sz="1400" dirty="0">
                        <a:latin typeface="Times New Roman" pitchFamily="18" charset="0"/>
                        <a:cs typeface="Times New Roman" pitchFamily="18" charset="0"/>
                      </a:endParaRPr>
                    </a:p>
                  </a:txBody>
                  <a:tcPr/>
                </a:tc>
              </a:tr>
              <a:tr h="598110">
                <a:tc>
                  <a:txBody>
                    <a:bodyPr/>
                    <a:lstStyle/>
                    <a:p>
                      <a:pPr algn="ctr"/>
                      <a:r>
                        <a:rPr lang="ru-RU" sz="1400" b="1" i="1" dirty="0" smtClean="0">
                          <a:latin typeface="Times New Roman" pitchFamily="18" charset="0"/>
                          <a:cs typeface="Times New Roman" pitchFamily="18" charset="0"/>
                        </a:rPr>
                        <a:t>Литературный центр</a:t>
                      </a:r>
                    </a:p>
                    <a:p>
                      <a:pPr algn="ctr"/>
                      <a:r>
                        <a:rPr lang="ru-RU" sz="1400" b="1" i="1" dirty="0" smtClean="0">
                          <a:latin typeface="Times New Roman" pitchFamily="18" charset="0"/>
                          <a:cs typeface="Times New Roman" pitchFamily="18" charset="0"/>
                        </a:rPr>
                        <a:t>(книжный уголок)</a:t>
                      </a:r>
                      <a:endParaRPr lang="ru-RU" sz="1400" b="1" i="1" dirty="0">
                        <a:latin typeface="Times New Roman" pitchFamily="18" charset="0"/>
                        <a:cs typeface="Times New Roman" pitchFamily="18" charset="0"/>
                      </a:endParaRPr>
                    </a:p>
                  </a:txBody>
                  <a:tcPr/>
                </a:tc>
                <a:tc>
                  <a:txBody>
                    <a:bodyPr/>
                    <a:lstStyle/>
                    <a:p>
                      <a:r>
                        <a:rPr lang="ru-RU" sz="1400" b="1" kern="1200" dirty="0" smtClean="0">
                          <a:solidFill>
                            <a:schemeClr val="dk1"/>
                          </a:solidFill>
                          <a:effectLst/>
                          <a:latin typeface="Times New Roman" pitchFamily="18" charset="0"/>
                          <a:ea typeface="+mn-ea"/>
                          <a:cs typeface="Times New Roman" pitchFamily="18" charset="0"/>
                        </a:rPr>
                        <a:t>Оборудование:</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Аудиоцентр с наушниками;</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Мягкая детская мебель (диванчик, кресло);</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  стулья (2);</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Книжный стеллаж (низкий, открытый).</a:t>
                      </a:r>
                    </a:p>
                    <a:p>
                      <a:r>
                        <a:rPr lang="ru-RU" sz="1400" b="1" kern="1200" dirty="0" smtClean="0">
                          <a:solidFill>
                            <a:schemeClr val="dk1"/>
                          </a:solidFill>
                          <a:effectLst/>
                          <a:latin typeface="Times New Roman" pitchFamily="18" charset="0"/>
                          <a:ea typeface="+mn-ea"/>
                          <a:cs typeface="Times New Roman" pitchFamily="18" charset="0"/>
                        </a:rPr>
                        <a:t>Материалы:</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Диски с аудиозаписями (сказки, рассказы);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Диски с музыкой;</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Детская художественная литература (иллюстрированные книги с крупным простым текстом);</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Детская познавательная литература (с большим количеством иллюстративного материала);</a:t>
                      </a:r>
                    </a:p>
                  </a:txBody>
                  <a:tcPr/>
                </a:tc>
              </a:tr>
              <a:tr h="283798">
                <a:tc>
                  <a:txBody>
                    <a:bodyPr/>
                    <a:lstStyle/>
                    <a:p>
                      <a:pPr algn="ctr"/>
                      <a:r>
                        <a:rPr lang="ru-RU" sz="1400" b="1" i="1" dirty="0" smtClean="0">
                          <a:latin typeface="Times New Roman" pitchFamily="18" charset="0"/>
                          <a:cs typeface="Times New Roman" pitchFamily="18" charset="0"/>
                        </a:rPr>
                        <a:t>Место для отдыха</a:t>
                      </a:r>
                      <a:endParaRPr lang="ru-RU" sz="1400" b="1" i="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Times New Roman" pitchFamily="18" charset="0"/>
                          <a:ea typeface="+mn-ea"/>
                          <a:cs typeface="Times New Roman" pitchFamily="18" charset="0"/>
                        </a:rPr>
                        <a:t>Любой тихий уголок, снабженный мягкой мебелью.</a:t>
                      </a:r>
                    </a:p>
                  </a:txBody>
                  <a:tcPr/>
                </a:tc>
              </a:tr>
              <a:tr h="267030">
                <a:tc>
                  <a:txBody>
                    <a:bodyPr/>
                    <a:lstStyle/>
                    <a:p>
                      <a:pPr algn="ctr"/>
                      <a:r>
                        <a:rPr lang="ru-RU" sz="1400" b="1" i="1" dirty="0" smtClean="0">
                          <a:latin typeface="Times New Roman" pitchFamily="18" charset="0"/>
                          <a:cs typeface="Times New Roman" pitchFamily="18" charset="0"/>
                        </a:rPr>
                        <a:t>Уголок уединения</a:t>
                      </a:r>
                      <a:endParaRPr lang="ru-RU" sz="1400" b="1" i="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Times New Roman" pitchFamily="18" charset="0"/>
                          <a:ea typeface="+mn-ea"/>
                          <a:cs typeface="Times New Roman" pitchFamily="18" charset="0"/>
                        </a:rPr>
                        <a:t>Любой тихий уголок на 1-2 детей.</a:t>
                      </a:r>
                    </a:p>
                  </a:txBody>
                  <a:tcPr/>
                </a:tc>
              </a:tr>
              <a:tr h="598110">
                <a:tc>
                  <a:txBody>
                    <a:bodyPr/>
                    <a:lstStyle/>
                    <a:p>
                      <a:pPr algn="ctr"/>
                      <a:r>
                        <a:rPr lang="ru-RU" sz="1400" b="1" i="1" dirty="0" smtClean="0">
                          <a:latin typeface="Times New Roman" pitchFamily="18" charset="0"/>
                          <a:cs typeface="Times New Roman" pitchFamily="18" charset="0"/>
                        </a:rPr>
                        <a:t>Спортивный центр</a:t>
                      </a:r>
                      <a:endParaRPr lang="ru-RU" sz="1400" b="1" i="1" dirty="0">
                        <a:latin typeface="Times New Roman" pitchFamily="18" charset="0"/>
                        <a:cs typeface="Times New Roman" pitchFamily="18" charset="0"/>
                      </a:endParaRPr>
                    </a:p>
                  </a:txBody>
                  <a:tcPr/>
                </a:tc>
                <a:tc>
                  <a:txBody>
                    <a:bodyPr/>
                    <a:lstStyle/>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Шведская стенка или спортивный уголок (с канатом, кольцами и пр.);</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Спортивные маты;</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Детские спортивные тренажеры;</a:t>
                      </a:r>
                    </a:p>
                  </a:txBody>
                  <a:tcPr/>
                </a:tc>
              </a:tr>
              <a:tr h="598110">
                <a:tc>
                  <a:txBody>
                    <a:bodyPr/>
                    <a:lstStyle/>
                    <a:p>
                      <a:pPr algn="ctr"/>
                      <a:r>
                        <a:rPr lang="ru-RU" sz="1400" b="1" i="1" dirty="0" smtClean="0">
                          <a:latin typeface="Times New Roman" pitchFamily="18" charset="0"/>
                          <a:cs typeface="Times New Roman" pitchFamily="18" charset="0"/>
                        </a:rPr>
                        <a:t>Место для группового сбора</a:t>
                      </a:r>
                      <a:endParaRPr lang="ru-RU" sz="1400" b="1" i="1" dirty="0">
                        <a:latin typeface="Times New Roman" pitchFamily="18" charset="0"/>
                        <a:cs typeface="Times New Roman" pitchFamily="18" charset="0"/>
                      </a:endParaRPr>
                    </a:p>
                  </a:txBody>
                  <a:tcPr/>
                </a:tc>
                <a:tc>
                  <a:txBody>
                    <a:bodyPr/>
                    <a:lstStyle/>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Магнитная или пробковая доска,</a:t>
                      </a:r>
                      <a:r>
                        <a:rPr lang="ru-RU" sz="1400" kern="1200" baseline="0" dirty="0" smtClean="0">
                          <a:solidFill>
                            <a:schemeClr val="dk1"/>
                          </a:solidFill>
                          <a:effectLst/>
                          <a:latin typeface="Times New Roman" pitchFamily="18" charset="0"/>
                          <a:ea typeface="+mn-ea"/>
                          <a:cs typeface="Times New Roman" pitchFamily="18" charset="0"/>
                        </a:rPr>
                        <a:t>  и</a:t>
                      </a:r>
                      <a:r>
                        <a:rPr lang="ru-RU" sz="1400" kern="1200" dirty="0" smtClean="0">
                          <a:solidFill>
                            <a:schemeClr val="dk1"/>
                          </a:solidFill>
                          <a:effectLst/>
                          <a:latin typeface="Times New Roman" pitchFamily="18" charset="0"/>
                          <a:ea typeface="+mn-ea"/>
                          <a:cs typeface="Times New Roman" pitchFamily="18" charset="0"/>
                        </a:rPr>
                        <a:t>нтерактивная доска;</a:t>
                      </a:r>
                    </a:p>
                    <a:p>
                      <a:pPr marL="285750" lvl="0" indent="-285750">
                        <a:buFont typeface="Arial" pitchFamily="34" charset="0"/>
                        <a:buChar char="•"/>
                      </a:pPr>
                      <a:r>
                        <a:rPr lang="ru-RU" sz="1400" kern="1200" dirty="0" err="1" smtClean="0">
                          <a:solidFill>
                            <a:schemeClr val="dk1"/>
                          </a:solidFill>
                          <a:effectLst/>
                          <a:latin typeface="Times New Roman" pitchFamily="18" charset="0"/>
                          <a:ea typeface="+mn-ea"/>
                          <a:cs typeface="Times New Roman" pitchFamily="18" charset="0"/>
                        </a:rPr>
                        <a:t>Флипчарт</a:t>
                      </a:r>
                      <a:r>
                        <a:rPr lang="ru-RU" sz="1400" kern="1200" baseline="0" dirty="0" smtClean="0">
                          <a:solidFill>
                            <a:schemeClr val="dk1"/>
                          </a:solidFill>
                          <a:effectLst/>
                          <a:latin typeface="Times New Roman" pitchFamily="18" charset="0"/>
                          <a:ea typeface="+mn-ea"/>
                          <a:cs typeface="Times New Roman" pitchFamily="18" charset="0"/>
                        </a:rPr>
                        <a:t> (магнитная доска);</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Напольный ковер или палас;</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Стульчики для каждого ребенка;</a:t>
                      </a: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Подушки для сиденья на полу для каждого ребенка;</a:t>
                      </a:r>
                    </a:p>
                  </a:txBody>
                  <a:tcPr/>
                </a:tc>
              </a:tr>
              <a:tr h="598110">
                <a:tc>
                  <a:txBody>
                    <a:bodyPr/>
                    <a:lstStyle/>
                    <a:p>
                      <a:pPr algn="ctr"/>
                      <a:r>
                        <a:rPr lang="ru-RU" sz="1400" b="1" i="1" dirty="0" smtClean="0">
                          <a:latin typeface="Times New Roman" pitchFamily="18" charset="0"/>
                          <a:cs typeface="Times New Roman" pitchFamily="18" charset="0"/>
                        </a:rPr>
                        <a:t>Место для проведения групповых занятий</a:t>
                      </a:r>
                      <a:endParaRPr lang="ru-RU" sz="1400" b="1" i="1" dirty="0">
                        <a:latin typeface="Times New Roman" pitchFamily="18" charset="0"/>
                        <a:cs typeface="Times New Roman" pitchFamily="18" charset="0"/>
                      </a:endParaRPr>
                    </a:p>
                  </a:txBody>
                  <a:tcPr/>
                </a:tc>
                <a:tc>
                  <a:txBody>
                    <a:bodyPr/>
                    <a:lstStyle/>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Магнитная или пробковая доска,</a:t>
                      </a:r>
                      <a:r>
                        <a:rPr lang="ru-RU" sz="1400" kern="1200" baseline="0" dirty="0" smtClean="0">
                          <a:solidFill>
                            <a:schemeClr val="dk1"/>
                          </a:solidFill>
                          <a:effectLst/>
                          <a:latin typeface="Times New Roman" pitchFamily="18" charset="0"/>
                          <a:ea typeface="+mn-ea"/>
                          <a:cs typeface="Times New Roman" pitchFamily="18" charset="0"/>
                        </a:rPr>
                        <a:t> и</a:t>
                      </a:r>
                      <a:r>
                        <a:rPr lang="ru-RU" sz="1400" kern="1200" dirty="0" smtClean="0">
                          <a:solidFill>
                            <a:schemeClr val="dk1"/>
                          </a:solidFill>
                          <a:effectLst/>
                          <a:latin typeface="Times New Roman" pitchFamily="18" charset="0"/>
                          <a:ea typeface="+mn-ea"/>
                          <a:cs typeface="Times New Roman" pitchFamily="18" charset="0"/>
                        </a:rPr>
                        <a:t>нтерактивная доска;</a:t>
                      </a:r>
                    </a:p>
                    <a:p>
                      <a:pPr marL="285750" lvl="0" indent="-285750">
                        <a:buFont typeface="Arial" pitchFamily="34" charset="0"/>
                        <a:buChar char="•"/>
                      </a:pPr>
                      <a:r>
                        <a:rPr lang="ru-RU" sz="1400" kern="1200" dirty="0" err="1" smtClean="0">
                          <a:solidFill>
                            <a:schemeClr val="dk1"/>
                          </a:solidFill>
                          <a:effectLst/>
                          <a:latin typeface="Times New Roman" pitchFamily="18" charset="0"/>
                          <a:ea typeface="+mn-ea"/>
                          <a:cs typeface="Times New Roman" pitchFamily="18" charset="0"/>
                        </a:rPr>
                        <a:t>Флипчарт</a:t>
                      </a:r>
                      <a:r>
                        <a:rPr lang="ru-RU" sz="1400" kern="1200" baseline="0" dirty="0" smtClean="0">
                          <a:solidFill>
                            <a:schemeClr val="dk1"/>
                          </a:solidFill>
                          <a:effectLst/>
                          <a:latin typeface="Times New Roman" pitchFamily="18" charset="0"/>
                          <a:ea typeface="+mn-ea"/>
                          <a:cs typeface="Times New Roman" pitchFamily="18" charset="0"/>
                        </a:rPr>
                        <a:t> (магнитная доска);</a:t>
                      </a:r>
                      <a:endParaRPr lang="ru-RU" sz="1400" kern="1200" dirty="0" smtClean="0">
                        <a:solidFill>
                          <a:schemeClr val="dk1"/>
                        </a:solidFill>
                        <a:effectLst/>
                        <a:latin typeface="Times New Roman" pitchFamily="18" charset="0"/>
                        <a:ea typeface="+mn-ea"/>
                        <a:cs typeface="Times New Roman" pitchFamily="18" charset="0"/>
                      </a:endParaRPr>
                    </a:p>
                    <a:p>
                      <a:pPr marL="285750" lvl="0" indent="-285750">
                        <a:buFont typeface="Arial" pitchFamily="34" charset="0"/>
                        <a:buChar char="•"/>
                      </a:pPr>
                      <a:r>
                        <a:rPr lang="ru-RU" sz="1400" kern="1200" dirty="0" smtClean="0">
                          <a:solidFill>
                            <a:schemeClr val="dk1"/>
                          </a:solidFill>
                          <a:effectLst/>
                          <a:latin typeface="Times New Roman" pitchFamily="18" charset="0"/>
                          <a:ea typeface="+mn-ea"/>
                          <a:cs typeface="Times New Roman" pitchFamily="18" charset="0"/>
                        </a:rPr>
                        <a:t>Столы и стулья на всех детей;</a:t>
                      </a:r>
                    </a:p>
                  </a:txBody>
                  <a:tcPr/>
                </a:tc>
              </a:tr>
            </a:tbl>
          </a:graphicData>
        </a:graphic>
      </p:graphicFrame>
    </p:spTree>
    <p:extLst>
      <p:ext uri="{BB962C8B-B14F-4D97-AF65-F5344CB8AC3E}">
        <p14:creationId xmlns:p14="http://schemas.microsoft.com/office/powerpoint/2010/main" val="167370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103594">
            <a:off x="1291022" y="784472"/>
            <a:ext cx="7281284" cy="1323439"/>
          </a:xfrm>
          <a:prstGeom prst="rect">
            <a:avLst/>
          </a:prstGeom>
          <a:noFill/>
        </p:spPr>
        <p:txBody>
          <a:bodyPr wrap="square" rtlCol="0">
            <a:spAutoFit/>
          </a:bodyPr>
          <a:lstStyle/>
          <a:p>
            <a:pPr algn="ctr"/>
            <a:r>
              <a:rPr lang="ru-RU" sz="4000" b="1" dirty="0" smtClean="0">
                <a:solidFill>
                  <a:schemeClr val="accent5">
                    <a:lumMod val="50000"/>
                  </a:schemeClr>
                </a:solidFill>
                <a:latin typeface="Segoe Print" pitchFamily="2" charset="0"/>
                <a:ea typeface="Malgun Gothic" pitchFamily="34" charset="-127"/>
                <a:cs typeface="Times New Roman" pitchFamily="18" charset="0"/>
              </a:rPr>
              <a:t>Спасибо, </a:t>
            </a:r>
          </a:p>
          <a:p>
            <a:pPr algn="ctr"/>
            <a:r>
              <a:rPr lang="ru-RU" sz="4000" b="1" dirty="0" smtClean="0">
                <a:solidFill>
                  <a:schemeClr val="accent5">
                    <a:lumMod val="50000"/>
                  </a:schemeClr>
                </a:solidFill>
                <a:latin typeface="Segoe Print" pitchFamily="2" charset="0"/>
                <a:ea typeface="Malgun Gothic" pitchFamily="34" charset="-127"/>
                <a:cs typeface="Times New Roman" pitchFamily="18" charset="0"/>
              </a:rPr>
              <a:t>всем творческих успехов!</a:t>
            </a:r>
            <a:endParaRPr lang="ru-RU" sz="4000" b="1" dirty="0">
              <a:solidFill>
                <a:schemeClr val="accent5">
                  <a:lumMod val="50000"/>
                </a:schemeClr>
              </a:solidFill>
              <a:latin typeface="Segoe Print" pitchFamily="2" charset="0"/>
              <a:ea typeface="Malgun Gothic" pitchFamily="34" charset="-127"/>
              <a:cs typeface="Times New Roman" pitchFamily="18" charset="0"/>
            </a:endParaRPr>
          </a:p>
        </p:txBody>
      </p:sp>
      <p:pic>
        <p:nvPicPr>
          <p:cNvPr id="1026" name="Picture 2" descr="G:\МО заведующих декабрь 2020г\НАШЕ\hello_html_2ab55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742" y="2420888"/>
            <a:ext cx="4710467"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260648"/>
            <a:ext cx="7560840" cy="584775"/>
          </a:xfrm>
          <a:prstGeom prst="rect">
            <a:avLst/>
          </a:prstGeom>
          <a:noFill/>
        </p:spPr>
        <p:txBody>
          <a:bodyPr wrap="square" rtlCol="0">
            <a:spAutoFit/>
          </a:bodyPr>
          <a:lstStyle/>
          <a:p>
            <a:pPr algn="ctr"/>
            <a:r>
              <a:rPr lang="ru-RU" sz="1600" b="1" dirty="0">
                <a:solidFill>
                  <a:schemeClr val="accent5">
                    <a:lumMod val="50000"/>
                  </a:schemeClr>
                </a:solidFill>
                <a:latin typeface="Times New Roman" pitchFamily="18" charset="0"/>
                <a:cs typeface="Times New Roman" pitchFamily="18" charset="0"/>
              </a:rPr>
              <a:t>ФЕДЕРАЛЬНЫЙ ГОСУДАРСТВЕННЫЙ ОБРАЗОВАТЕЛЬНЫЙ СТАНДАРТ ДОШКОЛЬНОГО ОБРАЗОВАНИЯ (извлечения</a:t>
            </a:r>
            <a:r>
              <a:rPr lang="ru-RU" sz="1600" b="1" dirty="0" smtClean="0">
                <a:solidFill>
                  <a:schemeClr val="accent5">
                    <a:lumMod val="50000"/>
                  </a:schemeClr>
                </a:solidFill>
                <a:latin typeface="Times New Roman" pitchFamily="18" charset="0"/>
                <a:cs typeface="Times New Roman" pitchFamily="18" charset="0"/>
              </a:rPr>
              <a:t>)</a:t>
            </a:r>
            <a:endParaRPr lang="ru-RU" sz="1600" b="1" dirty="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1475656" y="845423"/>
            <a:ext cx="7272808" cy="5262979"/>
          </a:xfrm>
          <a:prstGeom prst="rect">
            <a:avLst/>
          </a:prstGeom>
          <a:noFill/>
        </p:spPr>
        <p:txBody>
          <a:bodyPr wrap="square" rtlCol="0">
            <a:spAutoFit/>
          </a:bodyPr>
          <a:lstStyle/>
          <a:p>
            <a:pPr algn="just"/>
            <a:r>
              <a:rPr lang="ru-RU" sz="1400" b="1" dirty="0">
                <a:latin typeface="Times New Roman" pitchFamily="18" charset="0"/>
                <a:cs typeface="Times New Roman" pitchFamily="18" charset="0"/>
              </a:rPr>
              <a:t>3.3. Требования к развивающей предметно-пространственной среде.</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3.3.1. Развивающая предметно-пространственная среда обеспечивает максимальную реализацию образовательного потенциала пространства Организации, Группы, а также территории, прилегающей к Организации или находящейся на небольшом удалении, </a:t>
            </a:r>
            <a:r>
              <a:rPr lang="ru-RU" sz="1400" dirty="0" smtClean="0">
                <a:latin typeface="Times New Roman" pitchFamily="18" charset="0"/>
                <a:cs typeface="Times New Roman" pitchFamily="18" charset="0"/>
              </a:rPr>
              <a:t>приспособленной </a:t>
            </a:r>
            <a:r>
              <a:rPr lang="ru-RU" sz="1400" dirty="0">
                <a:latin typeface="Times New Roman" pitchFamily="18" charset="0"/>
                <a:cs typeface="Times New Roman" pitchFamily="18" charset="0"/>
              </a:rPr>
              <a:t>для реализации Программы (далее — участок), материалов, оборудования</a:t>
            </a:r>
          </a:p>
          <a:p>
            <a:pPr lvl="0" algn="just"/>
            <a:r>
              <a:rPr lang="ru-RU" sz="1400" dirty="0">
                <a:latin typeface="Times New Roman" pitchFamily="18" charset="0"/>
                <a:cs typeface="Times New Roman" pitchFamily="18" charset="0"/>
              </a:rPr>
              <a:t>инвентаря для развития детей дошкольного возраста в соответствии с особенностями каждого возрастного этапа, охраны и укрепления их здоровья, учета особенностей и </a:t>
            </a:r>
            <a:r>
              <a:rPr lang="ru-RU" sz="1400" dirty="0" smtClean="0">
                <a:latin typeface="Times New Roman" pitchFamily="18" charset="0"/>
                <a:cs typeface="Times New Roman" pitchFamily="18" charset="0"/>
              </a:rPr>
              <a:t>коррекции </a:t>
            </a:r>
            <a:r>
              <a:rPr lang="ru-RU" sz="1400" dirty="0">
                <a:latin typeface="Times New Roman" pitchFamily="18" charset="0"/>
                <a:cs typeface="Times New Roman" pitchFamily="18" charset="0"/>
              </a:rPr>
              <a:t>недостатков их развития.</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3.3.2. Развивающая предметно-пространственная среда должна обеспечивать </a:t>
            </a:r>
            <a:r>
              <a:rPr lang="ru-RU" sz="1400" dirty="0" smtClean="0">
                <a:latin typeface="Times New Roman" pitchFamily="18" charset="0"/>
                <a:cs typeface="Times New Roman" pitchFamily="18" charset="0"/>
              </a:rPr>
              <a:t>возможность </a:t>
            </a:r>
            <a:r>
              <a:rPr lang="ru-RU" sz="1400" dirty="0">
                <a:latin typeface="Times New Roman" pitchFamily="18" charset="0"/>
                <a:cs typeface="Times New Roman" pitchFamily="18" charset="0"/>
              </a:rPr>
              <a:t>общения и совместной деятельности детей (в том числе детей разного возраста) и взрослых, двигательной активности детей, а также возможности для уединения.</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3.3.3. Развивающая предметно-пространственная среда должна обеспечивать</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реализацию различных образовательных программ</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в случае организации инклюзивного образования — необходимые для него условия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учет национально-культурных, климатических условий, в которых осуществляется </a:t>
            </a:r>
            <a:r>
              <a:rPr lang="ru-RU" sz="1400" dirty="0" smtClean="0">
                <a:latin typeface="Times New Roman" pitchFamily="18" charset="0"/>
                <a:cs typeface="Times New Roman" pitchFamily="18" charset="0"/>
              </a:rPr>
              <a:t>образовательная </a:t>
            </a:r>
            <a:r>
              <a:rPr lang="ru-RU" sz="1400" dirty="0">
                <a:latin typeface="Times New Roman" pitchFamily="18" charset="0"/>
                <a:cs typeface="Times New Roman" pitchFamily="18" charset="0"/>
              </a:rPr>
              <a:t>деятельность;</a:t>
            </a:r>
          </a:p>
          <a:p>
            <a:pPr marL="285750" lvl="0" indent="-285750" algn="just">
              <a:buFont typeface="Wingdings" pitchFamily="2" charset="2"/>
              <a:buChar char="Ø"/>
            </a:pPr>
            <a:r>
              <a:rPr lang="ru-RU" sz="1400" dirty="0">
                <a:latin typeface="Times New Roman" pitchFamily="18" charset="0"/>
                <a:cs typeface="Times New Roman" pitchFamily="18" charset="0"/>
              </a:rPr>
              <a:t>учет возрастных особенностей детей.</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3.3.4. Развивающая предметно-пространственная среда должна быть </a:t>
            </a:r>
            <a:r>
              <a:rPr lang="ru-RU" sz="1400" dirty="0" smtClean="0">
                <a:latin typeface="Times New Roman" pitchFamily="18" charset="0"/>
                <a:cs typeface="Times New Roman" pitchFamily="18" charset="0"/>
              </a:rPr>
              <a:t>содержательно-насыщенной</a:t>
            </a:r>
            <a:r>
              <a:rPr lang="ru-RU" sz="1400" dirty="0">
                <a:latin typeface="Times New Roman" pitchFamily="18" charset="0"/>
                <a:cs typeface="Times New Roman" pitchFamily="18" charset="0"/>
              </a:rPr>
              <a:t>, трансформируемой, полифункциональной, вариативной, доступной и безопасной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6880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8" y="260648"/>
            <a:ext cx="7344816" cy="6340197"/>
          </a:xfrm>
          <a:prstGeom prst="rect">
            <a:avLst/>
          </a:prstGeom>
          <a:noFill/>
        </p:spPr>
        <p:txBody>
          <a:bodyPr wrap="square" rtlCol="0">
            <a:spAutoFit/>
          </a:bodyPr>
          <a:lstStyle/>
          <a:p>
            <a:pPr lvl="0" algn="just"/>
            <a:r>
              <a:rPr lang="ru-RU" sz="1400" b="1" dirty="0" smtClean="0">
                <a:solidFill>
                  <a:schemeClr val="accent5">
                    <a:lumMod val="50000"/>
                  </a:schemeClr>
                </a:solidFill>
                <a:latin typeface="Times New Roman" pitchFamily="18" charset="0"/>
                <a:cs typeface="Times New Roman" pitchFamily="18" charset="0"/>
              </a:rPr>
              <a:t>     Насыщенность </a:t>
            </a:r>
            <a:r>
              <a:rPr lang="ru-RU" sz="1400" b="1" dirty="0">
                <a:solidFill>
                  <a:schemeClr val="accent5">
                    <a:lumMod val="50000"/>
                  </a:schemeClr>
                </a:solidFill>
                <a:latin typeface="Times New Roman" pitchFamily="18" charset="0"/>
                <a:cs typeface="Times New Roman" pitchFamily="18" charset="0"/>
              </a:rPr>
              <a:t>среды </a:t>
            </a:r>
            <a:r>
              <a:rPr lang="ru-RU" sz="1400" dirty="0">
                <a:latin typeface="Times New Roman" pitchFamily="18" charset="0"/>
                <a:cs typeface="Times New Roman" pitchFamily="18" charset="0"/>
              </a:rPr>
              <a:t>должна соответствовать возрастным возможностям детей и со-держанию Программы.</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Образовательное пространство должно быть оснащено средствами обучения и </a:t>
            </a:r>
            <a:r>
              <a:rPr lang="ru-RU" sz="1400" dirty="0" smtClean="0">
                <a:latin typeface="Times New Roman" pitchFamily="18" charset="0"/>
                <a:cs typeface="Times New Roman" pitchFamily="18" charset="0"/>
              </a:rPr>
              <a:t>воспитания </a:t>
            </a:r>
            <a:r>
              <a:rPr lang="ru-RU" sz="1400" dirty="0">
                <a:latin typeface="Times New Roman" pitchFamily="18" charset="0"/>
                <a:cs typeface="Times New Roman" pitchFamily="18" charset="0"/>
              </a:rPr>
              <a:t>(в том числе техническими), соответствующими материалами, в том числе расходным игровым, спортивным, оздоровительным оборудованием, инвентарем (в соответствии со спецификой Программы).</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Организация образовательного пространства и разнообразие материалов, </a:t>
            </a:r>
            <a:r>
              <a:rPr lang="ru-RU" sz="1400" dirty="0" smtClean="0">
                <a:latin typeface="Times New Roman" pitchFamily="18" charset="0"/>
                <a:cs typeface="Times New Roman" pitchFamily="18" charset="0"/>
              </a:rPr>
              <a:t>оборудования,</a:t>
            </a:r>
            <a:endParaRPr lang="ru-RU" sz="1400" dirty="0">
              <a:latin typeface="Times New Roman" pitchFamily="18" charset="0"/>
              <a:cs typeface="Times New Roman" pitchFamily="18" charset="0"/>
            </a:endParaRPr>
          </a:p>
          <a:p>
            <a:pPr lvl="0" algn="just"/>
            <a:r>
              <a:rPr lang="ru-RU" sz="1400" dirty="0">
                <a:latin typeface="Times New Roman" pitchFamily="18" charset="0"/>
                <a:cs typeface="Times New Roman" pitchFamily="18" charset="0"/>
              </a:rPr>
              <a:t>инвентаря (в здании и на участке) должны </a:t>
            </a:r>
            <a:r>
              <a:rPr lang="ru-RU" sz="1400" dirty="0" smtClean="0">
                <a:latin typeface="Times New Roman" pitchFamily="18" charset="0"/>
                <a:cs typeface="Times New Roman" pitchFamily="18" charset="0"/>
              </a:rPr>
              <a:t>обеспечивать:</a:t>
            </a:r>
          </a:p>
          <a:p>
            <a:pPr algn="just"/>
            <a:r>
              <a:rPr lang="ru-RU" sz="1400" dirty="0" smtClean="0">
                <a:latin typeface="Times New Roman" pitchFamily="18" charset="0"/>
                <a:cs typeface="Times New Roman" pitchFamily="18" charset="0"/>
              </a:rPr>
              <a:t> </a:t>
            </a:r>
          </a:p>
          <a:p>
            <a:pPr marL="742950" lvl="1" indent="-285750" algn="just">
              <a:buFont typeface="Wingdings" pitchFamily="2" charset="2"/>
              <a:buChar char="Ø"/>
            </a:pPr>
            <a:r>
              <a:rPr lang="ru-RU" sz="1400" dirty="0">
                <a:latin typeface="Times New Roman" pitchFamily="18" charset="0"/>
                <a:cs typeface="Times New Roman" pitchFamily="18" charset="0"/>
              </a:rPr>
              <a:t>игровую, познавательную, исследовательскую и творческую активность всех </a:t>
            </a:r>
            <a:r>
              <a:rPr lang="ru-RU" sz="1400" dirty="0" smtClean="0">
                <a:latin typeface="Times New Roman" pitchFamily="18" charset="0"/>
                <a:cs typeface="Times New Roman" pitchFamily="18" charset="0"/>
              </a:rPr>
              <a:t>воспитанников</a:t>
            </a:r>
            <a:r>
              <a:rPr lang="ru-RU" sz="1400" dirty="0">
                <a:latin typeface="Times New Roman" pitchFamily="18" charset="0"/>
                <a:cs typeface="Times New Roman" pitchFamily="18" charset="0"/>
              </a:rPr>
              <a:t>, экспериментирование с доступными детям материалами (в том числе с </a:t>
            </a:r>
            <a:r>
              <a:rPr lang="ru-RU" sz="1400" dirty="0" smtClean="0">
                <a:latin typeface="Times New Roman" pitchFamily="18" charset="0"/>
                <a:cs typeface="Times New Roman" pitchFamily="18" charset="0"/>
              </a:rPr>
              <a:t>песком </a:t>
            </a:r>
            <a:r>
              <a:rPr lang="ru-RU" sz="1400" dirty="0">
                <a:latin typeface="Times New Roman" pitchFamily="18" charset="0"/>
                <a:cs typeface="Times New Roman" pitchFamily="18" charset="0"/>
              </a:rPr>
              <a:t>и водой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742950" lvl="1" indent="-285750" algn="just">
              <a:buFont typeface="Wingdings" pitchFamily="2" charset="2"/>
              <a:buChar char="Ø"/>
            </a:pPr>
            <a:r>
              <a:rPr lang="ru-RU" sz="1400" dirty="0" smtClean="0">
                <a:latin typeface="Times New Roman" pitchFamily="18" charset="0"/>
                <a:cs typeface="Times New Roman" pitchFamily="18" charset="0"/>
              </a:rPr>
              <a:t>двигательную </a:t>
            </a:r>
            <a:r>
              <a:rPr lang="ru-RU" sz="1400" dirty="0">
                <a:latin typeface="Times New Roman" pitchFamily="18" charset="0"/>
                <a:cs typeface="Times New Roman" pitchFamily="18" charset="0"/>
              </a:rPr>
              <a:t>активность, в том числе развитие крупной и мелкой моторики, участие в подвижных играх и соревнованиях;</a:t>
            </a:r>
          </a:p>
          <a:p>
            <a:pPr marL="742950" lvl="1" indent="-285750" algn="just">
              <a:buFont typeface="Wingdings" pitchFamily="2" charset="2"/>
              <a:buChar char="Ø"/>
            </a:pPr>
            <a:r>
              <a:rPr lang="ru-RU" sz="1400" dirty="0" smtClean="0">
                <a:latin typeface="Times New Roman" pitchFamily="18" charset="0"/>
                <a:cs typeface="Times New Roman" pitchFamily="18" charset="0"/>
              </a:rPr>
              <a:t>эмоциональное </a:t>
            </a:r>
            <a:r>
              <a:rPr lang="ru-RU" sz="1400" dirty="0">
                <a:latin typeface="Times New Roman" pitchFamily="18" charset="0"/>
                <a:cs typeface="Times New Roman" pitchFamily="18" charset="0"/>
              </a:rPr>
              <a:t>благополучие детей во взаимодействии с </a:t>
            </a:r>
            <a:r>
              <a:rPr lang="ru-RU" sz="1400" dirty="0" smtClean="0">
                <a:latin typeface="Times New Roman" pitchFamily="18" charset="0"/>
                <a:cs typeface="Times New Roman" pitchFamily="18" charset="0"/>
              </a:rPr>
              <a:t>предметно-пространственным </a:t>
            </a:r>
            <a:r>
              <a:rPr lang="ru-RU" sz="1400" dirty="0">
                <a:latin typeface="Times New Roman" pitchFamily="18" charset="0"/>
                <a:cs typeface="Times New Roman" pitchFamily="18" charset="0"/>
              </a:rPr>
              <a:t>окружением;</a:t>
            </a:r>
          </a:p>
          <a:p>
            <a:pPr marL="742950" lvl="1" indent="-285750" algn="just">
              <a:buFont typeface="Wingdings" pitchFamily="2" charset="2"/>
              <a:buChar char="Ø"/>
            </a:pPr>
            <a:r>
              <a:rPr lang="ru-RU" sz="1400" dirty="0">
                <a:latin typeface="Times New Roman" pitchFamily="18" charset="0"/>
                <a:cs typeface="Times New Roman" pitchFamily="18" charset="0"/>
              </a:rPr>
              <a:t>возможность самовыражения детей.</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Для детей младенческого и раннего возраста образовательное пространство должно предоставлять необходимые и достаточные возможности для движения, предметной и игровой деятельности с разными материалами</a:t>
            </a:r>
            <a:r>
              <a:rPr lang="ru-RU" sz="1400" dirty="0" smtClean="0">
                <a:latin typeface="Times New Roman" pitchFamily="18" charset="0"/>
                <a:cs typeface="Times New Roman" pitchFamily="18" charset="0"/>
              </a:rPr>
              <a:t>.</a:t>
            </a:r>
          </a:p>
          <a:p>
            <a:pPr lvl="0" algn="just"/>
            <a:endParaRPr lang="ru-RU" sz="1400" dirty="0" smtClean="0">
              <a:latin typeface="Times New Roman" pitchFamily="18" charset="0"/>
              <a:cs typeface="Times New Roman" pitchFamily="18" charset="0"/>
            </a:endParaRPr>
          </a:p>
          <a:p>
            <a:pPr lvl="0" algn="just"/>
            <a:r>
              <a:rPr lang="ru-RU" sz="1400" b="1" dirty="0" smtClean="0">
                <a:solidFill>
                  <a:schemeClr val="accent5">
                    <a:lumMod val="50000"/>
                  </a:schemeClr>
                </a:solidFill>
                <a:latin typeface="Times New Roman" pitchFamily="18" charset="0"/>
                <a:cs typeface="Times New Roman" pitchFamily="18" charset="0"/>
              </a:rPr>
              <a:t>     </a:t>
            </a:r>
            <a:r>
              <a:rPr lang="ru-RU" sz="1400" b="1" dirty="0" err="1" smtClean="0">
                <a:solidFill>
                  <a:schemeClr val="accent5">
                    <a:lumMod val="50000"/>
                  </a:schemeClr>
                </a:solidFill>
                <a:latin typeface="Times New Roman" pitchFamily="18" charset="0"/>
                <a:cs typeface="Times New Roman" pitchFamily="18" charset="0"/>
              </a:rPr>
              <a:t>Трансформируемость</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пространства предполагает возможность изменений </a:t>
            </a:r>
            <a:r>
              <a:rPr lang="ru-RU" sz="1400" dirty="0" smtClean="0">
                <a:latin typeface="Times New Roman" pitchFamily="18" charset="0"/>
                <a:cs typeface="Times New Roman" pitchFamily="18" charset="0"/>
              </a:rPr>
              <a:t>предметно-пространственной </a:t>
            </a:r>
            <a:r>
              <a:rPr lang="ru-RU" sz="1400" dirty="0">
                <a:latin typeface="Times New Roman" pitchFamily="18" charset="0"/>
                <a:cs typeface="Times New Roman" pitchFamily="18" charset="0"/>
              </a:rPr>
              <a:t>среды в зависимости от образовательной ситуации, в том числе от меняющихся интересов и возможностей детей.</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33020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260648"/>
            <a:ext cx="7344816" cy="6647974"/>
          </a:xfrm>
          <a:prstGeom prst="rect">
            <a:avLst/>
          </a:prstGeom>
          <a:noFill/>
        </p:spPr>
        <p:txBody>
          <a:bodyPr wrap="square" rtlCol="0">
            <a:spAutoFit/>
          </a:bodyPr>
          <a:lstStyle/>
          <a:p>
            <a:pPr lvl="0" algn="just"/>
            <a:r>
              <a:rPr lang="ru-RU" sz="1400" b="1" dirty="0" err="1">
                <a:solidFill>
                  <a:schemeClr val="accent5">
                    <a:lumMod val="50000"/>
                  </a:schemeClr>
                </a:solidFill>
                <a:latin typeface="Times New Roman" pitchFamily="18" charset="0"/>
                <a:cs typeface="Times New Roman" pitchFamily="18" charset="0"/>
              </a:rPr>
              <a:t>Полифункциональность</a:t>
            </a:r>
            <a:r>
              <a:rPr lang="ru-RU" sz="1400" b="1" dirty="0">
                <a:solidFill>
                  <a:schemeClr val="accent5">
                    <a:lumMod val="50000"/>
                  </a:schemeClr>
                </a:solidFill>
                <a:latin typeface="Times New Roman" pitchFamily="18" charset="0"/>
                <a:cs typeface="Times New Roman" pitchFamily="18" charset="0"/>
              </a:rPr>
              <a:t> </a:t>
            </a:r>
            <a:r>
              <a:rPr lang="ru-RU" sz="1400" dirty="0">
                <a:latin typeface="Times New Roman" pitchFamily="18" charset="0"/>
                <a:cs typeface="Times New Roman" pitchFamily="18" charset="0"/>
              </a:rPr>
              <a:t>материалов предполагает</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возможность разнообразного использования различных составляющих предметной среды, например детской мебели, матов, мягких модулей, ширм и т. д.;</a:t>
            </a:r>
          </a:p>
          <a:p>
            <a:pPr marL="285750" lvl="0" indent="-285750" algn="just">
              <a:buFont typeface="Wingdings" pitchFamily="2" charset="2"/>
              <a:buChar char="Ø"/>
            </a:pPr>
            <a:r>
              <a:rPr lang="ru-RU" sz="1400" dirty="0">
                <a:latin typeface="Times New Roman" pitchFamily="18" charset="0"/>
                <a:cs typeface="Times New Roman" pitchFamily="18" charset="0"/>
              </a:rPr>
              <a:t>наличие в Организации или Группе полифункциональных (не обладающих жестко за-крепленным способом употребления) предметов, в том числе природных материалов, пригодных для использования в разных видах детской активности (в том числе в </a:t>
            </a:r>
            <a:r>
              <a:rPr lang="ru-RU" sz="1400" dirty="0" smtClean="0">
                <a:latin typeface="Times New Roman" pitchFamily="18" charset="0"/>
                <a:cs typeface="Times New Roman" pitchFamily="18" charset="0"/>
              </a:rPr>
              <a:t>качестве </a:t>
            </a:r>
            <a:r>
              <a:rPr lang="ru-RU" sz="1400" dirty="0">
                <a:latin typeface="Times New Roman" pitchFamily="18" charset="0"/>
                <a:cs typeface="Times New Roman" pitchFamily="18" charset="0"/>
              </a:rPr>
              <a:t>предметов-заместителей в детской игре</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lgn="just"/>
            <a:r>
              <a:rPr lang="ru-RU" sz="1400" b="1" dirty="0">
                <a:solidFill>
                  <a:schemeClr val="accent5">
                    <a:lumMod val="50000"/>
                  </a:schemeClr>
                </a:solidFill>
                <a:latin typeface="Times New Roman" pitchFamily="18" charset="0"/>
                <a:cs typeface="Times New Roman" pitchFamily="18" charset="0"/>
              </a:rPr>
              <a:t>Вариативность</a:t>
            </a:r>
            <a:r>
              <a:rPr lang="ru-RU" sz="1400" dirty="0">
                <a:latin typeface="Times New Roman" pitchFamily="18" charset="0"/>
                <a:cs typeface="Times New Roman" pitchFamily="18" charset="0"/>
              </a:rPr>
              <a:t> среды предполагает</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наличие в Организации или Группе различных пространств (для игры, </a:t>
            </a:r>
            <a:r>
              <a:rPr lang="ru-RU" sz="1400" dirty="0" smtClean="0">
                <a:latin typeface="Times New Roman" pitchFamily="18" charset="0"/>
                <a:cs typeface="Times New Roman" pitchFamily="18" charset="0"/>
              </a:rPr>
              <a:t>конструирования</a:t>
            </a:r>
            <a:r>
              <a:rPr lang="ru-RU" sz="1400" dirty="0">
                <a:latin typeface="Times New Roman" pitchFamily="18" charset="0"/>
                <a:cs typeface="Times New Roman" pitchFamily="18" charset="0"/>
              </a:rPr>
              <a:t>, уединения и пр.), а также разнообразных материалов, игр, игрушек и </a:t>
            </a:r>
            <a:r>
              <a:rPr lang="ru-RU" sz="1400" dirty="0" smtClean="0">
                <a:latin typeface="Times New Roman" pitchFamily="18" charset="0"/>
                <a:cs typeface="Times New Roman" pitchFamily="18" charset="0"/>
              </a:rPr>
              <a:t>оборудования</a:t>
            </a:r>
            <a:r>
              <a:rPr lang="ru-RU" sz="1400" dirty="0">
                <a:latin typeface="Times New Roman" pitchFamily="18" charset="0"/>
                <a:cs typeface="Times New Roman" pitchFamily="18" charset="0"/>
              </a:rPr>
              <a:t>, обеспечивающих свободный выбор детей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a:latin typeface="Times New Roman" pitchFamily="18" charset="0"/>
                <a:cs typeface="Times New Roman" pitchFamily="18" charset="0"/>
              </a:rPr>
              <a:t>периодическую сменяемость игрового материала, появление новых предметов, </a:t>
            </a:r>
            <a:r>
              <a:rPr lang="ru-RU" sz="1400" dirty="0" smtClean="0">
                <a:latin typeface="Times New Roman" pitchFamily="18" charset="0"/>
                <a:cs typeface="Times New Roman" pitchFamily="18" charset="0"/>
              </a:rPr>
              <a:t>стимулирующих </a:t>
            </a:r>
            <a:r>
              <a:rPr lang="ru-RU" sz="1400" dirty="0">
                <a:latin typeface="Times New Roman" pitchFamily="18" charset="0"/>
                <a:cs typeface="Times New Roman" pitchFamily="18" charset="0"/>
              </a:rPr>
              <a:t>игровую, двигательную, познавательную и исследовательскую </a:t>
            </a:r>
            <a:r>
              <a:rPr lang="ru-RU" sz="1400" dirty="0" smtClean="0">
                <a:latin typeface="Times New Roman" pitchFamily="18" charset="0"/>
                <a:cs typeface="Times New Roman" pitchFamily="18" charset="0"/>
              </a:rPr>
              <a:t>активность </a:t>
            </a:r>
            <a:r>
              <a:rPr lang="ru-RU" sz="1400" dirty="0">
                <a:latin typeface="Times New Roman" pitchFamily="18" charset="0"/>
                <a:cs typeface="Times New Roman" pitchFamily="18" charset="0"/>
              </a:rPr>
              <a:t>детей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lgn="just"/>
            <a:r>
              <a:rPr lang="ru-RU" sz="1400" b="1" dirty="0">
                <a:solidFill>
                  <a:schemeClr val="accent5">
                    <a:lumMod val="50000"/>
                  </a:schemeClr>
                </a:solidFill>
                <a:latin typeface="Times New Roman" pitchFamily="18" charset="0"/>
                <a:cs typeface="Times New Roman" pitchFamily="18" charset="0"/>
              </a:rPr>
              <a:t>Доступность</a:t>
            </a:r>
            <a:r>
              <a:rPr lang="ru-RU" sz="1400" dirty="0">
                <a:latin typeface="Times New Roman" pitchFamily="18" charset="0"/>
                <a:cs typeface="Times New Roman" pitchFamily="18" charset="0"/>
              </a:rPr>
              <a:t> среды </a:t>
            </a:r>
            <a:r>
              <a:rPr lang="ru-RU" sz="1400" dirty="0" smtClean="0">
                <a:latin typeface="Times New Roman" pitchFamily="18" charset="0"/>
                <a:cs typeface="Times New Roman" pitchFamily="18" charset="0"/>
              </a:rPr>
              <a:t>предполагает:</a:t>
            </a:r>
            <a:endParaRPr lang="ru-RU" sz="1400" dirty="0">
              <a:latin typeface="Times New Roman" pitchFamily="18" charset="0"/>
              <a:cs typeface="Times New Roman" pitchFamily="18" charset="0"/>
            </a:endParaRPr>
          </a:p>
          <a:p>
            <a:pPr marL="285750" lvl="0" indent="-285750" algn="just">
              <a:buFont typeface="Wingdings" pitchFamily="2" charset="2"/>
              <a:buChar char="Ø"/>
            </a:pPr>
            <a:r>
              <a:rPr lang="ru-RU" sz="1400" dirty="0" smtClean="0">
                <a:latin typeface="Times New Roman" pitchFamily="18" charset="0"/>
                <a:cs typeface="Times New Roman" pitchFamily="18" charset="0"/>
              </a:rPr>
              <a:t>доступность </a:t>
            </a:r>
            <a:r>
              <a:rPr lang="ru-RU" sz="1400" dirty="0">
                <a:latin typeface="Times New Roman" pitchFamily="18" charset="0"/>
                <a:cs typeface="Times New Roman" pitchFamily="18" charset="0"/>
              </a:rPr>
              <a:t>для воспитанников, в том числе детей с ограниченными возможностями здоровья и детей-инвалидов, всех помещений, где осуществляется образовательная деятельность;</a:t>
            </a:r>
          </a:p>
          <a:p>
            <a:pPr marL="285750" indent="-285750" algn="just">
              <a:buFont typeface="Wingdings" pitchFamily="2" charset="2"/>
              <a:buChar char="Ø"/>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свободный </a:t>
            </a:r>
            <a:r>
              <a:rPr lang="ru-RU" sz="1400" dirty="0">
                <a:latin typeface="Times New Roman" pitchFamily="18" charset="0"/>
                <a:cs typeface="Times New Roman" pitchFamily="18" charset="0"/>
              </a:rPr>
              <a:t>доступ детей, в том числе детей с ограниченными возможностями </a:t>
            </a:r>
            <a:r>
              <a:rPr lang="ru-RU" sz="1400" dirty="0" smtClean="0">
                <a:latin typeface="Times New Roman" pitchFamily="18" charset="0"/>
                <a:cs typeface="Times New Roman" pitchFamily="18" charset="0"/>
              </a:rPr>
              <a:t>здоровья</a:t>
            </a:r>
            <a:r>
              <a:rPr lang="ru-RU" sz="1400" dirty="0">
                <a:latin typeface="Times New Roman" pitchFamily="18" charset="0"/>
                <a:cs typeface="Times New Roman" pitchFamily="18" charset="0"/>
              </a:rPr>
              <a:t>, к играм, игрушкам, материалам, пособиям, обеспечивающим все основные виды детской </a:t>
            </a:r>
            <a:r>
              <a:rPr lang="ru-RU" sz="1400" dirty="0" smtClean="0">
                <a:latin typeface="Times New Roman" pitchFamily="18" charset="0"/>
                <a:cs typeface="Times New Roman" pitchFamily="18" charset="0"/>
              </a:rPr>
              <a:t>активности;</a:t>
            </a:r>
            <a:endParaRPr lang="ru-RU" sz="1400" dirty="0">
              <a:latin typeface="Times New Roman" pitchFamily="18" charset="0"/>
              <a:cs typeface="Times New Roman" pitchFamily="18" charset="0"/>
            </a:endParaRPr>
          </a:p>
          <a:p>
            <a:pPr marL="285750" indent="-285750" algn="just">
              <a:buFont typeface="Wingdings" pitchFamily="2" charset="2"/>
              <a:buChar char="Ø"/>
            </a:pPr>
            <a:r>
              <a:rPr lang="ru-RU" sz="1400" dirty="0" smtClean="0">
                <a:latin typeface="Times New Roman" pitchFamily="18" charset="0"/>
                <a:cs typeface="Times New Roman" pitchFamily="18" charset="0"/>
              </a:rPr>
              <a:t>исправность </a:t>
            </a:r>
            <a:r>
              <a:rPr lang="ru-RU" sz="1400" dirty="0">
                <a:latin typeface="Times New Roman" pitchFamily="18" charset="0"/>
                <a:cs typeface="Times New Roman" pitchFamily="18" charset="0"/>
              </a:rPr>
              <a:t>и сохранность материалов и оборудования</a:t>
            </a:r>
            <a:r>
              <a:rPr lang="ru-RU" sz="1400" dirty="0" smtClean="0">
                <a:latin typeface="Times New Roman" pitchFamily="18" charset="0"/>
                <a:cs typeface="Times New Roman" pitchFamily="18" charset="0"/>
              </a:rPr>
              <a:t>.</a:t>
            </a:r>
          </a:p>
          <a:p>
            <a:pPr lvl="0" algn="just"/>
            <a:r>
              <a:rPr lang="ru-RU" sz="1400" b="1" dirty="0">
                <a:solidFill>
                  <a:schemeClr val="accent5">
                    <a:lumMod val="50000"/>
                  </a:schemeClr>
                </a:solidFill>
                <a:latin typeface="Times New Roman" pitchFamily="18" charset="0"/>
                <a:cs typeface="Times New Roman" pitchFamily="18" charset="0"/>
              </a:rPr>
              <a:t>Безопасность</a:t>
            </a:r>
            <a:r>
              <a:rPr lang="ru-RU" sz="1400" dirty="0">
                <a:latin typeface="Times New Roman" pitchFamily="18" charset="0"/>
                <a:cs typeface="Times New Roman" pitchFamily="18" charset="0"/>
              </a:rPr>
              <a:t> предметно-пространственной среды предполагает соответствие всех ее элементов требованиям по обеспечению надежности и безопасности их использования.</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3.3.5. Организация самостоятельно определяет средства обучения, в том числе </a:t>
            </a:r>
            <a:r>
              <a:rPr lang="ru-RU" sz="1400" dirty="0" smtClean="0">
                <a:latin typeface="Times New Roman" pitchFamily="18" charset="0"/>
                <a:cs typeface="Times New Roman" pitchFamily="18" charset="0"/>
              </a:rPr>
              <a:t>технические</a:t>
            </a:r>
            <a:r>
              <a:rPr lang="ru-RU" sz="1400" dirty="0">
                <a:latin typeface="Times New Roman" pitchFamily="18" charset="0"/>
                <a:cs typeface="Times New Roman" pitchFamily="18" charset="0"/>
              </a:rPr>
              <a:t>, соответствующие материалы (в том числе расходные), игровое, спортивное, </a:t>
            </a:r>
            <a:r>
              <a:rPr lang="ru-RU" sz="1400" dirty="0" smtClean="0">
                <a:latin typeface="Times New Roman" pitchFamily="18" charset="0"/>
                <a:cs typeface="Times New Roman" pitchFamily="18" charset="0"/>
              </a:rPr>
              <a:t>оздоровительное </a:t>
            </a:r>
            <a:r>
              <a:rPr lang="ru-RU" sz="1400" dirty="0">
                <a:latin typeface="Times New Roman" pitchFamily="18" charset="0"/>
                <a:cs typeface="Times New Roman" pitchFamily="18" charset="0"/>
              </a:rPr>
              <a:t>оборудование, инвентарь, необходимые для реализации Программы.</a:t>
            </a:r>
          </a:p>
          <a:p>
            <a:pPr marL="285750" indent="-285750" algn="just">
              <a:buFont typeface="Wingdings" pitchFamily="2" charset="2"/>
              <a:buChar char="Ø"/>
            </a:pPr>
            <a:endParaRPr lang="ru-RU" sz="1400" dirty="0">
              <a:latin typeface="Times New Roman" pitchFamily="18" charset="0"/>
              <a:cs typeface="Times New Roman" pitchFamily="18" charset="0"/>
            </a:endParaRPr>
          </a:p>
          <a:p>
            <a:endParaRPr lang="ru-RU" sz="1400" dirty="0"/>
          </a:p>
        </p:txBody>
      </p:sp>
    </p:spTree>
    <p:extLst>
      <p:ext uri="{BB962C8B-B14F-4D97-AF65-F5344CB8AC3E}">
        <p14:creationId xmlns:p14="http://schemas.microsoft.com/office/powerpoint/2010/main" val="73144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332656"/>
            <a:ext cx="7560840" cy="3724096"/>
          </a:xfrm>
          <a:prstGeom prst="rect">
            <a:avLst/>
          </a:prstGeom>
          <a:noFill/>
        </p:spPr>
        <p:txBody>
          <a:bodyPr wrap="square" rtlCol="0">
            <a:spAutoFit/>
          </a:bodyPr>
          <a:lstStyle/>
          <a:p>
            <a:pPr algn="ctr"/>
            <a:r>
              <a:rPr lang="ru-RU" sz="1600" b="1" dirty="0" smtClean="0">
                <a:solidFill>
                  <a:schemeClr val="accent5">
                    <a:lumMod val="50000"/>
                  </a:schemeClr>
                </a:solidFill>
                <a:latin typeface="Times New Roman" pitchFamily="18" charset="0"/>
                <a:cs typeface="Times New Roman" pitchFamily="18" charset="0"/>
              </a:rPr>
              <a:t>Развивающая предметно-пространственная </a:t>
            </a:r>
            <a:r>
              <a:rPr lang="ru-RU" sz="1600" b="1" dirty="0" smtClean="0">
                <a:solidFill>
                  <a:schemeClr val="accent5">
                    <a:lumMod val="50000"/>
                  </a:schemeClr>
                </a:solidFill>
                <a:latin typeface="Times New Roman" pitchFamily="18" charset="0"/>
                <a:cs typeface="Times New Roman" pitchFamily="18" charset="0"/>
              </a:rPr>
              <a:t>среда</a:t>
            </a:r>
            <a:r>
              <a:rPr lang="ru-RU" sz="1600" dirty="0">
                <a:solidFill>
                  <a:schemeClr val="accent5">
                    <a:lumMod val="50000"/>
                  </a:schemeClr>
                </a:solidFill>
                <a:latin typeface="Times New Roman" pitchFamily="18" charset="0"/>
                <a:cs typeface="Times New Roman" pitchFamily="18" charset="0"/>
              </a:rPr>
              <a:t> </a:t>
            </a:r>
            <a:r>
              <a:rPr lang="ru-RU" sz="1600" b="1" dirty="0" smtClean="0">
                <a:solidFill>
                  <a:schemeClr val="accent5">
                    <a:lumMod val="50000"/>
                  </a:schemeClr>
                </a:solidFill>
                <a:latin typeface="Times New Roman" pitchFamily="18" charset="0"/>
                <a:cs typeface="Times New Roman" pitchFamily="18" charset="0"/>
              </a:rPr>
              <a:t>в  программе </a:t>
            </a:r>
          </a:p>
          <a:p>
            <a:pPr algn="ctr"/>
            <a:r>
              <a:rPr lang="ru-RU" sz="1600" b="1" dirty="0" smtClean="0">
                <a:solidFill>
                  <a:schemeClr val="accent5">
                    <a:lumMod val="50000"/>
                  </a:schemeClr>
                </a:solidFill>
                <a:latin typeface="Times New Roman" pitchFamily="18" charset="0"/>
                <a:cs typeface="Times New Roman" pitchFamily="18" charset="0"/>
              </a:rPr>
              <a:t>«</a:t>
            </a:r>
            <a:r>
              <a:rPr lang="ru-RU" sz="1600" b="1" dirty="0">
                <a:solidFill>
                  <a:schemeClr val="accent5">
                    <a:lumMod val="50000"/>
                  </a:schemeClr>
                </a:solidFill>
                <a:latin typeface="Times New Roman" pitchFamily="18" charset="0"/>
                <a:cs typeface="Times New Roman" pitchFamily="18" charset="0"/>
              </a:rPr>
              <a:t>ОТ РОЖДЕНИЯ ДО ШКОЛЫ»</a:t>
            </a:r>
            <a:endParaRPr lang="ru-RU" sz="1600" dirty="0">
              <a:solidFill>
                <a:schemeClr val="accent5">
                  <a:lumMod val="50000"/>
                </a:schemeClr>
              </a:solidFill>
              <a:latin typeface="Times New Roman" pitchFamily="18" charset="0"/>
              <a:cs typeface="Times New Roman" pitchFamily="18" charset="0"/>
            </a:endParaRPr>
          </a:p>
          <a:p>
            <a:r>
              <a:rPr lang="ru-RU" sz="1400" b="1" dirty="0"/>
              <a:t> </a:t>
            </a:r>
            <a:endParaRPr lang="ru-RU" sz="1400" dirty="0"/>
          </a:p>
          <a:p>
            <a:pPr lvl="0" algn="just"/>
            <a:r>
              <a:rPr lang="ru-RU" sz="1400" dirty="0" smtClean="0">
                <a:latin typeface="Times New Roman" pitchFamily="18" charset="0"/>
                <a:cs typeface="Times New Roman" pitchFamily="18" charset="0"/>
              </a:rPr>
              <a:t>          В программе </a:t>
            </a:r>
            <a:r>
              <a:rPr lang="ru-RU" sz="1400" dirty="0">
                <a:latin typeface="Times New Roman" pitchFamily="18" charset="0"/>
                <a:cs typeface="Times New Roman" pitchFamily="18" charset="0"/>
              </a:rPr>
              <a:t>«ОТ РОЖДЕНИЯ ДО ШКОЛЫ» развивающая предметно-пространственная среда является одним из элементов пространства </a:t>
            </a:r>
            <a:r>
              <a:rPr lang="ru-RU" sz="1400" dirty="0" smtClean="0">
                <a:latin typeface="Times New Roman" pitchFamily="18" charset="0"/>
                <a:cs typeface="Times New Roman" pitchFamily="18" charset="0"/>
              </a:rPr>
              <a:t>детской </a:t>
            </a:r>
            <a:r>
              <a:rPr lang="ru-RU" sz="1400" dirty="0">
                <a:latin typeface="Times New Roman" pitchFamily="18" charset="0"/>
                <a:cs typeface="Times New Roman" pitchFamily="18" charset="0"/>
              </a:rPr>
              <a:t>реализации (ПДР). </a:t>
            </a:r>
            <a:r>
              <a:rPr lang="ru-RU" sz="1400" b="1" i="1" dirty="0">
                <a:latin typeface="Times New Roman" pitchFamily="18" charset="0"/>
                <a:cs typeface="Times New Roman" pitchFamily="18" charset="0"/>
              </a:rPr>
              <a:t>Главная задача педагога</a:t>
            </a:r>
            <a:r>
              <a:rPr lang="ru-RU" sz="1400" dirty="0">
                <a:latin typeface="Times New Roman" pitchFamily="18" charset="0"/>
                <a:cs typeface="Times New Roman" pitchFamily="18" charset="0"/>
              </a:rPr>
              <a:t> при организации </a:t>
            </a:r>
            <a:r>
              <a:rPr lang="ru-RU" sz="1400" dirty="0" smtClean="0">
                <a:latin typeface="Times New Roman" pitchFamily="18" charset="0"/>
                <a:cs typeface="Times New Roman" pitchFamily="18" charset="0"/>
              </a:rPr>
              <a:t>развивающей </a:t>
            </a:r>
            <a:r>
              <a:rPr lang="ru-RU" sz="1400" dirty="0">
                <a:latin typeface="Times New Roman" pitchFamily="18" charset="0"/>
                <a:cs typeface="Times New Roman" pitchFamily="18" charset="0"/>
              </a:rPr>
              <a:t>предметной среды состоит в создании детям возможности выбора занятий по своим интересам, проявления самостоятельности и </a:t>
            </a:r>
            <a:r>
              <a:rPr lang="ru-RU" sz="1400" dirty="0" smtClean="0">
                <a:latin typeface="Times New Roman" pitchFamily="18" charset="0"/>
                <a:cs typeface="Times New Roman" pitchFamily="18" charset="0"/>
              </a:rPr>
              <a:t>инициативы</a:t>
            </a:r>
            <a:r>
              <a:rPr lang="ru-RU" sz="1400" dirty="0">
                <a:latin typeface="Times New Roman" pitchFamily="18" charset="0"/>
                <a:cs typeface="Times New Roman" pitchFamily="18" charset="0"/>
              </a:rPr>
              <a:t>, в обеспечении условий для самореализации через различные виды детских деятельностей (рисование, конструирование, проекты и пр</a:t>
            </a:r>
            <a:r>
              <a:rPr lang="ru-RU" sz="1400" dirty="0" smtClean="0">
                <a:latin typeface="Times New Roman" pitchFamily="18" charset="0"/>
                <a:cs typeface="Times New Roman" pitchFamily="18" charset="0"/>
              </a:rPr>
              <a:t>.).</a:t>
            </a:r>
            <a:endParaRPr lang="ru-RU" sz="2400" dirty="0"/>
          </a:p>
          <a:p>
            <a:pPr algn="just"/>
            <a:r>
              <a:rPr lang="ru-RU" sz="1400" dirty="0" smtClean="0">
                <a:latin typeface="Times New Roman" pitchFamily="18" charset="0"/>
                <a:cs typeface="Times New Roman" pitchFamily="18" charset="0"/>
              </a:rPr>
              <a:t>          Для </a:t>
            </a:r>
            <a:r>
              <a:rPr lang="ru-RU" sz="1400" dirty="0">
                <a:latin typeface="Times New Roman" pitchFamily="18" charset="0"/>
                <a:cs typeface="Times New Roman" pitchFamily="18" charset="0"/>
              </a:rPr>
              <a:t>реализации требований Программы и ФГОС ДО пространство группы следует организовывать в виде хорошо разграниченных зон («</a:t>
            </a:r>
            <a:r>
              <a:rPr lang="ru-RU" sz="1400" dirty="0" smtClean="0">
                <a:latin typeface="Times New Roman" pitchFamily="18" charset="0"/>
                <a:cs typeface="Times New Roman" pitchFamily="18" charset="0"/>
              </a:rPr>
              <a:t>центры</a:t>
            </a:r>
            <a:r>
              <a:rPr lang="ru-RU" sz="1400" dirty="0">
                <a:latin typeface="Times New Roman" pitchFamily="18" charset="0"/>
                <a:cs typeface="Times New Roman" pitchFamily="18" charset="0"/>
              </a:rPr>
              <a:t>», «уголки», «площадки», «мастерские» и пр.), оснащенных большим количеством развивающих материалов (книги, игрушки, материалы для творчества, развивающее оборудование и пр</a:t>
            </a:r>
            <a:r>
              <a:rPr lang="ru-RU" sz="1400" dirty="0" smtClean="0">
                <a:latin typeface="Times New Roman" pitchFamily="18" charset="0"/>
                <a:cs typeface="Times New Roman" pitchFamily="18" charset="0"/>
              </a:rPr>
              <a:t>.).</a:t>
            </a:r>
            <a:r>
              <a:rPr lang="ru-RU" dirty="0"/>
              <a:t> </a:t>
            </a:r>
            <a:endParaRPr lang="ru-RU" sz="2400" dirty="0"/>
          </a:p>
          <a:p>
            <a:pPr algn="just"/>
            <a:r>
              <a:rPr lang="ru-RU" sz="1400" dirty="0" smtClean="0">
                <a:latin typeface="Times New Roman" pitchFamily="18" charset="0"/>
                <a:cs typeface="Times New Roman" pitchFamily="18" charset="0"/>
              </a:rPr>
              <a:t>          Количество </a:t>
            </a:r>
            <a:r>
              <a:rPr lang="ru-RU" sz="1400" dirty="0">
                <a:latin typeface="Times New Roman" pitchFamily="18" charset="0"/>
                <a:cs typeface="Times New Roman" pitchFamily="18" charset="0"/>
              </a:rPr>
              <a:t>и организация Центров варьируется в зависимости от </a:t>
            </a:r>
            <a:r>
              <a:rPr lang="ru-RU" sz="1400" dirty="0" smtClean="0">
                <a:latin typeface="Times New Roman" pitchFamily="18" charset="0"/>
                <a:cs typeface="Times New Roman" pitchFamily="18" charset="0"/>
              </a:rPr>
              <a:t>возраста </a:t>
            </a:r>
            <a:r>
              <a:rPr lang="ru-RU" sz="1400" dirty="0">
                <a:latin typeface="Times New Roman" pitchFamily="18" charset="0"/>
                <a:cs typeface="Times New Roman" pitchFamily="18" charset="0"/>
              </a:rPr>
              <a:t>детей, размера и конфигурации помещения, возможностей ДОО. В </a:t>
            </a:r>
            <a:r>
              <a:rPr lang="ru-RU" sz="1400" dirty="0" smtClean="0">
                <a:latin typeface="Times New Roman" pitchFamily="18" charset="0"/>
                <a:cs typeface="Times New Roman" pitchFamily="18" charset="0"/>
              </a:rPr>
              <a:t>Программе </a:t>
            </a:r>
            <a:r>
              <a:rPr lang="ru-RU" sz="1400" dirty="0">
                <a:latin typeface="Times New Roman" pitchFamily="18" charset="0"/>
                <a:cs typeface="Times New Roman" pitchFamily="18" charset="0"/>
              </a:rPr>
              <a:t>дается приблизительный перечень центров </a:t>
            </a:r>
            <a:r>
              <a:rPr lang="ru-RU" sz="1400" dirty="0" smtClean="0">
                <a:latin typeface="Times New Roman" pitchFamily="18" charset="0"/>
                <a:cs typeface="Times New Roman" pitchFamily="18" charset="0"/>
              </a:rPr>
              <a:t>активности.</a:t>
            </a:r>
            <a:endParaRPr lang="ru-RU" sz="1400" dirty="0">
              <a:latin typeface="Times New Roman" pitchFamily="18" charset="0"/>
              <a:cs typeface="Times New Roman" pitchFamily="18" charset="0"/>
            </a:endParaRPr>
          </a:p>
        </p:txBody>
      </p:sp>
      <p:pic>
        <p:nvPicPr>
          <p:cNvPr id="6147" name="Picture 3" descr="H:\Готовность ДОУ к 20 - 21 учебному году\Горшенина\DSC025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4853" r="2259"/>
          <a:stretch/>
        </p:blipFill>
        <p:spPr bwMode="auto">
          <a:xfrm>
            <a:off x="5044416" y="3847344"/>
            <a:ext cx="3704048" cy="26202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Готовность ДОУ к 20 - 21 учебному году\Коробова\DSC02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454" y="4056752"/>
            <a:ext cx="3419872" cy="227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7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8" y="332656"/>
            <a:ext cx="7416824" cy="369332"/>
          </a:xfrm>
          <a:prstGeom prst="rect">
            <a:avLst/>
          </a:prstGeom>
          <a:noFill/>
        </p:spPr>
        <p:txBody>
          <a:bodyPr wrap="square" rtlCol="0">
            <a:spAutoFit/>
          </a:bodyPr>
          <a:lstStyle/>
          <a:p>
            <a:pPr algn="ctr"/>
            <a:r>
              <a:rPr lang="ru-RU" b="1" dirty="0">
                <a:solidFill>
                  <a:schemeClr val="accent5">
                    <a:lumMod val="50000"/>
                  </a:schemeClr>
                </a:solidFill>
                <a:latin typeface="Times New Roman" pitchFamily="18" charset="0"/>
                <a:cs typeface="Times New Roman" pitchFamily="18" charset="0"/>
              </a:rPr>
              <a:t>Основные </a:t>
            </a:r>
            <a:r>
              <a:rPr lang="ru-RU" b="1" dirty="0" smtClean="0">
                <a:solidFill>
                  <a:schemeClr val="accent5">
                    <a:lumMod val="50000"/>
                  </a:schemeClr>
                </a:solidFill>
                <a:latin typeface="Times New Roman" pitchFamily="18" charset="0"/>
                <a:cs typeface="Times New Roman" pitchFamily="18" charset="0"/>
              </a:rPr>
              <a:t>принципы</a:t>
            </a:r>
            <a:r>
              <a:rPr lang="ru-RU" b="1" dirty="0">
                <a:solidFill>
                  <a:schemeClr val="accent5">
                    <a:lumMod val="50000"/>
                  </a:schemeClr>
                </a:solidFill>
                <a:latin typeface="Times New Roman" pitchFamily="18" charset="0"/>
                <a:cs typeface="Times New Roman" pitchFamily="18" charset="0"/>
              </a:rPr>
              <a:t> </a:t>
            </a:r>
            <a:r>
              <a:rPr lang="ru-RU" b="1" dirty="0" smtClean="0">
                <a:solidFill>
                  <a:schemeClr val="accent5">
                    <a:lumMod val="50000"/>
                  </a:schemeClr>
                </a:solidFill>
                <a:latin typeface="Times New Roman" pitchFamily="18" charset="0"/>
                <a:cs typeface="Times New Roman" pitchFamily="18" charset="0"/>
              </a:rPr>
              <a:t>организации </a:t>
            </a:r>
            <a:r>
              <a:rPr lang="ru-RU" b="1" dirty="0">
                <a:solidFill>
                  <a:schemeClr val="accent5">
                    <a:lumMod val="50000"/>
                  </a:schemeClr>
                </a:solidFill>
                <a:latin typeface="Times New Roman" pitchFamily="18" charset="0"/>
                <a:cs typeface="Times New Roman" pitchFamily="18" charset="0"/>
              </a:rPr>
              <a:t>центров </a:t>
            </a:r>
            <a:r>
              <a:rPr lang="ru-RU" b="1" dirty="0" smtClean="0">
                <a:solidFill>
                  <a:schemeClr val="accent5">
                    <a:lumMod val="50000"/>
                  </a:schemeClr>
                </a:solidFill>
                <a:latin typeface="Times New Roman" pitchFamily="18" charset="0"/>
                <a:cs typeface="Times New Roman" pitchFamily="18" charset="0"/>
              </a:rPr>
              <a:t>активности</a:t>
            </a:r>
            <a:endParaRPr lang="ru-RU" b="1" dirty="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1259632" y="701988"/>
            <a:ext cx="7632848" cy="1661993"/>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Выделение </a:t>
            </a:r>
            <a:r>
              <a:rPr lang="ru-RU" sz="1400" b="1" dirty="0">
                <a:latin typeface="Times New Roman" pitchFamily="18" charset="0"/>
                <a:cs typeface="Times New Roman" pitchFamily="18" charset="0"/>
              </a:rPr>
              <a:t>центров активности. </a:t>
            </a:r>
            <a:r>
              <a:rPr lang="ru-RU" sz="1400" dirty="0">
                <a:latin typeface="Times New Roman" pitchFamily="18" charset="0"/>
                <a:cs typeface="Times New Roman" pitchFamily="18" charset="0"/>
              </a:rPr>
              <a:t>Центры активности должны быть четко</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выделены. Игры наиболее эффективны, если детей, находящихся в том или ином центре, не отвлекают проходящие через центр люди. Поэтому при планировании центров активности нужно заранее предусмотреть места для проходов, которые не будут проходить через пространство центра. Выделять центры активностей можно при помощи низких </a:t>
            </a:r>
            <a:r>
              <a:rPr lang="ru-RU" sz="1400" dirty="0" smtClean="0">
                <a:latin typeface="Times New Roman" pitchFamily="18" charset="0"/>
                <a:cs typeface="Times New Roman" pitchFamily="18" charset="0"/>
              </a:rPr>
              <a:t>стеллажей</a:t>
            </a:r>
            <a:r>
              <a:rPr lang="ru-RU" sz="1400" dirty="0">
                <a:latin typeface="Times New Roman" pitchFamily="18" charset="0"/>
                <a:cs typeface="Times New Roman" pitchFamily="18" charset="0"/>
              </a:rPr>
              <a:t>, столов или с помощью ковровых покрытий, мольбертов и пр.</a:t>
            </a:r>
          </a:p>
          <a:p>
            <a:endParaRPr lang="ru-RU" dirty="0"/>
          </a:p>
        </p:txBody>
      </p:sp>
      <p:sp>
        <p:nvSpPr>
          <p:cNvPr id="4" name="TextBox 3"/>
          <p:cNvSpPr txBox="1"/>
          <p:nvPr/>
        </p:nvSpPr>
        <p:spPr>
          <a:xfrm>
            <a:off x="2411760" y="2060848"/>
            <a:ext cx="5040560" cy="338554"/>
          </a:xfrm>
          <a:prstGeom prst="rect">
            <a:avLst/>
          </a:prstGeom>
          <a:noFill/>
        </p:spPr>
        <p:txBody>
          <a:bodyPr wrap="square" rtlCol="0">
            <a:spAutoFit/>
          </a:bodyPr>
          <a:lstStyle/>
          <a:p>
            <a:pPr algn="ctr"/>
            <a:r>
              <a:rPr lang="ru-RU" sz="1600" b="1" dirty="0">
                <a:solidFill>
                  <a:schemeClr val="accent5">
                    <a:lumMod val="50000"/>
                  </a:schemeClr>
                </a:solidFill>
                <a:latin typeface="Times New Roman" pitchFamily="18" charset="0"/>
                <a:cs typeface="Times New Roman" pitchFamily="18" charset="0"/>
              </a:rPr>
              <a:t>Примерный перечень центров активности</a:t>
            </a:r>
          </a:p>
        </p:txBody>
      </p:sp>
      <p:graphicFrame>
        <p:nvGraphicFramePr>
          <p:cNvPr id="10" name="Таблица 9"/>
          <p:cNvGraphicFramePr>
            <a:graphicFrameLocks noGrp="1"/>
          </p:cNvGraphicFramePr>
          <p:nvPr>
            <p:extLst>
              <p:ext uri="{D42A27DB-BD31-4B8C-83A1-F6EECF244321}">
                <p14:modId xmlns:p14="http://schemas.microsoft.com/office/powerpoint/2010/main" val="1753900524"/>
              </p:ext>
            </p:extLst>
          </p:nvPr>
        </p:nvGraphicFramePr>
        <p:xfrm>
          <a:off x="1403648" y="2435819"/>
          <a:ext cx="7488832" cy="3959567"/>
        </p:xfrm>
        <a:graphic>
          <a:graphicData uri="http://schemas.openxmlformats.org/drawingml/2006/table">
            <a:tbl>
              <a:tblPr firstRow="1" bandRow="1">
                <a:tableStyleId>{5C22544A-7EE6-4342-B048-85BDC9FD1C3A}</a:tableStyleId>
              </a:tblPr>
              <a:tblGrid>
                <a:gridCol w="370735"/>
                <a:gridCol w="2319427"/>
                <a:gridCol w="4798670"/>
              </a:tblGrid>
              <a:tr h="394984">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Цент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комментарии</a:t>
                      </a:r>
                      <a:endParaRPr lang="ru-RU" sz="1400" dirty="0">
                        <a:latin typeface="Times New Roman" pitchFamily="18" charset="0"/>
                        <a:cs typeface="Times New Roman" pitchFamily="18" charset="0"/>
                      </a:endParaRPr>
                    </a:p>
                  </a:txBody>
                  <a:tcPr/>
                </a:tc>
              </a:tr>
              <a:tr h="736258">
                <a:tc>
                  <a:txBody>
                    <a:bodyPr/>
                    <a:lstStyle/>
                    <a:p>
                      <a:pPr algn="ct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строительства</a:t>
                      </a:r>
                      <a:endParaRPr lang="ru-RU" sz="1400" i="1" dirty="0">
                        <a:latin typeface="Times New Roman" pitchFamily="18" charset="0"/>
                        <a:cs typeface="Times New Roman" pitchFamily="18" charset="0"/>
                      </a:endParaRPr>
                    </a:p>
                  </a:txBody>
                  <a:tcPr/>
                </a:tc>
                <a:tc>
                  <a:txBody>
                    <a:bodyPr/>
                    <a:lstStyle/>
                    <a:p>
                      <a:pPr algn="just"/>
                      <a:r>
                        <a:rPr lang="ru-RU" sz="1400" dirty="0" smtClean="0">
                          <a:latin typeface="Times New Roman" pitchFamily="18" charset="0"/>
                          <a:cs typeface="Times New Roman" pitchFamily="18" charset="0"/>
                        </a:rPr>
                        <a:t>Обычно это самый  популярный  у детей центр, особенно у мальчишек. Важно  хорошо </a:t>
                      </a:r>
                      <a:r>
                        <a:rPr lang="ru-RU" sz="1400" dirty="0" err="1" smtClean="0">
                          <a:latin typeface="Times New Roman" pitchFamily="18" charset="0"/>
                          <a:cs typeface="Times New Roman" pitchFamily="18" charset="0"/>
                        </a:rPr>
                        <a:t>зонировать</a:t>
                      </a:r>
                      <a:r>
                        <a:rPr lang="ru-RU" sz="1400" dirty="0" smtClean="0">
                          <a:latin typeface="Times New Roman" pitchFamily="18" charset="0"/>
                          <a:cs typeface="Times New Roman" pitchFamily="18" charset="0"/>
                        </a:rPr>
                        <a:t> (выделить  этот центр, чтобы проходящие мимо не разрушили постройки.</a:t>
                      </a:r>
                      <a:endParaRPr lang="ru-RU" sz="1400" dirty="0">
                        <a:latin typeface="Times New Roman" pitchFamily="18" charset="0"/>
                        <a:cs typeface="Times New Roman" pitchFamily="18" charset="0"/>
                      </a:endParaRPr>
                    </a:p>
                  </a:txBody>
                  <a:tcPr/>
                </a:tc>
              </a:tr>
              <a:tr h="394984">
                <a:tc>
                  <a:txBody>
                    <a:bodyPr/>
                    <a:lstStyle/>
                    <a:p>
                      <a:pPr algn="ct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для с-ролевых  игр</a:t>
                      </a:r>
                      <a:endParaRPr lang="ru-RU" sz="1400" i="1" dirty="0">
                        <a:latin typeface="Times New Roman" pitchFamily="18" charset="0"/>
                        <a:cs typeface="Times New Roman" pitchFamily="18" charset="0"/>
                      </a:endParaRPr>
                    </a:p>
                  </a:txBody>
                  <a:tcPr/>
                </a:tc>
                <a:tc rowSpan="2">
                  <a:txBody>
                    <a:bodyPr/>
                    <a:lstStyle/>
                    <a:p>
                      <a:pPr algn="just"/>
                      <a:r>
                        <a:rPr lang="ru-RU" sz="1400" dirty="0" smtClean="0">
                          <a:latin typeface="Times New Roman" pitchFamily="18" charset="0"/>
                          <a:cs typeface="Times New Roman" pitchFamily="18" charset="0"/>
                        </a:rPr>
                        <a:t>Эти центры можно  расположить рядом или объединить.</a:t>
                      </a:r>
                      <a:r>
                        <a:rPr lang="ru-RU" sz="1400" baseline="0" dirty="0" smtClean="0">
                          <a:latin typeface="Times New Roman" pitchFamily="18" charset="0"/>
                          <a:cs typeface="Times New Roman" pitchFamily="18" charset="0"/>
                        </a:rPr>
                        <a:t> Если в этом центре есть мягкая детская  (кукольная) мебель, то  центр может  послужить и местом отдыха.</a:t>
                      </a:r>
                      <a:endParaRPr lang="ru-RU" sz="1400" dirty="0">
                        <a:latin typeface="Times New Roman" pitchFamily="18" charset="0"/>
                        <a:cs typeface="Times New Roman" pitchFamily="18" charset="0"/>
                      </a:endParaRPr>
                    </a:p>
                  </a:txBody>
                  <a:tcPr/>
                </a:tc>
              </a:tr>
              <a:tr h="521516">
                <a:tc>
                  <a:txBody>
                    <a:bodyPr/>
                    <a:lstStyle/>
                    <a:p>
                      <a:pPr algn="ctr"/>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Уголок для театрализованных игр</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385599">
                <a:tc>
                  <a:txBody>
                    <a:bodyPr/>
                    <a:lstStyle/>
                    <a:p>
                      <a:pPr algn="ct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музыки</a:t>
                      </a:r>
                      <a:endParaRPr lang="ru-RU" sz="1400" i="1" dirty="0">
                        <a:latin typeface="Times New Roman" pitchFamily="18" charset="0"/>
                        <a:cs typeface="Times New Roman" pitchFamily="18" charset="0"/>
                      </a:endParaRPr>
                    </a:p>
                  </a:txBody>
                  <a:tcPr/>
                </a:tc>
                <a:tc>
                  <a:txBody>
                    <a:bodyPr/>
                    <a:lstStyle/>
                    <a:p>
                      <a:pPr algn="just"/>
                      <a:endParaRPr lang="ru-RU" sz="1400" dirty="0">
                        <a:latin typeface="Times New Roman" pitchFamily="18" charset="0"/>
                        <a:cs typeface="Times New Roman" pitchFamily="18" charset="0"/>
                      </a:endParaRPr>
                    </a:p>
                  </a:txBody>
                  <a:tcPr/>
                </a:tc>
              </a:tr>
              <a:tr h="394984">
                <a:tc>
                  <a:txBody>
                    <a:bodyPr/>
                    <a:lstStyle/>
                    <a:p>
                      <a:pPr algn="ctr"/>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a:t>
                      </a:r>
                      <a:r>
                        <a:rPr lang="ru-RU" sz="1400" i="1" dirty="0" err="1" smtClean="0">
                          <a:latin typeface="Times New Roman" pitchFamily="18" charset="0"/>
                          <a:cs typeface="Times New Roman" pitchFamily="18" charset="0"/>
                        </a:rPr>
                        <a:t>изобраз</a:t>
                      </a:r>
                      <a:r>
                        <a:rPr lang="ru-RU" sz="1400" i="1" dirty="0" smtClean="0">
                          <a:latin typeface="Times New Roman" pitchFamily="18" charset="0"/>
                          <a:cs typeface="Times New Roman" pitchFamily="18" charset="0"/>
                        </a:rPr>
                        <a:t>. искусства</a:t>
                      </a:r>
                      <a:endParaRPr lang="ru-RU" sz="1400" i="1" dirty="0">
                        <a:latin typeface="Times New Roman" pitchFamily="18" charset="0"/>
                        <a:cs typeface="Times New Roman" pitchFamily="18" charset="0"/>
                      </a:endParaRPr>
                    </a:p>
                  </a:txBody>
                  <a:tcPr/>
                </a:tc>
                <a:tc>
                  <a:txBody>
                    <a:bodyPr/>
                    <a:lstStyle/>
                    <a:p>
                      <a:pPr algn="just"/>
                      <a:r>
                        <a:rPr lang="ru-RU" sz="1400" dirty="0" smtClean="0">
                          <a:latin typeface="Times New Roman" pitchFamily="18" charset="0"/>
                          <a:cs typeface="Times New Roman" pitchFamily="18" charset="0"/>
                        </a:rPr>
                        <a:t>Лучше  располагать  недалеко от раковины.</a:t>
                      </a:r>
                      <a:endParaRPr lang="ru-RU" sz="1400" dirty="0">
                        <a:latin typeface="Times New Roman" pitchFamily="18" charset="0"/>
                        <a:cs typeface="Times New Roman" pitchFamily="18" charset="0"/>
                      </a:endParaRPr>
                    </a:p>
                  </a:txBody>
                  <a:tcPr/>
                </a:tc>
              </a:tr>
              <a:tr h="394984">
                <a:tc>
                  <a:txBody>
                    <a:bodyPr/>
                    <a:lstStyle/>
                    <a:p>
                      <a:pPr algn="ct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мелкой моторики</a:t>
                      </a:r>
                      <a:endParaRPr lang="ru-RU" sz="1400" i="1" dirty="0">
                        <a:latin typeface="Times New Roman" pitchFamily="18" charset="0"/>
                        <a:cs typeface="Times New Roman" pitchFamily="18" charset="0"/>
                      </a:endParaRPr>
                    </a:p>
                  </a:txBody>
                  <a:tcPr/>
                </a:tc>
                <a:tc rowSpan="2">
                  <a:txBody>
                    <a:bodyPr/>
                    <a:lstStyle/>
                    <a:p>
                      <a:pPr algn="just"/>
                      <a:r>
                        <a:rPr lang="ru-RU" sz="1400" dirty="0" smtClean="0">
                          <a:latin typeface="Times New Roman" pitchFamily="18" charset="0"/>
                          <a:cs typeface="Times New Roman" pitchFamily="18" charset="0"/>
                        </a:rPr>
                        <a:t>При нехватке пространства  эти центры  можно разместить в</a:t>
                      </a:r>
                      <a:r>
                        <a:rPr lang="ru-RU" sz="1400" baseline="0" dirty="0" smtClean="0">
                          <a:latin typeface="Times New Roman" pitchFamily="18" charset="0"/>
                          <a:cs typeface="Times New Roman" pitchFamily="18" charset="0"/>
                        </a:rPr>
                        <a:t> спальной комнате, кроме того, их можно объединить.</a:t>
                      </a:r>
                      <a:endParaRPr lang="ru-RU" sz="1400" dirty="0">
                        <a:latin typeface="Times New Roman" pitchFamily="18" charset="0"/>
                        <a:cs typeface="Times New Roman" pitchFamily="18" charset="0"/>
                      </a:endParaRPr>
                    </a:p>
                  </a:txBody>
                  <a:tcPr/>
                </a:tc>
              </a:tr>
              <a:tr h="736258">
                <a:tc>
                  <a:txBody>
                    <a:bodyPr/>
                    <a:lstStyle/>
                    <a:p>
                      <a:pPr algn="ct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конструирования из деталей (среднего и мелкого размера</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24855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200704964"/>
              </p:ext>
            </p:extLst>
          </p:nvPr>
        </p:nvGraphicFramePr>
        <p:xfrm>
          <a:off x="1331640" y="219175"/>
          <a:ext cx="7632848" cy="6419649"/>
        </p:xfrm>
        <a:graphic>
          <a:graphicData uri="http://schemas.openxmlformats.org/drawingml/2006/table">
            <a:tbl>
              <a:tblPr firstRow="1" bandRow="1">
                <a:tableStyleId>{5C22544A-7EE6-4342-B048-85BDC9FD1C3A}</a:tableStyleId>
              </a:tblPr>
              <a:tblGrid>
                <a:gridCol w="444632"/>
                <a:gridCol w="2593686"/>
                <a:gridCol w="4594530"/>
              </a:tblGrid>
              <a:tr h="370127">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Центры активности</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Комментарии</a:t>
                      </a:r>
                      <a:endParaRPr lang="ru-RU" sz="1400" dirty="0">
                        <a:latin typeface="Times New Roman" pitchFamily="18" charset="0"/>
                        <a:cs typeface="Times New Roman" pitchFamily="18" charset="0"/>
                      </a:endParaRPr>
                    </a:p>
                  </a:txBody>
                  <a:tcPr/>
                </a:tc>
              </a:tr>
              <a:tr h="308258">
                <a:tc>
                  <a:txBody>
                    <a:bodyPr/>
                    <a:lstStyle/>
                    <a:p>
                      <a:pPr algn="ctr"/>
                      <a:r>
                        <a:rPr lang="ru-RU"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настольных игр</a:t>
                      </a:r>
                      <a:endParaRPr lang="ru-RU" sz="1400" i="1" dirty="0">
                        <a:latin typeface="Times New Roman" pitchFamily="18" charset="0"/>
                        <a:cs typeface="Times New Roman" pitchFamily="18" charset="0"/>
                      </a:endParaRPr>
                    </a:p>
                  </a:txBody>
                  <a:tcPr/>
                </a:tc>
                <a:tc rowSpan="3">
                  <a:txBody>
                    <a:bodyPr/>
                    <a:lstStyle/>
                    <a:p>
                      <a:pPr algn="just"/>
                      <a:r>
                        <a:rPr lang="ru-RU" sz="1400" dirty="0" smtClean="0">
                          <a:latin typeface="Times New Roman" pitchFamily="18" charset="0"/>
                          <a:cs typeface="Times New Roman" pitchFamily="18" charset="0"/>
                        </a:rPr>
                        <a:t>Эти центры</a:t>
                      </a:r>
                      <a:r>
                        <a:rPr lang="ru-RU" sz="1400" baseline="0" dirty="0" smtClean="0">
                          <a:latin typeface="Times New Roman" pitchFamily="18" charset="0"/>
                          <a:cs typeface="Times New Roman" pitchFamily="18" charset="0"/>
                        </a:rPr>
                        <a:t>  лучше расположить рядом, и при нехватке места их можно объединить.</a:t>
                      </a:r>
                      <a:endParaRPr lang="ru-RU" sz="1400" dirty="0">
                        <a:latin typeface="Times New Roman" pitchFamily="18" charset="0"/>
                        <a:cs typeface="Times New Roman" pitchFamily="18" charset="0"/>
                      </a:endParaRPr>
                    </a:p>
                  </a:txBody>
                  <a:tcPr/>
                </a:tc>
              </a:tr>
              <a:tr h="308258">
                <a:tc>
                  <a:txBody>
                    <a:bodyPr/>
                    <a:lstStyle/>
                    <a:p>
                      <a:pPr algn="ctr"/>
                      <a:r>
                        <a:rPr lang="ru-RU" sz="1400" dirty="0" smtClean="0">
                          <a:latin typeface="Times New Roman" pitchFamily="18" charset="0"/>
                          <a:cs typeface="Times New Roman" pitchFamily="18" charset="0"/>
                        </a:rPr>
                        <a:t>9</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математики</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524038">
                <a:tc>
                  <a:txBody>
                    <a:bodyPr/>
                    <a:lstStyle/>
                    <a:p>
                      <a:pPr algn="ctr"/>
                      <a:r>
                        <a:rPr lang="ru-RU" sz="1400" dirty="0" smtClean="0">
                          <a:latin typeface="Times New Roman" pitchFamily="18" charset="0"/>
                          <a:cs typeface="Times New Roman" pitchFamily="18" charset="0"/>
                        </a:rPr>
                        <a:t>10</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науки и естествознания</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370113">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грамотности и письма</a:t>
                      </a:r>
                      <a:endParaRPr lang="ru-RU" sz="1400" i="1" dirty="0">
                        <a:latin typeface="Times New Roman" pitchFamily="18" charset="0"/>
                        <a:cs typeface="Times New Roman" pitchFamily="18" charset="0"/>
                      </a:endParaRPr>
                    </a:p>
                  </a:txBody>
                  <a:tcPr/>
                </a:tc>
                <a:tc rowSpan="3">
                  <a:txBody>
                    <a:bodyPr/>
                    <a:lstStyle/>
                    <a:p>
                      <a:pPr algn="just"/>
                      <a:r>
                        <a:rPr lang="ru-RU" sz="1400" dirty="0" smtClean="0">
                          <a:latin typeface="Times New Roman" pitchFamily="18" charset="0"/>
                          <a:cs typeface="Times New Roman" pitchFamily="18" charset="0"/>
                        </a:rPr>
                        <a:t>Эти центры часто размещают в спальной</a:t>
                      </a:r>
                      <a:r>
                        <a:rPr lang="ru-RU" sz="1400" baseline="0" dirty="0" smtClean="0">
                          <a:latin typeface="Times New Roman" pitchFamily="18" charset="0"/>
                          <a:cs typeface="Times New Roman" pitchFamily="18" charset="0"/>
                        </a:rPr>
                        <a:t> комнате, и при  нехватке места их можно объединить.</a:t>
                      </a:r>
                      <a:endParaRPr lang="ru-RU" sz="1400" dirty="0">
                        <a:latin typeface="Times New Roman" pitchFamily="18" charset="0"/>
                        <a:cs typeface="Times New Roman" pitchFamily="18" charset="0"/>
                      </a:endParaRPr>
                    </a:p>
                  </a:txBody>
                  <a:tcPr/>
                </a:tc>
              </a:tr>
              <a:tr h="370122">
                <a:tc>
                  <a:txBody>
                    <a:bodyPr/>
                    <a:lstStyle/>
                    <a:p>
                      <a:pPr algn="ctr"/>
                      <a:r>
                        <a:rPr lang="ru-RU" sz="1400" dirty="0" smtClean="0">
                          <a:latin typeface="Times New Roman" pitchFamily="18" charset="0"/>
                          <a:cs typeface="Times New Roman" pitchFamily="18" charset="0"/>
                        </a:rPr>
                        <a:t>12</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Литературный центр</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313335">
                <a:tc>
                  <a:txBody>
                    <a:bodyPr/>
                    <a:lstStyle/>
                    <a:p>
                      <a:pPr algn="ctr"/>
                      <a:r>
                        <a:rPr lang="ru-RU" sz="1400" dirty="0" smtClean="0">
                          <a:latin typeface="Times New Roman" pitchFamily="18" charset="0"/>
                          <a:cs typeface="Times New Roman" pitchFamily="18" charset="0"/>
                        </a:rPr>
                        <a:t>13</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Место для отдыха</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532670">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Уголок  уединения</a:t>
                      </a:r>
                      <a:endParaRPr lang="ru-RU" sz="1400" i="1" dirty="0">
                        <a:latin typeface="Times New Roman" pitchFamily="18" charset="0"/>
                        <a:cs typeface="Times New Roman" pitchFamily="18" charset="0"/>
                      </a:endParaRPr>
                    </a:p>
                  </a:txBody>
                  <a:tcPr/>
                </a:tc>
                <a:tc>
                  <a:txBody>
                    <a:bodyPr/>
                    <a:lstStyle/>
                    <a:p>
                      <a:pPr algn="just"/>
                      <a:r>
                        <a:rPr lang="ru-RU" sz="1400" dirty="0" smtClean="0">
                          <a:latin typeface="Times New Roman" pitchFamily="18" charset="0"/>
                          <a:cs typeface="Times New Roman" pitchFamily="18" charset="0"/>
                        </a:rPr>
                        <a:t>Можно  организовать в любом тихом уголке, предусматривающем</a:t>
                      </a:r>
                      <a:r>
                        <a:rPr lang="ru-RU" sz="1400" baseline="0" dirty="0" smtClean="0">
                          <a:latin typeface="Times New Roman" pitchFamily="18" charset="0"/>
                          <a:cs typeface="Times New Roman" pitchFamily="18" charset="0"/>
                        </a:rPr>
                        <a:t>  размещение 1 – 2 детей.</a:t>
                      </a:r>
                      <a:endParaRPr lang="ru-RU" sz="1400" dirty="0">
                        <a:latin typeface="Times New Roman" pitchFamily="18" charset="0"/>
                        <a:cs typeface="Times New Roman" pitchFamily="18" charset="0"/>
                      </a:endParaRPr>
                    </a:p>
                  </a:txBody>
                  <a:tcPr/>
                </a:tc>
              </a:tr>
              <a:tr h="752004">
                <a:tc>
                  <a:txBody>
                    <a:bodyPr/>
                    <a:lstStyle/>
                    <a:p>
                      <a:pPr algn="ctr"/>
                      <a:r>
                        <a:rPr lang="ru-RU" sz="1400" dirty="0" smtClean="0">
                          <a:latin typeface="Times New Roman" pitchFamily="18" charset="0"/>
                          <a:cs typeface="Times New Roman" pitchFamily="18" charset="0"/>
                        </a:rPr>
                        <a:t>15</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Центр песка и воды</a:t>
                      </a:r>
                      <a:endParaRPr lang="ru-RU" sz="1400" i="1"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Лучше располагать</a:t>
                      </a:r>
                      <a:r>
                        <a:rPr lang="ru-RU" sz="1400" baseline="0" dirty="0" smtClean="0">
                          <a:latin typeface="Times New Roman" pitchFamily="18" charset="0"/>
                          <a:cs typeface="Times New Roman" pitchFamily="18" charset="0"/>
                        </a:rPr>
                        <a:t> рядом с умывальной комнатой. Этот центр не постоянный, его организуют и убирают, </a:t>
                      </a:r>
                      <a:r>
                        <a:rPr lang="ru-RU" sz="1400" baseline="0" dirty="0" smtClean="0">
                          <a:latin typeface="Times New Roman" pitchFamily="18" charset="0"/>
                          <a:cs typeface="Times New Roman" pitchFamily="18" charset="0"/>
                        </a:rPr>
                        <a:t> в </a:t>
                      </a:r>
                      <a:r>
                        <a:rPr lang="ru-RU" sz="1400" baseline="0" dirty="0" smtClean="0">
                          <a:latin typeface="Times New Roman" pitchFamily="18" charset="0"/>
                          <a:cs typeface="Times New Roman" pitchFamily="18" charset="0"/>
                        </a:rPr>
                        <a:t>зависимости от задач программы.</a:t>
                      </a:r>
                      <a:endParaRPr lang="ru-RU" sz="1400" dirty="0">
                        <a:latin typeface="Times New Roman" pitchFamily="18" charset="0"/>
                        <a:cs typeface="Times New Roman" pitchFamily="18" charset="0"/>
                      </a:endParaRPr>
                    </a:p>
                  </a:txBody>
                  <a:tcPr/>
                </a:tc>
              </a:tr>
              <a:tr h="752004">
                <a:tc>
                  <a:txBody>
                    <a:bodyPr/>
                    <a:lstStyle/>
                    <a:p>
                      <a:pPr algn="ctr"/>
                      <a:r>
                        <a:rPr lang="ru-RU" sz="1400" dirty="0" smtClean="0">
                          <a:latin typeface="Times New Roman" pitchFamily="18" charset="0"/>
                          <a:cs typeface="Times New Roman" pitchFamily="18" charset="0"/>
                        </a:rPr>
                        <a:t>16</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Спортивный  уголок  (площадка для активного отдыха)</a:t>
                      </a:r>
                      <a:endParaRPr lang="ru-RU" sz="1400" i="1"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r>
              <a:tr h="406126">
                <a:tc>
                  <a:txBody>
                    <a:bodyPr/>
                    <a:lstStyle/>
                    <a:p>
                      <a:pPr algn="ctr"/>
                      <a:r>
                        <a:rPr lang="ru-RU" sz="1400" dirty="0" smtClean="0">
                          <a:latin typeface="Times New Roman" pitchFamily="18" charset="0"/>
                          <a:cs typeface="Times New Roman" pitchFamily="18" charset="0"/>
                        </a:rPr>
                        <a:t>17</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Место для группового сбора.</a:t>
                      </a:r>
                      <a:endParaRPr lang="ru-RU" sz="1400" i="1" dirty="0">
                        <a:latin typeface="Times New Roman" pitchFamily="18" charset="0"/>
                        <a:cs typeface="Times New Roman" pitchFamily="18" charset="0"/>
                      </a:endParaRPr>
                    </a:p>
                  </a:txBody>
                  <a:tcPr/>
                </a:tc>
                <a:tc rowSpan="3">
                  <a:txBody>
                    <a:bodyPr/>
                    <a:lstStyle/>
                    <a:p>
                      <a:pPr algn="just"/>
                      <a:r>
                        <a:rPr lang="ru-RU" sz="1400" dirty="0" smtClean="0">
                          <a:latin typeface="Times New Roman" pitchFamily="18" charset="0"/>
                          <a:cs typeface="Times New Roman" pitchFamily="18" charset="0"/>
                        </a:rPr>
                        <a:t>Обычно в детском саду нет достаточного пространства  для полноценной</a:t>
                      </a:r>
                      <a:r>
                        <a:rPr lang="ru-RU" sz="1400" baseline="0" dirty="0" smtClean="0">
                          <a:latin typeface="Times New Roman" pitchFamily="18" charset="0"/>
                          <a:cs typeface="Times New Roman" pitchFamily="18" charset="0"/>
                        </a:rPr>
                        <a:t> организации  этих центров, поэтому  их объединяют в один многоцелевой полифункциональный центр.  В этом случае особо важна </a:t>
                      </a:r>
                      <a:r>
                        <a:rPr lang="ru-RU" sz="1400" baseline="0" dirty="0" err="1" smtClean="0">
                          <a:latin typeface="Times New Roman" pitchFamily="18" charset="0"/>
                          <a:cs typeface="Times New Roman" pitchFamily="18" charset="0"/>
                        </a:rPr>
                        <a:t>трансформируемость</a:t>
                      </a:r>
                      <a:r>
                        <a:rPr lang="ru-RU" sz="1400" baseline="0" dirty="0" smtClean="0">
                          <a:latin typeface="Times New Roman" pitchFamily="18" charset="0"/>
                          <a:cs typeface="Times New Roman" pitchFamily="18" charset="0"/>
                        </a:rPr>
                        <a:t> среды.  Наличие легких штабелируемых  столов и стульев позволяет с участием детей быстро преобразовывать пространство и освобождает место для групповых сборов, занятий и т.д.</a:t>
                      </a:r>
                      <a:endParaRPr lang="ru-RU" sz="1400" dirty="0">
                        <a:latin typeface="Times New Roman" pitchFamily="18" charset="0"/>
                        <a:cs typeface="Times New Roman" pitchFamily="18" charset="0"/>
                      </a:endParaRPr>
                    </a:p>
                  </a:txBody>
                  <a:tcPr/>
                </a:tc>
              </a:tr>
              <a:tr h="532670">
                <a:tc>
                  <a:txBody>
                    <a:bodyPr/>
                    <a:lstStyle/>
                    <a:p>
                      <a:pPr algn="ctr"/>
                      <a:r>
                        <a:rPr lang="ru-RU" sz="1400" dirty="0" smtClean="0">
                          <a:latin typeface="Times New Roman" pitchFamily="18" charset="0"/>
                          <a:cs typeface="Times New Roman" pitchFamily="18" charset="0"/>
                        </a:rPr>
                        <a:t>18</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Место для проведения групповых занятий</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r h="879924">
                <a:tc>
                  <a:txBody>
                    <a:bodyPr/>
                    <a:lstStyle/>
                    <a:p>
                      <a:pPr algn="ctr"/>
                      <a:r>
                        <a:rPr lang="ru-RU" sz="1400" dirty="0" smtClean="0">
                          <a:latin typeface="Times New Roman" pitchFamily="18" charset="0"/>
                          <a:cs typeface="Times New Roman" pitchFamily="18" charset="0"/>
                        </a:rPr>
                        <a:t>19</a:t>
                      </a:r>
                      <a:endParaRPr lang="ru-RU" sz="1400" dirty="0">
                        <a:latin typeface="Times New Roman" pitchFamily="18" charset="0"/>
                        <a:cs typeface="Times New Roman" pitchFamily="18" charset="0"/>
                      </a:endParaRPr>
                    </a:p>
                  </a:txBody>
                  <a:tcPr/>
                </a:tc>
                <a:tc>
                  <a:txBody>
                    <a:bodyPr/>
                    <a:lstStyle/>
                    <a:p>
                      <a:r>
                        <a:rPr lang="ru-RU" sz="1400" i="1" dirty="0" smtClean="0">
                          <a:latin typeface="Times New Roman" pitchFamily="18" charset="0"/>
                          <a:cs typeface="Times New Roman" pitchFamily="18" charset="0"/>
                        </a:rPr>
                        <a:t>Место для приема пищи («Детское  кафе»)</a:t>
                      </a:r>
                      <a:endParaRPr lang="ru-RU" sz="1400" i="1" dirty="0">
                        <a:latin typeface="Times New Roman" pitchFamily="18" charset="0"/>
                        <a:cs typeface="Times New Roman" pitchFamily="18" charset="0"/>
                      </a:endParaRPr>
                    </a:p>
                  </a:txBody>
                  <a:tcPr/>
                </a:tc>
                <a:tc vMerge="1">
                  <a:txBody>
                    <a:bodyPr/>
                    <a:lstStyle/>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7583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МО заведующих декабрь 2020г\НАШЕ\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260648"/>
            <a:ext cx="7488832" cy="3323987"/>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Места </a:t>
            </a:r>
            <a:r>
              <a:rPr lang="ru-RU" sz="1400" b="1" dirty="0">
                <a:latin typeface="Times New Roman" pitchFamily="18" charset="0"/>
                <a:cs typeface="Times New Roman" pitchFamily="18" charset="0"/>
              </a:rPr>
              <a:t>для отдыха. </a:t>
            </a:r>
            <a:r>
              <a:rPr lang="ru-RU" sz="1400" dirty="0">
                <a:latin typeface="Times New Roman" pitchFamily="18" charset="0"/>
                <a:cs typeface="Times New Roman" pitchFamily="18" charset="0"/>
              </a:rPr>
              <a:t>Люди любят окружать себя мягкими предметами,</a:t>
            </a:r>
            <a:r>
              <a:rPr lang="ru-RU" sz="1400" b="1"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связывая </a:t>
            </a:r>
            <a:r>
              <a:rPr lang="ru-RU" sz="1400" dirty="0">
                <a:latin typeface="Times New Roman" pitchFamily="18" charset="0"/>
                <a:cs typeface="Times New Roman" pitchFamily="18" charset="0"/>
              </a:rPr>
              <a:t>с ними понятие уюта и комфорта. Мягкая мебель </a:t>
            </a:r>
            <a:r>
              <a:rPr lang="ru-RU" sz="1400" dirty="0" smtClean="0">
                <a:latin typeface="Times New Roman" pitchFamily="18" charset="0"/>
                <a:cs typeface="Times New Roman" pitchFamily="18" charset="0"/>
              </a:rPr>
              <a:t>присутствует </a:t>
            </a:r>
            <a:r>
              <a:rPr lang="ru-RU" sz="1400" dirty="0">
                <a:latin typeface="Times New Roman" pitchFamily="18" charset="0"/>
                <a:cs typeface="Times New Roman" pitchFamily="18" charset="0"/>
              </a:rPr>
              <a:t>в большинстве домов, она помогает людям расслабиться. Дети </a:t>
            </a:r>
            <a:r>
              <a:rPr lang="ru-RU" sz="1400" dirty="0" smtClean="0">
                <a:latin typeface="Times New Roman" pitchFamily="18" charset="0"/>
                <a:cs typeface="Times New Roman" pitchFamily="18" charset="0"/>
              </a:rPr>
              <a:t>дошкольного </a:t>
            </a:r>
            <a:r>
              <a:rPr lang="ru-RU" sz="1400" dirty="0">
                <a:latin typeface="Times New Roman" pitchFamily="18" charset="0"/>
                <a:cs typeface="Times New Roman" pitchFamily="18" charset="0"/>
              </a:rPr>
              <a:t>возраста не являются исключением. Для удовлетворения этой потребности в помещении группы размещают место для отдыха, оснащая его мягкой мебелью и делая максимально уютным. Это место, где ребенок сможет побыть один, если площадь ограничить так, </a:t>
            </a:r>
            <a:r>
              <a:rPr lang="ru-RU" sz="1400" dirty="0" smtClean="0">
                <a:latin typeface="Times New Roman" pitchFamily="18" charset="0"/>
                <a:cs typeface="Times New Roman" pitchFamily="18" charset="0"/>
              </a:rPr>
              <a:t>чтобы в нем </a:t>
            </a:r>
            <a:r>
              <a:rPr lang="ru-RU" sz="1400" dirty="0">
                <a:latin typeface="Times New Roman" pitchFamily="18" charset="0"/>
                <a:cs typeface="Times New Roman" pitchFamily="18" charset="0"/>
              </a:rPr>
              <a:t>помещалось не больше двух человек. Однако такое место может занимать и относительно большое пространство, став частью, </a:t>
            </a:r>
            <a:r>
              <a:rPr lang="ru-RU" sz="1400" dirty="0" smtClean="0">
                <a:latin typeface="Times New Roman" pitchFamily="18" charset="0"/>
                <a:cs typeface="Times New Roman" pitchFamily="18" charset="0"/>
              </a:rPr>
              <a:t>например</a:t>
            </a:r>
            <a:r>
              <a:rPr lang="ru-RU" sz="1400" dirty="0">
                <a:latin typeface="Times New Roman" pitchFamily="18" charset="0"/>
                <a:cs typeface="Times New Roman" pitchFamily="18" charset="0"/>
              </a:rPr>
              <a:t>, литературного центра. И в первом, и во втором случае здесь </a:t>
            </a:r>
            <a:r>
              <a:rPr lang="ru-RU" sz="1400" dirty="0" smtClean="0">
                <a:latin typeface="Times New Roman" pitchFamily="18" charset="0"/>
                <a:cs typeface="Times New Roman" pitchFamily="18" charset="0"/>
              </a:rPr>
              <a:t>должны </a:t>
            </a:r>
            <a:r>
              <a:rPr lang="ru-RU" sz="1400" dirty="0">
                <a:latin typeface="Times New Roman" pitchFamily="18" charset="0"/>
                <a:cs typeface="Times New Roman" pitchFamily="18" charset="0"/>
              </a:rPr>
              <a:t>быть запрещены любые активные игры, нарушающие покой </a:t>
            </a:r>
            <a:r>
              <a:rPr lang="ru-RU" sz="1400" dirty="0" smtClean="0">
                <a:latin typeface="Times New Roman" pitchFamily="18" charset="0"/>
                <a:cs typeface="Times New Roman" pitchFamily="18" charset="0"/>
              </a:rPr>
              <a:t>отдыхающих </a:t>
            </a:r>
            <a:r>
              <a:rPr lang="ru-RU" sz="1400" dirty="0">
                <a:latin typeface="Times New Roman" pitchFamily="18" charset="0"/>
                <a:cs typeface="Times New Roman" pitchFamily="18" charset="0"/>
              </a:rPr>
              <a:t>детей. Малыши должны хорошо понимать назначение места для отдыха. Если они забудут, как надо себя здесь вести, их следует </a:t>
            </a:r>
            <a:r>
              <a:rPr lang="ru-RU" sz="1400" dirty="0" smtClean="0">
                <a:latin typeface="Times New Roman" pitchFamily="18" charset="0"/>
                <a:cs typeface="Times New Roman" pitchFamily="18" charset="0"/>
              </a:rPr>
              <a:t>мягко </a:t>
            </a:r>
            <a:r>
              <a:rPr lang="ru-RU" sz="1400" dirty="0">
                <a:latin typeface="Times New Roman" pitchFamily="18" charset="0"/>
                <a:cs typeface="Times New Roman" pitchFamily="18" charset="0"/>
              </a:rPr>
              <a:t>переместить в другой центр, более подходящий для активных игр</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lgn="just"/>
            <a:r>
              <a:rPr lang="ru-RU" sz="1400" dirty="0" smtClean="0">
                <a:latin typeface="Times New Roman" pitchFamily="18" charset="0"/>
                <a:cs typeface="Times New Roman" pitchFamily="18" charset="0"/>
              </a:rPr>
              <a:t>           В одном </a:t>
            </a:r>
            <a:r>
              <a:rPr lang="ru-RU" sz="1400" dirty="0">
                <a:latin typeface="Times New Roman" pitchFamily="18" charset="0"/>
                <a:cs typeface="Times New Roman" pitchFamily="18" charset="0"/>
              </a:rPr>
              <a:t>помещении может быть несколько мест для отдыха. Кроме того, мягкую мебель можно поставить в тех или иных центрах активности. Например, в центре ролевых игр вполне уместны мягкое детское кресло или диван. Дети могут здесь просто отдохнуть, а могут поиграть (в том случае, если игры не становятся слишком активными и шумными).</a:t>
            </a:r>
          </a:p>
        </p:txBody>
      </p:sp>
      <p:pic>
        <p:nvPicPr>
          <p:cNvPr id="1026" name="Picture 2" descr="H:\Готовность ДОУ к 20 - 21 учебному году\Минулина\DSC032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3"/>
          <a:stretch/>
        </p:blipFill>
        <p:spPr bwMode="auto">
          <a:xfrm>
            <a:off x="5076056" y="3640828"/>
            <a:ext cx="3744416" cy="27031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Готовность ДОУ к 20 - 21 учебному году\Салимгалеева\DSC030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79" b="25480"/>
          <a:stretch/>
        </p:blipFill>
        <p:spPr bwMode="auto">
          <a:xfrm>
            <a:off x="1547664" y="3612894"/>
            <a:ext cx="3240360" cy="276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8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3620</Words>
  <Application>Microsoft Office PowerPoint</Application>
  <PresentationFormat>Экран (4:3)</PresentationFormat>
  <Paragraphs>359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МДОУ ЦРР ДС №5</dc:creator>
  <cp:lastModifiedBy>МДОУ ЦРР ДС №5</cp:lastModifiedBy>
  <cp:revision>72</cp:revision>
  <dcterms:created xsi:type="dcterms:W3CDTF">2020-12-07T04:23:01Z</dcterms:created>
  <dcterms:modified xsi:type="dcterms:W3CDTF">2020-12-16T08:01:35Z</dcterms:modified>
</cp:coreProperties>
</file>