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0" r:id="rId2"/>
    <p:sldId id="256" r:id="rId3"/>
    <p:sldId id="305" r:id="rId4"/>
    <p:sldId id="301" r:id="rId5"/>
    <p:sldId id="259" r:id="rId6"/>
    <p:sldId id="260" r:id="rId7"/>
    <p:sldId id="262" r:id="rId8"/>
    <p:sldId id="263" r:id="rId9"/>
    <p:sldId id="264" r:id="rId10"/>
    <p:sldId id="265" r:id="rId11"/>
    <p:sldId id="266" r:id="rId12"/>
    <p:sldId id="261" r:id="rId13"/>
    <p:sldId id="267" r:id="rId14"/>
    <p:sldId id="268" r:id="rId15"/>
    <p:sldId id="302" r:id="rId16"/>
    <p:sldId id="293" r:id="rId17"/>
    <p:sldId id="270" r:id="rId18"/>
    <p:sldId id="271" r:id="rId19"/>
    <p:sldId id="272" r:id="rId20"/>
    <p:sldId id="294" r:id="rId21"/>
    <p:sldId id="273" r:id="rId22"/>
    <p:sldId id="274" r:id="rId23"/>
    <p:sldId id="276" r:id="rId24"/>
    <p:sldId id="277" r:id="rId25"/>
    <p:sldId id="278" r:id="rId26"/>
    <p:sldId id="303" r:id="rId27"/>
    <p:sldId id="280" r:id="rId28"/>
    <p:sldId id="282" r:id="rId29"/>
    <p:sldId id="281" r:id="rId30"/>
    <p:sldId id="283" r:id="rId31"/>
    <p:sldId id="295" r:id="rId32"/>
    <p:sldId id="284" r:id="rId33"/>
    <p:sldId id="285" r:id="rId34"/>
    <p:sldId id="286" r:id="rId35"/>
    <p:sldId id="287" r:id="rId36"/>
    <p:sldId id="288" r:id="rId37"/>
    <p:sldId id="289" r:id="rId38"/>
    <p:sldId id="290" r:id="rId39"/>
    <p:sldId id="291" r:id="rId40"/>
    <p:sldId id="292" r:id="rId41"/>
    <p:sldId id="296" r:id="rId42"/>
    <p:sldId id="297" r:id="rId43"/>
    <p:sldId id="298" r:id="rId44"/>
    <p:sldId id="299" r:id="rId45"/>
    <p:sldId id="304" r:id="rId4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1706"/>
    <a:srgbClr val="FDFBD3"/>
    <a:srgbClr val="FCF9C0"/>
    <a:srgbClr val="FADEF1"/>
    <a:srgbClr val="FAD2EA"/>
    <a:srgbClr val="FEF8FC"/>
    <a:srgbClr val="8C146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2" autoAdjust="0"/>
    <p:restoredTop sz="94660" autoAdjust="0"/>
  </p:normalViewPr>
  <p:slideViewPr>
    <p:cSldViewPr>
      <p:cViewPr varScale="1">
        <p:scale>
          <a:sx n="72" d="100"/>
          <a:sy n="72" d="100"/>
        </p:scale>
        <p:origin x="-14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9"/>
          <p:cNvSpPr>
            <a:spLocks noGrp="1"/>
          </p:cNvSpPr>
          <p:nvPr>
            <p:ph type="dt" sz="half" idx="10"/>
          </p:nvPr>
        </p:nvSpPr>
        <p:spPr/>
        <p:txBody>
          <a:bodyPr/>
          <a:lstStyle>
            <a:lvl1pPr>
              <a:defRPr/>
            </a:lvl1pPr>
          </a:lstStyle>
          <a:p>
            <a:pPr>
              <a:defRPr/>
            </a:pPr>
            <a:fld id="{4F23D9EC-E383-4762-A7B2-20C1BE9A0731}" type="datetimeFigureOut">
              <a:rPr lang="ru-RU"/>
              <a:pPr>
                <a:defRPr/>
              </a:pPr>
              <a:t>19.04.2017</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73811011-9893-4EF6-906E-AD50BEDF8C1B}"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transition>
    <p:sndAc>
      <p:stSnd>
        <p:snd r:embed="rId2"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3FFE0851-9C70-485A-88D0-F25B978BDA83}" type="datetimeFigureOut">
              <a:rPr lang="ru-RU"/>
              <a:pPr>
                <a:defRPr/>
              </a:pPr>
              <a:t>19.04.2017</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75CAEDC9-ED8E-46C8-824B-3B67661D5712}" type="slidenum">
              <a:rPr lang="ru-RU"/>
              <a:pPr>
                <a:defRPr/>
              </a:pPr>
              <a:t>‹#›</a:t>
            </a:fld>
            <a:endParaRPr lang="ru-RU"/>
          </a:p>
        </p:txBody>
      </p:sp>
    </p:spTree>
  </p:cSld>
  <p:clrMapOvr>
    <a:masterClrMapping/>
  </p:clrMapOvr>
  <p:transition>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9"/>
          <p:cNvSpPr>
            <a:spLocks noGrp="1"/>
          </p:cNvSpPr>
          <p:nvPr>
            <p:ph type="dt" sz="half" idx="10"/>
          </p:nvPr>
        </p:nvSpPr>
        <p:spPr/>
        <p:txBody>
          <a:bodyPr/>
          <a:lstStyle>
            <a:lvl1pPr>
              <a:defRPr/>
            </a:lvl1pPr>
          </a:lstStyle>
          <a:p>
            <a:pPr>
              <a:defRPr/>
            </a:pPr>
            <a:fld id="{85672FEF-8575-4E24-9FCD-82428F9CF3D8}" type="datetimeFigureOut">
              <a:rPr lang="ru-RU"/>
              <a:pPr>
                <a:defRPr/>
              </a:pPr>
              <a:t>19.04.2017</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0C10D8B6-2948-44E5-BFAF-CAD49DAFF676}" type="slidenum">
              <a:rPr lang="ru-RU"/>
              <a:pPr>
                <a:defRPr/>
              </a:pPr>
              <a:t>‹#›</a:t>
            </a:fld>
            <a:endParaRPr lang="ru-RU"/>
          </a:p>
        </p:txBody>
      </p:sp>
    </p:spTree>
  </p:cSld>
  <p:clrMapOvr>
    <a:masterClrMapping/>
  </p:clrMapOvr>
  <p:transition>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C1212E4E-1A20-44C0-BEDC-2DC3896F3674}" type="datetimeFigureOut">
              <a:rPr lang="ru-RU"/>
              <a:pPr>
                <a:defRPr/>
              </a:pPr>
              <a:t>19.04.2017</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19039E4C-5D78-4698-A4A3-0354723FF1DD}" type="slidenum">
              <a:rPr lang="ru-RU"/>
              <a:pPr>
                <a:defRPr/>
              </a:pPr>
              <a:t>‹#›</a:t>
            </a:fld>
            <a:endParaRPr lang="ru-RU"/>
          </a:p>
        </p:txBody>
      </p:sp>
    </p:spTree>
  </p:cSld>
  <p:clrMapOvr>
    <a:masterClrMapping/>
  </p:clrMapOvr>
  <p:transition>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56953C65-D6F2-4D5A-9242-2C7B180677F9}" type="datetimeFigureOut">
              <a:rPr lang="ru-RU"/>
              <a:pPr>
                <a:defRPr/>
              </a:pPr>
              <a:t>19.04.2017</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A27D957B-C699-4E82-BCA1-8F7DBA40B5B9}" type="slidenum">
              <a:rPr lang="ru-RU"/>
              <a:pPr>
                <a:defRPr/>
              </a:pPr>
              <a:t>‹#›</a:t>
            </a:fld>
            <a:endParaRPr lang="ru-RU"/>
          </a:p>
        </p:txBody>
      </p:sp>
    </p:spTree>
  </p:cSld>
  <p:clrMapOvr>
    <a:masterClrMapping/>
  </p:clrMapOvr>
  <p:transition>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87B06CCD-DF56-450D-BD7B-6F17C33D530E}" type="datetimeFigureOut">
              <a:rPr lang="ru-RU"/>
              <a:pPr>
                <a:defRPr/>
              </a:pPr>
              <a:t>19.04.2017</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CA6507D9-C7AB-4CCB-8CC4-31110D5BB1C1}" type="slidenum">
              <a:rPr lang="ru-RU"/>
              <a:pPr>
                <a:defRPr/>
              </a:pPr>
              <a:t>‹#›</a:t>
            </a:fld>
            <a:endParaRPr lang="ru-RU"/>
          </a:p>
        </p:txBody>
      </p:sp>
    </p:spTree>
  </p:cSld>
  <p:clrMapOvr>
    <a:masterClrMapping/>
  </p:clrMapOvr>
  <p:transition>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5C82C9A7-6CD8-4091-AC7C-AE98DAE78E66}" type="datetimeFigureOut">
              <a:rPr lang="ru-RU"/>
              <a:pPr>
                <a:defRPr/>
              </a:pPr>
              <a:t>19.04.2017</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29A1256A-C671-4537-A7FF-78EC4EFF5E78}" type="slidenum">
              <a:rPr lang="ru-RU"/>
              <a:pPr>
                <a:defRPr/>
              </a:pPr>
              <a:t>‹#›</a:t>
            </a:fld>
            <a:endParaRPr lang="ru-RU"/>
          </a:p>
        </p:txBody>
      </p:sp>
    </p:spTree>
  </p:cSld>
  <p:clrMapOvr>
    <a:masterClrMapping/>
  </p:clrMapOvr>
  <p:transition>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BD1484EE-FCB9-47C0-8ED6-DC9B0D365873}" type="datetimeFigureOut">
              <a:rPr lang="ru-RU"/>
              <a:pPr>
                <a:defRPr/>
              </a:pPr>
              <a:t>19.04.2017</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6339A117-35D1-43F6-9876-1EE0E6EC94D5}" type="slidenum">
              <a:rPr lang="ru-RU"/>
              <a:pPr>
                <a:defRPr/>
              </a:pPr>
              <a:t>‹#›</a:t>
            </a:fld>
            <a:endParaRPr lang="ru-RU"/>
          </a:p>
        </p:txBody>
      </p:sp>
    </p:spTree>
  </p:cSld>
  <p:clrMapOvr>
    <a:masterClrMapping/>
  </p:clrMapOvr>
  <p:transition>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C42ACB6C-6126-49E1-B66C-7C776E041FCC}" type="datetimeFigureOut">
              <a:rPr lang="ru-RU"/>
              <a:pPr>
                <a:defRPr/>
              </a:pPr>
              <a:t>19.04.2017</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0BD9BC69-EA2D-4743-96B5-1F2EE3AE080B}" type="slidenum">
              <a:rPr lang="ru-RU"/>
              <a:pPr>
                <a:defRPr/>
              </a:pPr>
              <a:t>‹#›</a:t>
            </a:fld>
            <a:endParaRPr lang="ru-RU"/>
          </a:p>
        </p:txBody>
      </p:sp>
    </p:spTree>
  </p:cSld>
  <p:clrMapOvr>
    <a:masterClrMapping/>
  </p:clrMapOvr>
  <p:transition>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0030C858-978B-40B6-B6FC-2A7F3DAA3600}" type="datetimeFigureOut">
              <a:rPr lang="ru-RU"/>
              <a:pPr>
                <a:defRPr/>
              </a:pPr>
              <a:t>19.04.2017</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3AB7B600-C2BD-4EDA-B65E-6ABD59A82228}" type="slidenum">
              <a:rPr lang="ru-RU"/>
              <a:pPr>
                <a:defRPr/>
              </a:pPr>
              <a:t>‹#›</a:t>
            </a:fld>
            <a:endParaRPr lang="ru-RU"/>
          </a:p>
        </p:txBody>
      </p:sp>
    </p:spTree>
  </p:cSld>
  <p:clrMapOvr>
    <a:masterClrMapping/>
  </p:clrMapOvr>
  <p:transition>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BD3"/>
        </a:soli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7CE5CD97-5B16-469C-89F8-6F40F7CDD637}" type="datetimeFigureOut">
              <a:rPr lang="ru-RU"/>
              <a:pPr>
                <a:defRPr/>
              </a:pPr>
              <a:t>19.04.2017</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53BFE463-6FB6-4B17-82C3-D2F8316D254D}"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ransition>
    <p:sndAc>
      <p:stSnd>
        <p:snd r:embed="rId12" name="chimes.wav"/>
      </p:stSnd>
    </p:sndAc>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slide" Target="slide3.xml"/><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3.xml"/><Relationship Id="rId4" Type="http://schemas.openxmlformats.org/officeDocument/2006/relationships/slide" Target="slide6.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slide" Target="slide1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8" Type="http://schemas.openxmlformats.org/officeDocument/2006/relationships/hyperlink" Target="http://ru.wikipedia.org/wiki/%D0%9F%D0%B5%D1%80%D0%B5%D1%87%D0%B8%D1%81%D0%BB%D0%B5%D0%BD%D0%B8%D0%B5_(%D0%BA%D0%BE%D0%BC%D0%B1%D0%B8%D0%BD%D0%B0%D1%82%D0%BE%D1%80%D0%B8%D0%BA%D0%B0)" TargetMode="External"/><Relationship Id="rId13" Type="http://schemas.openxmlformats.org/officeDocument/2006/relationships/hyperlink" Target="http://ru.wikipedia.org/wiki/%D0%93%D0%B5%D0%BD%D0%B5%D1%82%D0%B8%D0%BA%D0%B0" TargetMode="External"/><Relationship Id="rId18" Type="http://schemas.openxmlformats.org/officeDocument/2006/relationships/hyperlink" Target="http://ru.wikipedia.org/wiki/%D0%A2%D0%B5%D0%BE%D1%80%D0%B8%D1%8F_%D0%B3%D1%80%D0%B0%D1%84%D0%BE%D0%B2" TargetMode="External"/><Relationship Id="rId3" Type="http://schemas.openxmlformats.org/officeDocument/2006/relationships/hyperlink" Target="http://ru.wikipedia.org/wiki/%D0%9C%D0%B0%D1%82%D0%B5%D0%BC%D0%B0%D1%82%D0%B8%D0%BA%D0%B0" TargetMode="External"/><Relationship Id="rId7" Type="http://schemas.openxmlformats.org/officeDocument/2006/relationships/hyperlink" Target="http://ru.wikipedia.org/wiki/%D0%A0%D0%B0%D0%B7%D0%BC%D0%B5%D1%89%D0%B5%D0%BD%D0%B8%D1%8F" TargetMode="External"/><Relationship Id="rId12" Type="http://schemas.openxmlformats.org/officeDocument/2006/relationships/hyperlink" Target="http://ru.wikipedia.org/wiki/%D0%A2%D0%B5%D0%BE%D1%80%D0%B8%D1%8F_%D0%B2%D0%B5%D1%80%D0%BE%D1%8F%D1%82%D0%BD%D0%BE%D1%81%D1%82%D0%B5%D0%B9" TargetMode="External"/><Relationship Id="rId17" Type="http://schemas.openxmlformats.org/officeDocument/2006/relationships/hyperlink" Target="http://ru.wikipedia.org/wiki/1666_%D0%B3%D0%BE%D0%B4" TargetMode="External"/><Relationship Id="rId2" Type="http://schemas.openxmlformats.org/officeDocument/2006/relationships/audio" Target="../media/audio1.wav"/><Relationship Id="rId16" Type="http://schemas.openxmlformats.org/officeDocument/2006/relationships/hyperlink" Target="http://ru.wikipedia.org/wiki/%D0%9B%D0%B5%D0%B9%D0%B1%D0%BD%D0%B8%D1%86" TargetMode="External"/><Relationship Id="rId1" Type="http://schemas.openxmlformats.org/officeDocument/2006/relationships/slideLayout" Target="../slideLayouts/slideLayout1.xml"/><Relationship Id="rId6" Type="http://schemas.openxmlformats.org/officeDocument/2006/relationships/hyperlink" Target="http://ru.wikipedia.org/wiki/%D0%9F%D0%B5%D1%80%D0%B5%D1%81%D1%82%D0%B0%D0%BD%D0%BE%D0%B2%D0%BA%D0%B0" TargetMode="External"/><Relationship Id="rId11" Type="http://schemas.openxmlformats.org/officeDocument/2006/relationships/hyperlink" Target="http://ru.wikipedia.org/wiki/%D0%93%D0%B5%D0%BE%D0%BC%D0%B5%D1%82%D1%80%D0%B8%D1%8F" TargetMode="External"/><Relationship Id="rId5" Type="http://schemas.openxmlformats.org/officeDocument/2006/relationships/hyperlink" Target="http://ru.wikipedia.org/wiki/%D0%A1%D0%BE%D1%87%D0%B5%D1%82%D0%B0%D0%BD%D0%B8%D0%B5" TargetMode="External"/><Relationship Id="rId15" Type="http://schemas.openxmlformats.org/officeDocument/2006/relationships/hyperlink" Target="http://ru.wikipedia.org/wiki/%D0%A1%D1%82%D0%B0%D1%82%D0%B8%D1%81%D1%82%D0%B8%D1%87%D0%B5%D1%81%D0%BA%D0%B0%D1%8F_%D1%84%D0%B8%D0%B7%D0%B8%D0%BA%D0%B0" TargetMode="External"/><Relationship Id="rId10" Type="http://schemas.openxmlformats.org/officeDocument/2006/relationships/hyperlink" Target="http://ru.wikipedia.org/wiki/%D0%90%D0%BB%D0%B3%D0%B5%D0%B1%D1%80%D0%B0" TargetMode="External"/><Relationship Id="rId19" Type="http://schemas.openxmlformats.org/officeDocument/2006/relationships/slide" Target="slide2.xml"/><Relationship Id="rId4" Type="http://schemas.openxmlformats.org/officeDocument/2006/relationships/hyperlink" Target="http://ru.wikipedia.org/wiki/%D0%9C%D0%BD%D0%BE%D0%B6%D0%B5%D1%81%D1%82%D0%B2%D0%BE" TargetMode="External"/><Relationship Id="rId9" Type="http://schemas.openxmlformats.org/officeDocument/2006/relationships/hyperlink" Target="http://ru.wikipedia.org/wiki/%D0%A7%D0%B0%D1%81%D1%82%D0%B8%D1%87%D0%BD%D1%8B%D0%B9_%D0%BF%D0%BE%D1%80%D1%8F%D0%B4%D0%BE%D0%BA" TargetMode="External"/><Relationship Id="rId14" Type="http://schemas.openxmlformats.org/officeDocument/2006/relationships/hyperlink" Target="http://ru.wikipedia.org/wiki/%D0%98%D0%BD%D1%84%D0%BE%D1%80%D0%BC%D0%B0%D1%82%D0%B8%D0%BA%D0%B0" TargetMode="Externa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17.gif"/></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gif"/></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gif"/><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8.xml"/><Relationship Id="rId3" Type="http://schemas.openxmlformats.org/officeDocument/2006/relationships/slide" Target="slide3.xml"/><Relationship Id="rId7" Type="http://schemas.openxmlformats.org/officeDocument/2006/relationships/slide" Target="slide12.xml"/><Relationship Id="rId12" Type="http://schemas.openxmlformats.org/officeDocument/2006/relationships/slide" Target="slide17.xml"/><Relationship Id="rId2" Type="http://schemas.openxmlformats.org/officeDocument/2006/relationships/audio" Target="../media/audio1.wav"/><Relationship Id="rId16" Type="http://schemas.openxmlformats.org/officeDocument/2006/relationships/slide" Target="slide31.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16.xml"/><Relationship Id="rId5" Type="http://schemas.openxmlformats.org/officeDocument/2006/relationships/slide" Target="slide5.xml"/><Relationship Id="rId15" Type="http://schemas.openxmlformats.org/officeDocument/2006/relationships/slide" Target="slide20.xml"/><Relationship Id="rId10" Type="http://schemas.openxmlformats.org/officeDocument/2006/relationships/slide" Target="slide15.xml"/><Relationship Id="rId4" Type="http://schemas.openxmlformats.org/officeDocument/2006/relationships/slide" Target="slide4.xml"/><Relationship Id="rId9" Type="http://schemas.openxmlformats.org/officeDocument/2006/relationships/slide" Target="slide14.xml"/><Relationship Id="rId14" Type="http://schemas.openxmlformats.org/officeDocument/2006/relationships/slide" Target="slide19.xml"/></Relationships>
</file>

<file path=ppt/slides/_rels/slide20.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21.xml"/><Relationship Id="rId7" Type="http://schemas.openxmlformats.org/officeDocument/2006/relationships/slide" Target="slide25.xml"/><Relationship Id="rId12"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24.xml"/><Relationship Id="rId11" Type="http://schemas.openxmlformats.org/officeDocument/2006/relationships/slide" Target="slide30.xml"/><Relationship Id="rId5" Type="http://schemas.openxmlformats.org/officeDocument/2006/relationships/slide" Target="slide23.xml"/><Relationship Id="rId10" Type="http://schemas.openxmlformats.org/officeDocument/2006/relationships/slide" Target="slide29.xml"/><Relationship Id="rId4" Type="http://schemas.openxmlformats.org/officeDocument/2006/relationships/slide" Target="slide22.xml"/><Relationship Id="rId9" Type="http://schemas.openxmlformats.org/officeDocument/2006/relationships/slide" Target="slide27.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slide" Target="slide20.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slide" Target="slide20.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slide" Target="slide20.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slide" Target="slide20.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slide" Target="slide20.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slide" Target="slide20.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slide" Target="slide20.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slide" Target="slide20.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slide" Target="slide20.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slide" Target="slide20.xml"/></Relationships>
</file>

<file path=ppt/slides/_rels/slide31.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32.xml"/><Relationship Id="rId7" Type="http://schemas.openxmlformats.org/officeDocument/2006/relationships/slide" Target="slide40.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37.xml"/><Relationship Id="rId5" Type="http://schemas.openxmlformats.org/officeDocument/2006/relationships/slide" Target="slide35.xml"/><Relationship Id="rId4" Type="http://schemas.openxmlformats.org/officeDocument/2006/relationships/slide" Target="slide34.xml"/><Relationship Id="rId9"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slide" Target="slide31.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slide" Target="slide31.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slide" Target="slide31.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slide" Target="slide31.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slide" Target="slide31.xml"/></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slide" Target="slide31.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slide" Target="slide31.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slide" Target="slide31.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slide" Target="slide31.xml"/></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slide" Target="slide31.xml"/></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slide" Target="slide31.xml"/></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slide" Target="slide31.xml"/></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slide" Target="slide31.xml"/></Relationships>
</file>

<file path=ppt/slides/_rels/slide4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slide" Target="slide31.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slide" Target="slide2.xml"/><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slide" Target="slide4.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slide" Target="slide4.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3.xml"/><Relationship Id="rId4" Type="http://schemas.openxmlformats.org/officeDocument/2006/relationships/slide" Target="slide6.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3.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332656"/>
            <a:ext cx="7851648" cy="2232248"/>
          </a:xfrm>
        </p:spPr>
        <p:txBody>
          <a:bodyPr>
            <a:noAutofit/>
          </a:bodyPr>
          <a:lstStyle/>
          <a:p>
            <a:pPr algn="ctr">
              <a:defRPr/>
            </a:pPr>
            <a:r>
              <a:rPr lang="ru-RU" sz="6600" dirty="0" smtClean="0">
                <a:solidFill>
                  <a:schemeClr val="accent2">
                    <a:lumMod val="75000"/>
                  </a:schemeClr>
                </a:solidFill>
              </a:rPr>
              <a:t>Теория </a:t>
            </a:r>
            <a:r>
              <a:rPr lang="ru-RU" sz="6600" dirty="0" smtClean="0">
                <a:solidFill>
                  <a:schemeClr val="accent2">
                    <a:lumMod val="75000"/>
                  </a:schemeClr>
                </a:solidFill>
              </a:rPr>
              <a:t>Вероятности </a:t>
            </a:r>
            <a:r>
              <a:rPr lang="ru-RU" sz="6600" dirty="0" smtClean="0">
                <a:solidFill>
                  <a:schemeClr val="accent2">
                    <a:lumMod val="75000"/>
                  </a:schemeClr>
                </a:solidFill>
              </a:rPr>
              <a:t/>
            </a:r>
            <a:br>
              <a:rPr lang="ru-RU" sz="6600" dirty="0" smtClean="0">
                <a:solidFill>
                  <a:schemeClr val="accent2">
                    <a:lumMod val="75000"/>
                  </a:schemeClr>
                </a:solidFill>
              </a:rPr>
            </a:br>
            <a:r>
              <a:rPr lang="ru-RU" sz="6600" dirty="0" smtClean="0">
                <a:solidFill>
                  <a:schemeClr val="accent2">
                    <a:lumMod val="75000"/>
                  </a:schemeClr>
                </a:solidFill>
              </a:rPr>
              <a:t>в заданиях ЕГЭ</a:t>
            </a:r>
            <a:endParaRPr lang="ru-RU" sz="6600" dirty="0">
              <a:solidFill>
                <a:schemeClr val="accent2">
                  <a:lumMod val="75000"/>
                </a:schemeClr>
              </a:solidFill>
            </a:endParaRPr>
          </a:p>
        </p:txBody>
      </p:sp>
      <p:sp>
        <p:nvSpPr>
          <p:cNvPr id="12290" name="Подзаголовок 2"/>
          <p:cNvSpPr>
            <a:spLocks noGrp="1"/>
          </p:cNvSpPr>
          <p:nvPr>
            <p:ph type="subTitle" idx="1"/>
          </p:nvPr>
        </p:nvSpPr>
        <p:spPr>
          <a:xfrm>
            <a:off x="539552" y="1700808"/>
            <a:ext cx="7848798" cy="4752380"/>
          </a:xfrm>
        </p:spPr>
        <p:txBody>
          <a:bodyPr/>
          <a:lstStyle/>
          <a:p>
            <a:pPr marR="0" algn="l">
              <a:spcBef>
                <a:spcPts val="0"/>
              </a:spcBef>
            </a:pPr>
            <a:r>
              <a:rPr lang="ru-RU" b="1" dirty="0"/>
              <a:t> </a:t>
            </a:r>
            <a:r>
              <a:rPr lang="ru-RU" b="1" dirty="0" smtClean="0"/>
              <a:t>                                                           </a:t>
            </a:r>
          </a:p>
          <a:p>
            <a:pPr marR="0" algn="l">
              <a:spcBef>
                <a:spcPts val="0"/>
              </a:spcBef>
            </a:pPr>
            <a:endParaRPr lang="ru-RU" b="1" dirty="0"/>
          </a:p>
          <a:p>
            <a:pPr marR="0" algn="l">
              <a:spcBef>
                <a:spcPts val="0"/>
              </a:spcBef>
            </a:pPr>
            <a:endParaRPr lang="ru-RU" b="1" dirty="0" smtClean="0"/>
          </a:p>
          <a:p>
            <a:pPr marR="0">
              <a:spcBef>
                <a:spcPts val="0"/>
              </a:spcBef>
            </a:pPr>
            <a:r>
              <a:rPr lang="ru-RU" sz="2400" b="1" dirty="0" smtClean="0"/>
              <a:t>       </a:t>
            </a:r>
          </a:p>
          <a:p>
            <a:pPr marR="0">
              <a:spcBef>
                <a:spcPts val="0"/>
              </a:spcBef>
            </a:pPr>
            <a:endParaRPr lang="ru-RU" sz="2400" b="1" dirty="0" smtClean="0"/>
          </a:p>
          <a:p>
            <a:pPr marR="0">
              <a:spcBef>
                <a:spcPts val="0"/>
              </a:spcBef>
            </a:pPr>
            <a:endParaRPr lang="ru-RU" sz="2400" b="1" dirty="0" smtClean="0"/>
          </a:p>
          <a:p>
            <a:pPr marR="0">
              <a:spcBef>
                <a:spcPts val="0"/>
              </a:spcBef>
            </a:pPr>
            <a:endParaRPr lang="ru-RU" sz="2400" b="1" dirty="0" smtClean="0"/>
          </a:p>
          <a:p>
            <a:pPr marR="0">
              <a:spcBef>
                <a:spcPts val="0"/>
              </a:spcBef>
            </a:pPr>
            <a:r>
              <a:rPr lang="ru-RU" sz="2400" b="1" dirty="0" smtClean="0"/>
              <a:t>  Выполнила</a:t>
            </a:r>
          </a:p>
          <a:p>
            <a:pPr marR="0">
              <a:spcBef>
                <a:spcPts val="0"/>
              </a:spcBef>
            </a:pPr>
            <a:r>
              <a:rPr lang="ru-RU" sz="2400" b="1" dirty="0" err="1" smtClean="0"/>
              <a:t>УчительМБОУ</a:t>
            </a:r>
            <a:r>
              <a:rPr lang="ru-RU" sz="2400" b="1" dirty="0" smtClean="0"/>
              <a:t> «СОШ №17» г.Воткинска </a:t>
            </a:r>
            <a:r>
              <a:rPr lang="ru-RU" sz="2400" b="1" dirty="0" err="1" smtClean="0"/>
              <a:t>Удмуртия</a:t>
            </a:r>
            <a:r>
              <a:rPr lang="ru-RU" sz="2400" i="1" dirty="0" err="1" smtClean="0">
                <a:effectLst>
                  <a:outerShdw blurRad="38100" dist="38100" dir="2700000" algn="tl">
                    <a:srgbClr val="000000">
                      <a:alpha val="43137"/>
                    </a:srgbClr>
                  </a:outerShdw>
                </a:effectLst>
              </a:rPr>
              <a:t>Ившина</a:t>
            </a:r>
            <a:r>
              <a:rPr lang="ru-RU" sz="2400" i="1" dirty="0" smtClean="0">
                <a:effectLst>
                  <a:outerShdw blurRad="38100" dist="38100" dir="2700000" algn="tl">
                    <a:srgbClr val="000000">
                      <a:alpha val="43137"/>
                    </a:srgbClr>
                  </a:outerShdw>
                </a:effectLst>
              </a:rPr>
              <a:t> О.А</a:t>
            </a:r>
            <a:r>
              <a:rPr lang="ru-RU" i="1" dirty="0" smtClean="0">
                <a:effectLst>
                  <a:outerShdw blurRad="38100" dist="38100" dir="2700000" algn="tl">
                    <a:srgbClr val="000000">
                      <a:alpha val="43137"/>
                    </a:srgbClr>
                  </a:outerShdw>
                </a:effectLst>
              </a:rPr>
              <a:t>.</a:t>
            </a:r>
            <a:endParaRPr lang="ru-RU" dirty="0" smtClean="0"/>
          </a:p>
          <a:p>
            <a:pPr marR="0" algn="l">
              <a:spcBef>
                <a:spcPts val="0"/>
              </a:spcBef>
            </a:pPr>
            <a:r>
              <a:rPr lang="ru-RU" dirty="0" smtClean="0"/>
              <a:t>                                      </a:t>
            </a:r>
          </a:p>
          <a:p>
            <a:pPr marR="0" algn="ctr">
              <a:spcBef>
                <a:spcPts val="0"/>
              </a:spcBef>
            </a:pPr>
            <a:r>
              <a:rPr lang="ru-RU" dirty="0" smtClean="0"/>
              <a:t>  </a:t>
            </a:r>
            <a:r>
              <a:rPr lang="ru-RU" sz="1800" b="1" i="1" dirty="0" smtClean="0">
                <a:solidFill>
                  <a:srgbClr val="C00000"/>
                </a:solidFill>
              </a:rPr>
              <a:t>2017 г.</a:t>
            </a:r>
            <a:endParaRPr lang="ru-RU" b="1" i="1" dirty="0" smtClean="0">
              <a:solidFill>
                <a:srgbClr val="C00000"/>
              </a:solidFill>
            </a:endParaRPr>
          </a:p>
          <a:p>
            <a:pPr marR="0" algn="l"/>
            <a:endParaRPr lang="ru-RU" dirty="0" smtClean="0"/>
          </a:p>
          <a:p>
            <a:pPr marR="0" algn="l"/>
            <a:endParaRPr lang="ru-RU" dirty="0" smtClean="0"/>
          </a:p>
          <a:p>
            <a:pPr marR="0" algn="l"/>
            <a:endParaRPr lang="ru-RU" dirty="0" smtClean="0"/>
          </a:p>
        </p:txBody>
      </p:sp>
    </p:spTree>
  </p:cSld>
  <p:clrMapOvr>
    <a:masterClrMapping/>
  </p:clrMapOvr>
  <p:transition>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Заголовок 1"/>
          <p:cNvSpPr>
            <a:spLocks noGrp="1"/>
          </p:cNvSpPr>
          <p:nvPr>
            <p:ph type="title" idx="4294967295"/>
          </p:nvPr>
        </p:nvSpPr>
        <p:spPr>
          <a:xfrm>
            <a:off x="179388" y="1325563"/>
            <a:ext cx="8229600" cy="5532437"/>
          </a:xfrm>
        </p:spPr>
        <p:txBody>
          <a:bodyPr/>
          <a:lstStyle/>
          <a:p>
            <a:pPr eaLnBrk="1" hangingPunct="1"/>
            <a:r>
              <a:rPr lang="ru-RU" sz="3200" b="1" u="sng" dirty="0" smtClean="0"/>
              <a:t>Решение: </a:t>
            </a:r>
            <a:br>
              <a:rPr lang="ru-RU" sz="3200" b="1" u="sng" dirty="0" smtClean="0"/>
            </a:br>
            <a:r>
              <a:rPr lang="ru-RU" sz="1800" b="1" dirty="0" smtClean="0"/>
              <a:t>Прототип задания B10 (№ 320181)</a:t>
            </a:r>
            <a:br>
              <a:rPr lang="ru-RU" sz="1800" b="1" dirty="0" smtClean="0"/>
            </a:br>
            <a:r>
              <a:rPr lang="ru-RU" sz="1400" dirty="0" smtClean="0"/>
              <a:t>В группе туристов 5 человек. С помощью жребия они выбирают двух человек, которые должны идти в село за продуктами. Турист А. хотел бы сходить в магазин, но он подчиняется жребию. Какова вероятность того, что А. пойдёт в магазин? </a:t>
            </a:r>
            <a:r>
              <a:rPr lang="ru-RU" sz="1800" b="1" dirty="0" smtClean="0"/>
              <a:t/>
            </a:r>
            <a:br>
              <a:rPr lang="ru-RU" sz="1800" b="1" dirty="0" smtClean="0"/>
            </a:br>
            <a:r>
              <a:rPr lang="ru-RU" sz="2000" dirty="0" smtClean="0"/>
              <a:t>1.Всего </a:t>
            </a:r>
            <a:r>
              <a:rPr lang="ru-RU" sz="2000" b="1" u="sng" dirty="0" smtClean="0">
                <a:solidFill>
                  <a:srgbClr val="FF0000"/>
                </a:solidFill>
              </a:rPr>
              <a:t>5</a:t>
            </a:r>
            <a:r>
              <a:rPr lang="ru-RU" sz="2000" dirty="0" smtClean="0"/>
              <a:t> туристов(</a:t>
            </a:r>
            <a:r>
              <a:rPr lang="ru-RU" sz="2000" b="1" dirty="0" smtClean="0">
                <a:solidFill>
                  <a:srgbClr val="08684E"/>
                </a:solidFill>
              </a:rPr>
              <a:t>кол-во возможных исходов</a:t>
            </a:r>
            <a:r>
              <a:rPr lang="ru-RU" sz="2000" dirty="0" smtClean="0"/>
              <a:t>)</a:t>
            </a:r>
            <a:br>
              <a:rPr lang="ru-RU" sz="2000" dirty="0" smtClean="0"/>
            </a:br>
            <a:r>
              <a:rPr lang="ru-RU" sz="2000" dirty="0" smtClean="0"/>
              <a:t/>
            </a:r>
            <a:br>
              <a:rPr lang="ru-RU" sz="2000" dirty="0" smtClean="0"/>
            </a:br>
            <a:r>
              <a:rPr lang="ru-RU" sz="2000" dirty="0" smtClean="0"/>
              <a:t>2.Нужно выбрать 2 человек, одним из которых будет Турист А, а другой неважно кто.</a:t>
            </a:r>
            <a:br>
              <a:rPr lang="ru-RU" sz="2000" dirty="0" smtClean="0"/>
            </a:br>
            <a:r>
              <a:rPr lang="ru-RU" sz="2000" dirty="0" smtClean="0"/>
              <a:t/>
            </a:r>
            <a:br>
              <a:rPr lang="ru-RU" sz="2000" dirty="0" smtClean="0"/>
            </a:br>
            <a:r>
              <a:rPr lang="ru-RU" sz="2000" dirty="0" smtClean="0"/>
              <a:t>3.Тогда,  пусть турист А выпал по жребию + еще один любой турист =</a:t>
            </a:r>
            <a:r>
              <a:rPr lang="ru-RU" sz="2000" b="1" u="sng" dirty="0" smtClean="0">
                <a:solidFill>
                  <a:srgbClr val="FF0000"/>
                </a:solidFill>
              </a:rPr>
              <a:t>2</a:t>
            </a:r>
            <a:r>
              <a:rPr lang="ru-RU" sz="2000" dirty="0" smtClean="0"/>
              <a:t/>
            </a:r>
            <a:br>
              <a:rPr lang="ru-RU" sz="2000" dirty="0" smtClean="0"/>
            </a:br>
            <a:r>
              <a:rPr lang="ru-RU" sz="2000" dirty="0" smtClean="0"/>
              <a:t>(</a:t>
            </a:r>
            <a:r>
              <a:rPr lang="ru-RU" sz="2000" b="1" dirty="0" smtClean="0">
                <a:solidFill>
                  <a:srgbClr val="08684E"/>
                </a:solidFill>
              </a:rPr>
              <a:t>кол-во благоприятных исходов</a:t>
            </a:r>
            <a:r>
              <a:rPr lang="ru-RU" sz="2000" dirty="0" smtClean="0"/>
              <a:t>)</a:t>
            </a:r>
            <a:br>
              <a:rPr lang="ru-RU" sz="2000" dirty="0" smtClean="0"/>
            </a:br>
            <a:r>
              <a:rPr lang="ru-RU" sz="2000" b="1" dirty="0" smtClean="0"/>
              <a:t/>
            </a:r>
            <a:br>
              <a:rPr lang="ru-RU" sz="2000" b="1" dirty="0" smtClean="0"/>
            </a:br>
            <a:r>
              <a:rPr lang="ru-RU" sz="2000" b="1" dirty="0" smtClean="0"/>
              <a:t>4.</a:t>
            </a:r>
            <a:r>
              <a:rPr lang="ru-RU" sz="2000" b="1" u="sng" dirty="0" smtClean="0">
                <a:solidFill>
                  <a:srgbClr val="FF0000"/>
                </a:solidFill>
              </a:rPr>
              <a:t>Р=2</a:t>
            </a:r>
            <a:r>
              <a:rPr lang="en-US" sz="2000" b="1" u="sng" dirty="0" smtClean="0">
                <a:solidFill>
                  <a:srgbClr val="FF0000"/>
                </a:solidFill>
              </a:rPr>
              <a:t>/5=0,4.</a:t>
            </a:r>
            <a:r>
              <a:rPr lang="ru-RU" sz="2000" b="1" u="sng" dirty="0" smtClean="0">
                <a:solidFill>
                  <a:srgbClr val="FF0000"/>
                </a:solidFill>
              </a:rPr>
              <a:t/>
            </a:r>
            <a:br>
              <a:rPr lang="ru-RU" sz="2000" b="1" u="sng" dirty="0" smtClean="0">
                <a:solidFill>
                  <a:srgbClr val="FF0000"/>
                </a:solidFill>
              </a:rPr>
            </a:br>
            <a:r>
              <a:rPr lang="ru-RU" sz="2000" b="1" u="sng" dirty="0" smtClean="0">
                <a:solidFill>
                  <a:srgbClr val="FF0000"/>
                </a:solidFill>
              </a:rPr>
              <a:t/>
            </a:r>
            <a:br>
              <a:rPr lang="ru-RU" sz="2000" b="1" u="sng" dirty="0" smtClean="0">
                <a:solidFill>
                  <a:srgbClr val="FF0000"/>
                </a:solidFill>
              </a:rPr>
            </a:br>
            <a:r>
              <a:rPr lang="en-US" sz="2000" b="1" dirty="0" smtClean="0"/>
              <a:t/>
            </a:r>
            <a:br>
              <a:rPr lang="en-US" sz="2000" b="1" dirty="0" smtClean="0"/>
            </a:br>
            <a:r>
              <a:rPr lang="ru-RU" sz="2000" b="1" dirty="0" smtClean="0"/>
              <a:t>Ответ:0,4</a:t>
            </a:r>
            <a:br>
              <a:rPr lang="ru-RU" sz="2000" b="1" dirty="0" smtClean="0"/>
            </a:br>
            <a:r>
              <a:rPr lang="ru-RU" sz="2000" b="1" dirty="0" smtClean="0"/>
              <a:t/>
            </a:r>
            <a:br>
              <a:rPr lang="ru-RU" sz="2000" b="1" dirty="0" smtClean="0"/>
            </a:br>
            <a:r>
              <a:rPr lang="ru-RU" sz="1600" b="1" dirty="0" smtClean="0">
                <a:solidFill>
                  <a:schemeClr val="tx1"/>
                </a:solidFill>
                <a:hlinkClick r:id="rId3" action="ppaction://hlinksldjump"/>
              </a:rPr>
              <a:t>На главную</a:t>
            </a:r>
            <a:r>
              <a:rPr lang="en-US" sz="1600" b="1" dirty="0" smtClean="0">
                <a:solidFill>
                  <a:schemeClr val="tx1"/>
                </a:solidFill>
              </a:rPr>
              <a:t/>
            </a:r>
            <a:br>
              <a:rPr lang="en-US" sz="1600" b="1" dirty="0" smtClean="0">
                <a:solidFill>
                  <a:schemeClr val="tx1"/>
                </a:solidFill>
              </a:rPr>
            </a:br>
            <a:r>
              <a:rPr lang="ru-RU" sz="1600" b="1" dirty="0" smtClean="0">
                <a:solidFill>
                  <a:schemeClr val="tx1"/>
                </a:solidFill>
                <a:latin typeface="Arial" charset="0"/>
                <a:hlinkClick r:id="rId4" action="ppaction://hlinksldjump"/>
              </a:rPr>
              <a:t>к списку задач</a:t>
            </a:r>
            <a:r>
              <a:rPr lang="ru-RU" sz="1600" b="1" dirty="0" smtClean="0">
                <a:solidFill>
                  <a:schemeClr val="tx1"/>
                </a:solidFill>
                <a:latin typeface="Arial" charset="0"/>
              </a:rPr>
              <a:t/>
            </a:r>
            <a:br>
              <a:rPr lang="ru-RU" sz="1600" b="1" dirty="0" smtClean="0">
                <a:solidFill>
                  <a:schemeClr val="tx1"/>
                </a:solidFill>
                <a:latin typeface="Arial" charset="0"/>
              </a:rPr>
            </a:br>
            <a:r>
              <a:rPr lang="ru-RU" sz="1600" b="1" dirty="0" smtClean="0">
                <a:solidFill>
                  <a:schemeClr val="tx1"/>
                </a:solidFill>
                <a:hlinkClick r:id="rId5" action="ppaction://hlinksldjump"/>
              </a:rPr>
              <a:t>К началу темы</a:t>
            </a:r>
            <a:r>
              <a:rPr lang="en-US" sz="1600" b="1" dirty="0" smtClean="0">
                <a:solidFill>
                  <a:schemeClr val="tx1"/>
                </a:solidFill>
              </a:rPr>
              <a:t/>
            </a:r>
            <a:br>
              <a:rPr lang="en-US" sz="1600" b="1" dirty="0" smtClean="0">
                <a:solidFill>
                  <a:schemeClr val="tx1"/>
                </a:solidFill>
              </a:rPr>
            </a:br>
            <a:endParaRPr lang="ru-RU" sz="1600" b="1" dirty="0" smtClean="0">
              <a:solidFill>
                <a:schemeClr val="tx1"/>
              </a:solidFill>
              <a:hlinkClick r:id="rId4" action="ppaction://hlinksldjump"/>
            </a:endParaRPr>
          </a:p>
        </p:txBody>
      </p:sp>
      <p:pic>
        <p:nvPicPr>
          <p:cNvPr id="21506" name="Содержимое 3" descr="800px-Tourists.jpg"/>
          <p:cNvPicPr>
            <a:picLocks noGrp="1" noChangeAspect="1"/>
          </p:cNvPicPr>
          <p:nvPr>
            <p:ph idx="4294967295"/>
          </p:nvPr>
        </p:nvPicPr>
        <p:blipFill>
          <a:blip r:embed="rId6" cstate="print"/>
          <a:srcRect/>
          <a:stretch>
            <a:fillRect/>
          </a:stretch>
        </p:blipFill>
        <p:spPr>
          <a:xfrm>
            <a:off x="6372225" y="5157788"/>
            <a:ext cx="2459038" cy="1223962"/>
          </a:xfrm>
        </p:spPr>
      </p:pic>
    </p:spTree>
  </p:cSld>
  <p:clrMapOvr>
    <a:masterClrMapping/>
  </p:clrMapOvr>
  <p:transition>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Заголовок 1"/>
          <p:cNvSpPr>
            <a:spLocks noGrp="1"/>
          </p:cNvSpPr>
          <p:nvPr>
            <p:ph type="title" idx="4294967295"/>
          </p:nvPr>
        </p:nvSpPr>
        <p:spPr>
          <a:xfrm>
            <a:off x="250825" y="1484313"/>
            <a:ext cx="8229600" cy="5100637"/>
          </a:xfrm>
        </p:spPr>
        <p:txBody>
          <a:bodyPr/>
          <a:lstStyle/>
          <a:p>
            <a:pPr eaLnBrk="1" hangingPunct="1"/>
            <a:r>
              <a:rPr lang="ru-RU" sz="2900" b="1" u="sng" dirty="0" smtClean="0"/>
              <a:t>Решение : </a:t>
            </a:r>
            <a:r>
              <a:rPr lang="ru-RU" sz="1800" dirty="0" smtClean="0"/>
              <a:t>Прототип задания B10 (№ 320183)</a:t>
            </a:r>
            <a:br>
              <a:rPr lang="ru-RU" sz="1800" dirty="0" smtClean="0"/>
            </a:br>
            <a:r>
              <a:rPr lang="ru-RU" sz="1400" dirty="0" smtClean="0"/>
              <a:t>Перед началом футбольного матча судья бросает монетку, чтобы определить, какая из команд начнёт игру с мячом. Команда «Физик» играет три матча с разными командами. Найдите вероятность того, что в этих играх «Физик» выиграет жребий ровно два раза </a:t>
            </a:r>
            <a:r>
              <a:rPr lang="ru-RU" sz="1800" dirty="0" smtClean="0"/>
              <a:t/>
            </a:r>
            <a:br>
              <a:rPr lang="ru-RU" sz="1800" dirty="0" smtClean="0"/>
            </a:br>
            <a:r>
              <a:rPr lang="ru-RU" sz="2000" dirty="0" smtClean="0"/>
              <a:t>1.Судья бросает монетку 3 раза , </a:t>
            </a:r>
            <a:r>
              <a:rPr lang="ru-RU" sz="2000" dirty="0" err="1" smtClean="0"/>
              <a:t>т.к</a:t>
            </a:r>
            <a:r>
              <a:rPr lang="ru-RU" sz="2000" dirty="0" smtClean="0"/>
              <a:t> команда </a:t>
            </a:r>
            <a:r>
              <a:rPr lang="en-US" sz="2000" dirty="0" smtClean="0"/>
              <a:t>“</a:t>
            </a:r>
            <a:r>
              <a:rPr lang="ru-RU" sz="2000" dirty="0" smtClean="0"/>
              <a:t>Физик </a:t>
            </a:r>
            <a:r>
              <a:rPr lang="en-US" sz="2000" dirty="0" smtClean="0"/>
              <a:t>”</a:t>
            </a:r>
            <a:r>
              <a:rPr lang="ru-RU" sz="2000" dirty="0" smtClean="0"/>
              <a:t>  играет 3 матча.</a:t>
            </a:r>
            <a:br>
              <a:rPr lang="ru-RU" sz="2000" dirty="0" smtClean="0"/>
            </a:br>
            <a:r>
              <a:rPr lang="ru-RU" sz="1800" dirty="0" smtClean="0"/>
              <a:t/>
            </a:r>
            <a:br>
              <a:rPr lang="ru-RU" sz="1800" dirty="0" smtClean="0"/>
            </a:br>
            <a:r>
              <a:rPr lang="ru-RU" sz="1800" dirty="0" smtClean="0"/>
              <a:t>2.Кол-во </a:t>
            </a:r>
            <a:r>
              <a:rPr lang="ru-RU" sz="1800" b="1" dirty="0" smtClean="0">
                <a:solidFill>
                  <a:srgbClr val="8C146A"/>
                </a:solidFill>
              </a:rPr>
              <a:t>возможных исходов</a:t>
            </a:r>
            <a:r>
              <a:rPr lang="ru-RU" sz="1800" dirty="0" smtClean="0"/>
              <a:t>=2*2*2=</a:t>
            </a:r>
            <a:r>
              <a:rPr lang="ru-RU" sz="1800" b="1" u="sng" dirty="0" smtClean="0">
                <a:solidFill>
                  <a:srgbClr val="FF0000"/>
                </a:solidFill>
              </a:rPr>
              <a:t>8</a:t>
            </a:r>
            <a:r>
              <a:rPr lang="ru-RU" sz="1800" dirty="0" smtClean="0"/>
              <a:t>(</a:t>
            </a:r>
            <a:r>
              <a:rPr lang="ru-RU" sz="1800" dirty="0" err="1" smtClean="0"/>
              <a:t>т.к</a:t>
            </a:r>
            <a:r>
              <a:rPr lang="ru-RU" sz="1800" dirty="0" smtClean="0"/>
              <a:t> у монеты 2 стороны и ее бросают 3 раза)</a:t>
            </a:r>
            <a:br>
              <a:rPr lang="ru-RU" sz="1800" dirty="0" smtClean="0"/>
            </a:br>
            <a:r>
              <a:rPr lang="ru-RU" sz="1800" dirty="0" smtClean="0"/>
              <a:t/>
            </a:r>
            <a:br>
              <a:rPr lang="ru-RU" sz="1800" dirty="0" smtClean="0"/>
            </a:br>
            <a:r>
              <a:rPr lang="ru-RU" sz="1800" dirty="0" smtClean="0"/>
              <a:t>3. </a:t>
            </a:r>
            <a:r>
              <a:rPr lang="ru-RU" sz="1800" i="1" dirty="0" smtClean="0">
                <a:solidFill>
                  <a:srgbClr val="8C146A"/>
                </a:solidFill>
              </a:rPr>
              <a:t>Перебором</a:t>
            </a:r>
            <a:r>
              <a:rPr lang="ru-RU" sz="1800" dirty="0" smtClean="0"/>
              <a:t> выберем </a:t>
            </a:r>
            <a:r>
              <a:rPr lang="ru-RU" sz="1800" b="1" dirty="0" smtClean="0">
                <a:solidFill>
                  <a:srgbClr val="8C146A"/>
                </a:solidFill>
              </a:rPr>
              <a:t>благоприятные исходы</a:t>
            </a:r>
            <a:r>
              <a:rPr lang="ru-RU" sz="1800" dirty="0" smtClean="0"/>
              <a:t>, когда команда выиграет </a:t>
            </a:r>
            <a:r>
              <a:rPr lang="ru-RU" sz="1800" b="1" u="sng" dirty="0" smtClean="0">
                <a:solidFill>
                  <a:srgbClr val="7030A0"/>
                </a:solidFill>
              </a:rPr>
              <a:t>2</a:t>
            </a:r>
            <a:r>
              <a:rPr lang="ru-RU" sz="1800" dirty="0" smtClean="0"/>
              <a:t> раза:</a:t>
            </a:r>
            <a:br>
              <a:rPr lang="ru-RU" sz="1800" dirty="0" smtClean="0"/>
            </a:br>
            <a:r>
              <a:rPr lang="ru-RU" sz="1800" dirty="0" smtClean="0"/>
              <a:t>       </a:t>
            </a:r>
            <a:r>
              <a:rPr lang="ru-RU" sz="1800" b="1" dirty="0" smtClean="0">
                <a:solidFill>
                  <a:srgbClr val="8C146A"/>
                </a:solidFill>
              </a:rPr>
              <a:t>+ + -</a:t>
            </a:r>
            <a:r>
              <a:rPr lang="ru-RU" sz="1800" dirty="0" smtClean="0"/>
              <a:t/>
            </a:r>
            <a:br>
              <a:rPr lang="ru-RU" sz="1800" dirty="0" smtClean="0"/>
            </a:br>
            <a:r>
              <a:rPr lang="ru-RU" sz="1800" dirty="0" smtClean="0"/>
              <a:t>       </a:t>
            </a:r>
            <a:r>
              <a:rPr lang="ru-RU" sz="1800" b="1" dirty="0" smtClean="0">
                <a:solidFill>
                  <a:srgbClr val="8C146A"/>
                </a:solidFill>
              </a:rPr>
              <a:t>+ - +</a:t>
            </a:r>
            <a:r>
              <a:rPr lang="ru-RU" sz="1800" dirty="0" smtClean="0"/>
              <a:t/>
            </a:r>
            <a:br>
              <a:rPr lang="ru-RU" sz="1800" dirty="0" smtClean="0"/>
            </a:br>
            <a:r>
              <a:rPr lang="ru-RU" sz="1800" dirty="0" smtClean="0"/>
              <a:t>       </a:t>
            </a:r>
            <a:r>
              <a:rPr lang="ru-RU" sz="1800" b="1" dirty="0" smtClean="0">
                <a:solidFill>
                  <a:srgbClr val="8C146A"/>
                </a:solidFill>
              </a:rPr>
              <a:t>-  + +     </a:t>
            </a:r>
            <a:r>
              <a:rPr lang="ru-RU" sz="1800" b="1" u="sng" dirty="0" smtClean="0">
                <a:solidFill>
                  <a:srgbClr val="FF0000"/>
                </a:solidFill>
              </a:rPr>
              <a:t> 3 </a:t>
            </a:r>
            <a:r>
              <a:rPr lang="ru-RU" sz="1800" dirty="0" smtClean="0">
                <a:solidFill>
                  <a:srgbClr val="8C146A"/>
                </a:solidFill>
              </a:rPr>
              <a:t>благоприятных исхода</a:t>
            </a:r>
            <a:r>
              <a:rPr lang="ru-RU" sz="1800" dirty="0" smtClean="0"/>
              <a:t/>
            </a:r>
            <a:br>
              <a:rPr lang="ru-RU" sz="1800" dirty="0" smtClean="0"/>
            </a:br>
            <a:r>
              <a:rPr lang="ru-RU" sz="1800" dirty="0" smtClean="0"/>
              <a:t>  </a:t>
            </a:r>
            <a:br>
              <a:rPr lang="ru-RU" sz="1800" dirty="0" smtClean="0"/>
            </a:br>
            <a:r>
              <a:rPr lang="ru-RU" sz="1800" b="1" dirty="0" smtClean="0">
                <a:solidFill>
                  <a:srgbClr val="B61706"/>
                </a:solidFill>
              </a:rPr>
              <a:t>4.Р=3</a:t>
            </a:r>
            <a:r>
              <a:rPr lang="en-US" sz="1800" b="1" dirty="0" smtClean="0">
                <a:solidFill>
                  <a:srgbClr val="B61706"/>
                </a:solidFill>
              </a:rPr>
              <a:t>/8=0,375.</a:t>
            </a:r>
            <a:r>
              <a:rPr lang="ru-RU" sz="1800" b="1" dirty="0" smtClean="0">
                <a:solidFill>
                  <a:srgbClr val="B61706"/>
                </a:solidFill>
              </a:rPr>
              <a:t/>
            </a:r>
            <a:br>
              <a:rPr lang="ru-RU" sz="1800" b="1" dirty="0" smtClean="0">
                <a:solidFill>
                  <a:srgbClr val="B61706"/>
                </a:solidFill>
              </a:rPr>
            </a:br>
            <a:r>
              <a:rPr lang="en-US" sz="1800" dirty="0" smtClean="0"/>
              <a:t/>
            </a:r>
            <a:br>
              <a:rPr lang="en-US" sz="1800" dirty="0" smtClean="0"/>
            </a:br>
            <a:r>
              <a:rPr lang="ru-RU" sz="1800" dirty="0" smtClean="0"/>
              <a:t/>
            </a:r>
            <a:br>
              <a:rPr lang="ru-RU" sz="1800" dirty="0" smtClean="0"/>
            </a:br>
            <a:r>
              <a:rPr lang="ru-RU" sz="1800" dirty="0" smtClean="0"/>
              <a:t/>
            </a:r>
            <a:br>
              <a:rPr lang="ru-RU" sz="1800" dirty="0" smtClean="0"/>
            </a:br>
            <a:r>
              <a:rPr lang="ru-RU" sz="1800" dirty="0" smtClean="0"/>
              <a:t>  </a:t>
            </a:r>
            <a:r>
              <a:rPr lang="ru-RU" sz="1800" b="1" u="sng" dirty="0" smtClean="0"/>
              <a:t>Ответ :0,375</a:t>
            </a:r>
            <a:r>
              <a:rPr lang="ru-RU" sz="1800" dirty="0" smtClean="0"/>
              <a:t>.</a:t>
            </a:r>
            <a:br>
              <a:rPr lang="ru-RU" sz="1800" dirty="0" smtClean="0"/>
            </a:br>
            <a:r>
              <a:rPr lang="ru-RU" sz="1600" b="1" dirty="0" smtClean="0">
                <a:solidFill>
                  <a:schemeClr val="tx1"/>
                </a:solidFill>
                <a:hlinkClick r:id="rId3" action="ppaction://hlinksldjump"/>
              </a:rPr>
              <a:t>На главную</a:t>
            </a:r>
            <a:r>
              <a:rPr lang="en-US" sz="1600" b="1" dirty="0" smtClean="0">
                <a:solidFill>
                  <a:schemeClr val="tx1"/>
                </a:solidFill>
                <a:hlinkClick r:id="rId3" action="ppaction://hlinksldjump"/>
              </a:rPr>
              <a:t/>
            </a:r>
            <a:br>
              <a:rPr lang="en-US" sz="1600" b="1" dirty="0" smtClean="0">
                <a:solidFill>
                  <a:schemeClr val="tx1"/>
                </a:solidFill>
                <a:hlinkClick r:id="rId3" action="ppaction://hlinksldjump"/>
              </a:rPr>
            </a:br>
            <a:r>
              <a:rPr lang="ru-RU" sz="1600" b="1" dirty="0" smtClean="0">
                <a:solidFill>
                  <a:schemeClr val="tx1"/>
                </a:solidFill>
                <a:latin typeface="Arial" charset="0"/>
                <a:hlinkClick r:id="rId4" action="ppaction://hlinksldjump"/>
              </a:rPr>
              <a:t>к списку задач</a:t>
            </a:r>
            <a:br>
              <a:rPr lang="ru-RU" sz="1600" b="1" dirty="0" smtClean="0">
                <a:solidFill>
                  <a:schemeClr val="tx1"/>
                </a:solidFill>
                <a:latin typeface="Arial" charset="0"/>
                <a:hlinkClick r:id="rId4" action="ppaction://hlinksldjump"/>
              </a:rPr>
            </a:br>
            <a:r>
              <a:rPr lang="ru-RU" sz="1600" b="1" dirty="0" smtClean="0">
                <a:solidFill>
                  <a:schemeClr val="tx1"/>
                </a:solidFill>
                <a:hlinkClick r:id="rId5" action="ppaction://hlinksldjump"/>
              </a:rPr>
              <a:t>К началу темы</a:t>
            </a:r>
            <a:r>
              <a:rPr lang="en-US" sz="1600" b="1" dirty="0" smtClean="0">
                <a:solidFill>
                  <a:schemeClr val="tx1"/>
                </a:solidFill>
                <a:hlinkClick r:id="rId6" action="ppaction://hlinksldjump"/>
              </a:rPr>
              <a:t/>
            </a:r>
            <a:br>
              <a:rPr lang="en-US" sz="1600" b="1" dirty="0" smtClean="0">
                <a:solidFill>
                  <a:schemeClr val="tx1"/>
                </a:solidFill>
                <a:hlinkClick r:id="rId6" action="ppaction://hlinksldjump"/>
              </a:rPr>
            </a:br>
            <a:endParaRPr lang="ru-RU" sz="1600" b="1" dirty="0" smtClean="0">
              <a:solidFill>
                <a:schemeClr val="tx1"/>
              </a:solidFill>
            </a:endParaRPr>
          </a:p>
        </p:txBody>
      </p:sp>
      <p:pic>
        <p:nvPicPr>
          <p:cNvPr id="22530" name="Содержимое 3" descr="eddcbde5-1a1a-4e19-86b8-1c854fd09e29_B.jpg"/>
          <p:cNvPicPr>
            <a:picLocks noGrp="1" noChangeAspect="1"/>
          </p:cNvPicPr>
          <p:nvPr>
            <p:ph idx="4294967295"/>
          </p:nvPr>
        </p:nvPicPr>
        <p:blipFill>
          <a:blip r:embed="rId7" cstate="print"/>
          <a:srcRect/>
          <a:stretch>
            <a:fillRect/>
          </a:stretch>
        </p:blipFill>
        <p:spPr>
          <a:xfrm>
            <a:off x="6659563" y="5157788"/>
            <a:ext cx="1955800" cy="1433512"/>
          </a:xfrm>
        </p:spPr>
      </p:pic>
    </p:spTree>
  </p:cSld>
  <p:clrMapOvr>
    <a:masterClrMapping/>
  </p:clrMapOvr>
  <p:transition>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Заголовок 1"/>
          <p:cNvSpPr>
            <a:spLocks noGrp="1"/>
          </p:cNvSpPr>
          <p:nvPr>
            <p:ph type="title" idx="4294967295"/>
          </p:nvPr>
        </p:nvSpPr>
        <p:spPr>
          <a:xfrm>
            <a:off x="457200" y="274638"/>
            <a:ext cx="8229600" cy="6583362"/>
          </a:xfrm>
        </p:spPr>
        <p:txBody>
          <a:bodyPr/>
          <a:lstStyle/>
          <a:p>
            <a:pPr eaLnBrk="1" hangingPunct="1"/>
            <a:r>
              <a:rPr lang="ru-RU" sz="3600" b="1" dirty="0" smtClean="0">
                <a:solidFill>
                  <a:srgbClr val="002060"/>
                </a:solidFill>
              </a:rPr>
              <a:t>Теорема о  сумме вероятностей.</a:t>
            </a:r>
            <a:r>
              <a:rPr lang="ru-RU" sz="2800" b="1" dirty="0" smtClean="0">
                <a:solidFill>
                  <a:schemeClr val="tx1"/>
                </a:solidFill>
              </a:rPr>
              <a:t/>
            </a:r>
            <a:br>
              <a:rPr lang="ru-RU" sz="2800" b="1" dirty="0" smtClean="0">
                <a:solidFill>
                  <a:schemeClr val="tx1"/>
                </a:solidFill>
              </a:rPr>
            </a:br>
            <a:r>
              <a:rPr lang="ru-RU" sz="2800" b="1" dirty="0" smtClean="0">
                <a:solidFill>
                  <a:schemeClr val="tx1"/>
                </a:solidFill>
              </a:rPr>
              <a:t> Т.</a:t>
            </a:r>
            <a:r>
              <a:rPr lang="ru-RU" sz="2000" dirty="0" smtClean="0">
                <a:solidFill>
                  <a:schemeClr val="tx1"/>
                </a:solidFill>
              </a:rPr>
              <a:t>если два события </a:t>
            </a:r>
            <a:r>
              <a:rPr lang="ru-RU" sz="2000" u="sng" dirty="0" smtClean="0">
                <a:solidFill>
                  <a:schemeClr val="tx1"/>
                </a:solidFill>
              </a:rPr>
              <a:t>несовместны</a:t>
            </a:r>
            <a:r>
              <a:rPr lang="ru-RU" sz="2000" dirty="0" smtClean="0">
                <a:solidFill>
                  <a:schemeClr val="tx1"/>
                </a:solidFill>
              </a:rPr>
              <a:t>, то вероятность того, что</a:t>
            </a:r>
            <a:br>
              <a:rPr lang="ru-RU" sz="2000" dirty="0" smtClean="0">
                <a:solidFill>
                  <a:schemeClr val="tx1"/>
                </a:solidFill>
              </a:rPr>
            </a:br>
            <a:r>
              <a:rPr lang="ru-RU" sz="2000" dirty="0" smtClean="0">
                <a:solidFill>
                  <a:schemeClr val="tx1"/>
                </a:solidFill>
              </a:rPr>
              <a:t>произойдёт хотя бы одно из них, равна сумме их вероятностей.</a:t>
            </a:r>
            <a:r>
              <a:rPr lang="en-US" sz="2000" dirty="0" smtClean="0">
                <a:solidFill>
                  <a:schemeClr val="tx1"/>
                </a:solidFill>
              </a:rPr>
              <a:t/>
            </a:r>
            <a:br>
              <a:rPr lang="en-US" sz="2000" dirty="0" smtClean="0">
                <a:solidFill>
                  <a:schemeClr val="tx1"/>
                </a:solidFill>
              </a:rPr>
            </a:br>
            <a:r>
              <a:rPr lang="en-US" sz="2000" dirty="0" smtClean="0">
                <a:solidFill>
                  <a:schemeClr val="tx1"/>
                </a:solidFill>
              </a:rPr>
              <a:t>  </a:t>
            </a:r>
            <a:r>
              <a:rPr lang="ru-RU" sz="2000" b="1" u="sng" dirty="0" smtClean="0">
                <a:solidFill>
                  <a:srgbClr val="7030A0"/>
                </a:solidFill>
              </a:rPr>
              <a:t>-Если А и В несовместны : Р (А + В) = Р (А) + Р (В)</a:t>
            </a:r>
            <a:r>
              <a:rPr lang="en-US" sz="2000" b="1" u="sng" dirty="0" smtClean="0">
                <a:solidFill>
                  <a:srgbClr val="7030A0"/>
                </a:solidFill>
              </a:rPr>
              <a:t>;</a:t>
            </a:r>
            <a:r>
              <a:rPr lang="ru-RU" sz="2000" b="1" dirty="0" smtClean="0">
                <a:solidFill>
                  <a:srgbClr val="7030A0"/>
                </a:solidFill>
              </a:rPr>
              <a:t/>
            </a:r>
            <a:br>
              <a:rPr lang="ru-RU" sz="2000" b="1" dirty="0" smtClean="0">
                <a:solidFill>
                  <a:srgbClr val="7030A0"/>
                </a:solidFill>
              </a:rPr>
            </a:br>
            <a:r>
              <a:rPr lang="ru-RU" sz="2000" b="1" dirty="0" smtClean="0">
                <a:solidFill>
                  <a:srgbClr val="7030A0"/>
                </a:solidFill>
              </a:rPr>
              <a:t>  </a:t>
            </a:r>
            <a:r>
              <a:rPr lang="ru-RU" sz="2000" b="1" u="sng" dirty="0" smtClean="0">
                <a:solidFill>
                  <a:srgbClr val="546422"/>
                </a:solidFill>
              </a:rPr>
              <a:t>-Если А и В совместны : Р(А + В) = Р(А) + Р(В)-Р(А*В).</a:t>
            </a:r>
            <a:r>
              <a:rPr lang="ru-RU" sz="2000" dirty="0" smtClean="0">
                <a:solidFill>
                  <a:schemeClr val="tx1"/>
                </a:solidFill>
              </a:rPr>
              <a:t/>
            </a:r>
            <a:br>
              <a:rPr lang="ru-RU" sz="2000" dirty="0" smtClean="0">
                <a:solidFill>
                  <a:schemeClr val="tx1"/>
                </a:solidFill>
              </a:rPr>
            </a:br>
            <a:r>
              <a:rPr lang="ru-RU" sz="2000" dirty="0" smtClean="0">
                <a:solidFill>
                  <a:schemeClr val="tx1"/>
                </a:solidFill>
              </a:rPr>
              <a:t> </a:t>
            </a:r>
            <a:br>
              <a:rPr lang="ru-RU" sz="2000" dirty="0" smtClean="0">
                <a:solidFill>
                  <a:schemeClr val="tx1"/>
                </a:solidFill>
              </a:rPr>
            </a:br>
            <a:r>
              <a:rPr lang="ru-RU" sz="2000" dirty="0" smtClean="0">
                <a:solidFill>
                  <a:schemeClr val="tx1"/>
                </a:solidFill>
              </a:rPr>
              <a:t>  *</a:t>
            </a:r>
            <a:r>
              <a:rPr lang="ru-RU" sz="1600" dirty="0" smtClean="0">
                <a:solidFill>
                  <a:schemeClr val="tx1"/>
                </a:solidFill>
              </a:rPr>
              <a:t>под </a:t>
            </a:r>
            <a:r>
              <a:rPr lang="ru-RU" sz="1600" b="1" u="sng" dirty="0" smtClean="0">
                <a:solidFill>
                  <a:srgbClr val="FF0000"/>
                </a:solidFill>
              </a:rPr>
              <a:t>несовместными</a:t>
            </a:r>
            <a:r>
              <a:rPr lang="ru-RU" sz="1600" dirty="0" smtClean="0">
                <a:solidFill>
                  <a:schemeClr val="tx1"/>
                </a:solidFill>
              </a:rPr>
              <a:t> событиями понимаются события, которые не могут произойти одновременно (</a:t>
            </a:r>
            <a:r>
              <a:rPr lang="ru-RU" sz="1600" b="1" dirty="0" smtClean="0">
                <a:solidFill>
                  <a:srgbClr val="FF0000"/>
                </a:solidFill>
              </a:rPr>
              <a:t>исключают друг друга</a:t>
            </a:r>
            <a:r>
              <a:rPr lang="ru-RU" sz="1600" dirty="0" smtClean="0">
                <a:solidFill>
                  <a:schemeClr val="tx1"/>
                </a:solidFill>
              </a:rPr>
              <a:t>).</a:t>
            </a:r>
            <a:br>
              <a:rPr lang="ru-RU" sz="1600" dirty="0" smtClean="0">
                <a:solidFill>
                  <a:schemeClr val="tx1"/>
                </a:solidFill>
              </a:rPr>
            </a:br>
            <a:r>
              <a:rPr lang="ru-RU" sz="1600" dirty="0" smtClean="0">
                <a:solidFill>
                  <a:schemeClr val="tx1"/>
                </a:solidFill>
              </a:rPr>
              <a:t>  *Два события называются противоположными, если всегда происходит ровно одно из двух.</a:t>
            </a:r>
            <a:br>
              <a:rPr lang="ru-RU" sz="1600" dirty="0" smtClean="0">
                <a:solidFill>
                  <a:schemeClr val="tx1"/>
                </a:solidFill>
              </a:rPr>
            </a:br>
            <a:r>
              <a:rPr lang="ru-RU" sz="1600" dirty="0" smtClean="0">
                <a:solidFill>
                  <a:schemeClr val="tx1"/>
                </a:solidFill>
              </a:rPr>
              <a:t>Например,  Сегодня погода солнечная и идет дождь. </a:t>
            </a:r>
            <a:br>
              <a:rPr lang="ru-RU" sz="1600" dirty="0" smtClean="0">
                <a:solidFill>
                  <a:schemeClr val="tx1"/>
                </a:solidFill>
              </a:rPr>
            </a:br>
            <a:r>
              <a:rPr lang="ru-RU" sz="1600" dirty="0" smtClean="0">
                <a:solidFill>
                  <a:schemeClr val="tx1"/>
                </a:solidFill>
              </a:rPr>
              <a:t>  *Одно из двух противоположных событий называется отрицанием другого. </a:t>
            </a:r>
            <a:br>
              <a:rPr lang="ru-RU" sz="1600" dirty="0" smtClean="0">
                <a:solidFill>
                  <a:schemeClr val="tx1"/>
                </a:solidFill>
              </a:rPr>
            </a:br>
            <a:r>
              <a:rPr lang="ru-RU" sz="1600" dirty="0" smtClean="0">
                <a:solidFill>
                  <a:schemeClr val="tx1"/>
                </a:solidFill>
              </a:rPr>
              <a:t>Событие, противоположное к А , обозначают </a:t>
            </a:r>
            <a:r>
              <a:rPr lang="ru-RU" sz="1600" dirty="0" smtClean="0">
                <a:solidFill>
                  <a:schemeClr val="tx1"/>
                </a:solidFill>
                <a:latin typeface="Arial" charset="0"/>
              </a:rPr>
              <a:t/>
            </a:r>
            <a:br>
              <a:rPr lang="ru-RU" sz="1600" dirty="0" smtClean="0">
                <a:solidFill>
                  <a:schemeClr val="tx1"/>
                </a:solidFill>
                <a:latin typeface="Arial" charset="0"/>
              </a:rPr>
            </a:br>
            <a:r>
              <a:rPr lang="ru-RU" sz="1600" dirty="0" smtClean="0">
                <a:solidFill>
                  <a:schemeClr val="tx1"/>
                </a:solidFill>
              </a:rPr>
              <a:t>Сумма противоположных событий =1:</a:t>
            </a:r>
            <a:r>
              <a:rPr lang="en-US" sz="1600" dirty="0" smtClean="0">
                <a:solidFill>
                  <a:schemeClr val="tx1"/>
                </a:solidFill>
              </a:rPr>
              <a:t/>
            </a:r>
            <a:br>
              <a:rPr lang="en-US"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b="1" dirty="0" smtClean="0">
                <a:solidFill>
                  <a:schemeClr val="tx1"/>
                </a:solidFill>
              </a:rPr>
              <a:t/>
            </a:r>
            <a:br>
              <a:rPr lang="ru-RU" sz="1600" b="1" dirty="0" smtClean="0">
                <a:solidFill>
                  <a:schemeClr val="tx1"/>
                </a:solidFill>
              </a:rPr>
            </a:br>
            <a:r>
              <a:rPr lang="ru-RU" sz="1600" b="1" dirty="0" smtClean="0">
                <a:solidFill>
                  <a:schemeClr val="tx1"/>
                </a:solidFill>
                <a:hlinkClick r:id="rId3" action="ppaction://hlinksldjump"/>
              </a:rPr>
              <a:t>На главную</a:t>
            </a:r>
            <a:r>
              <a:rPr lang="en-US" sz="1600" b="1" dirty="0" smtClean="0">
                <a:solidFill>
                  <a:schemeClr val="tx1"/>
                </a:solidFill>
                <a:hlinkClick r:id="rId3" action="ppaction://hlinksldjump"/>
              </a:rPr>
              <a:t/>
            </a:r>
            <a:br>
              <a:rPr lang="en-US" sz="1600" b="1" dirty="0" smtClean="0">
                <a:solidFill>
                  <a:schemeClr val="tx1"/>
                </a:solidFill>
                <a:hlinkClick r:id="rId3" action="ppaction://hlinksldjump"/>
              </a:rPr>
            </a:br>
            <a:r>
              <a:rPr lang="ru-RU" sz="1600" b="1" dirty="0" smtClean="0">
                <a:solidFill>
                  <a:schemeClr val="tx1"/>
                </a:solidFill>
              </a:rPr>
              <a:t>       </a:t>
            </a:r>
            <a:br>
              <a:rPr lang="ru-RU" sz="1600" b="1"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2000" dirty="0" smtClean="0"/>
              <a:t/>
            </a:r>
            <a:br>
              <a:rPr lang="ru-RU" sz="2000" dirty="0" smtClean="0"/>
            </a:br>
            <a:endParaRPr lang="ru-RU" sz="2000" dirty="0" smtClean="0"/>
          </a:p>
        </p:txBody>
      </p:sp>
      <p:pic>
        <p:nvPicPr>
          <p:cNvPr id="23554" name="Содержимое 3" descr="images.jpg"/>
          <p:cNvPicPr>
            <a:picLocks noGrp="1" noChangeAspect="1"/>
          </p:cNvPicPr>
          <p:nvPr>
            <p:ph idx="4294967295"/>
          </p:nvPr>
        </p:nvPicPr>
        <p:blipFill>
          <a:blip r:embed="rId4" cstate="print"/>
          <a:srcRect/>
          <a:stretch>
            <a:fillRect/>
          </a:stretch>
        </p:blipFill>
        <p:spPr>
          <a:xfrm>
            <a:off x="7775575" y="5632450"/>
            <a:ext cx="1368425" cy="1225550"/>
          </a:xfrm>
        </p:spPr>
      </p:pic>
      <p:pic>
        <p:nvPicPr>
          <p:cNvPr id="23555"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995738" y="2997200"/>
            <a:ext cx="184150" cy="430213"/>
          </a:xfrm>
          <a:prstGeom prst="rect">
            <a:avLst/>
          </a:prstGeom>
          <a:noFill/>
          <a:ln w="9525">
            <a:noFill/>
            <a:miter lim="800000"/>
            <a:headEnd/>
            <a:tailEnd/>
          </a:ln>
        </p:spPr>
      </p:pic>
      <p:pic>
        <p:nvPicPr>
          <p:cNvPr id="23556"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427538" y="4005263"/>
            <a:ext cx="222250" cy="503237"/>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Заголовок 1"/>
          <p:cNvSpPr>
            <a:spLocks noGrp="1"/>
          </p:cNvSpPr>
          <p:nvPr>
            <p:ph type="title" idx="4294967295"/>
          </p:nvPr>
        </p:nvSpPr>
        <p:spPr>
          <a:xfrm>
            <a:off x="539750" y="2133600"/>
            <a:ext cx="8229600" cy="5256213"/>
          </a:xfrm>
        </p:spPr>
        <p:txBody>
          <a:bodyPr/>
          <a:lstStyle/>
          <a:p>
            <a:pPr eaLnBrk="1" hangingPunct="1"/>
            <a:r>
              <a:rPr lang="ru-RU" sz="3200" b="1" u="sng" dirty="0" smtClean="0"/>
              <a:t>Рассмотрим данную теорему на примере.</a:t>
            </a:r>
            <a:r>
              <a:rPr lang="ru-RU" sz="2000" b="1" u="sng" dirty="0" smtClean="0"/>
              <a:t/>
            </a:r>
            <a:br>
              <a:rPr lang="ru-RU" sz="2000" b="1" u="sng" dirty="0" smtClean="0"/>
            </a:br>
            <a:r>
              <a:rPr lang="ru-RU" sz="2000" b="1" dirty="0" smtClean="0"/>
              <a:t>1.Помещение освещается фонарем. Вероятность </a:t>
            </a:r>
            <a:r>
              <a:rPr lang="ru-RU" sz="2000" b="1" dirty="0" smtClean="0">
                <a:solidFill>
                  <a:srgbClr val="C00000"/>
                </a:solidFill>
              </a:rPr>
              <a:t>перегорания</a:t>
            </a:r>
            <a:r>
              <a:rPr lang="ru-RU" sz="2000" b="1" dirty="0" smtClean="0"/>
              <a:t>  лампы в течение года равна 0,3 .Найдите вероятность того, что в течение года лампа </a:t>
            </a:r>
            <a:r>
              <a:rPr lang="ru-RU" sz="2000" b="1" dirty="0" smtClean="0">
                <a:solidFill>
                  <a:srgbClr val="C00000"/>
                </a:solidFill>
              </a:rPr>
              <a:t>не перегорит</a:t>
            </a:r>
            <a:r>
              <a:rPr lang="ru-RU" sz="2000" b="1" dirty="0" smtClean="0"/>
              <a:t>.</a:t>
            </a:r>
            <a:r>
              <a:rPr lang="ru-RU" sz="2000" dirty="0" smtClean="0"/>
              <a:t/>
            </a:r>
            <a:br>
              <a:rPr lang="ru-RU" sz="2000" dirty="0" smtClean="0"/>
            </a:br>
            <a:r>
              <a:rPr lang="ru-RU" sz="2000" b="1" u="sng" dirty="0" smtClean="0">
                <a:solidFill>
                  <a:srgbClr val="C00000"/>
                </a:solidFill>
              </a:rPr>
              <a:t>Решение:</a:t>
            </a:r>
            <a:r>
              <a:rPr lang="ru-RU" sz="2000" dirty="0" smtClean="0"/>
              <a:t/>
            </a:r>
            <a:br>
              <a:rPr lang="ru-RU" sz="2000" dirty="0" smtClean="0"/>
            </a:br>
            <a:r>
              <a:rPr lang="ru-RU" sz="2000" dirty="0" smtClean="0"/>
              <a:t>1.Пусть </a:t>
            </a:r>
            <a:r>
              <a:rPr lang="ru-RU" sz="2000" b="1" dirty="0" smtClean="0">
                <a:solidFill>
                  <a:srgbClr val="0B5395"/>
                </a:solidFill>
              </a:rPr>
              <a:t>Р(А)</a:t>
            </a:r>
            <a:r>
              <a:rPr lang="ru-RU" sz="2000" dirty="0" smtClean="0"/>
              <a:t>-вероятность перегорания лампы=0,3</a:t>
            </a:r>
            <a:br>
              <a:rPr lang="ru-RU" sz="2000" dirty="0" smtClean="0"/>
            </a:br>
            <a:r>
              <a:rPr lang="ru-RU" sz="2000" dirty="0" smtClean="0"/>
              <a:t/>
            </a:r>
            <a:br>
              <a:rPr lang="ru-RU" sz="2000" dirty="0" smtClean="0"/>
            </a:br>
            <a:r>
              <a:rPr lang="ru-RU" sz="2000" dirty="0" smtClean="0"/>
              <a:t>2.Тогда </a:t>
            </a:r>
            <a:r>
              <a:rPr lang="ru-RU" sz="2000" b="1" dirty="0" smtClean="0">
                <a:solidFill>
                  <a:srgbClr val="0B5395"/>
                </a:solidFill>
              </a:rPr>
              <a:t>Р(    )</a:t>
            </a:r>
            <a:r>
              <a:rPr lang="ru-RU" sz="2000" dirty="0" smtClean="0"/>
              <a:t>-вероятность того, что лампа не перегорит. ?</a:t>
            </a:r>
            <a:br>
              <a:rPr lang="ru-RU" sz="2000" dirty="0" smtClean="0"/>
            </a:br>
            <a:r>
              <a:rPr lang="ru-RU" sz="2000" dirty="0" smtClean="0"/>
              <a:t/>
            </a:r>
            <a:br>
              <a:rPr lang="ru-RU" sz="2000" dirty="0" smtClean="0"/>
            </a:br>
            <a:r>
              <a:rPr lang="ru-RU" sz="2000" dirty="0" smtClean="0"/>
              <a:t>3.События А и не А </a:t>
            </a:r>
            <a:r>
              <a:rPr lang="ru-RU" sz="2000" b="1" dirty="0" smtClean="0">
                <a:solidFill>
                  <a:srgbClr val="0B5395"/>
                </a:solidFill>
              </a:rPr>
              <a:t>противоположные.</a:t>
            </a:r>
            <a:br>
              <a:rPr lang="ru-RU" sz="2000" b="1" dirty="0" smtClean="0">
                <a:solidFill>
                  <a:srgbClr val="0B5395"/>
                </a:solidFill>
              </a:rPr>
            </a:br>
            <a:r>
              <a:rPr lang="ru-RU" sz="2000" dirty="0" smtClean="0"/>
              <a:t/>
            </a:r>
            <a:br>
              <a:rPr lang="ru-RU" sz="2000" dirty="0" smtClean="0"/>
            </a:br>
            <a:r>
              <a:rPr lang="ru-RU" sz="2000" dirty="0" smtClean="0"/>
              <a:t>4.Значит  Р(А)+Р(    )=1 ;   0,3+Р(   )=1 ;  Р(    )= 1-0,3=0,7</a:t>
            </a:r>
            <a:br>
              <a:rPr lang="ru-RU" sz="2000" dirty="0" smtClean="0"/>
            </a:br>
            <a:r>
              <a:rPr lang="ru-RU" sz="2000" dirty="0" smtClean="0"/>
              <a:t/>
            </a:r>
            <a:br>
              <a:rPr lang="ru-RU" sz="2000" dirty="0" smtClean="0"/>
            </a:br>
            <a:r>
              <a:rPr lang="ru-RU" sz="2000" b="1" u="sng" dirty="0" smtClean="0">
                <a:solidFill>
                  <a:srgbClr val="C00000"/>
                </a:solidFill>
              </a:rPr>
              <a:t>Ответ: 0,7</a:t>
            </a:r>
            <a:r>
              <a:rPr lang="ru-RU" sz="2000" dirty="0" smtClean="0"/>
              <a:t/>
            </a:r>
            <a:br>
              <a:rPr lang="ru-RU" sz="2000" dirty="0" smtClean="0"/>
            </a:br>
            <a:r>
              <a:rPr lang="ru-RU" sz="2000" b="1" dirty="0" smtClean="0"/>
              <a:t/>
            </a:r>
            <a:br>
              <a:rPr lang="ru-RU" sz="2000" b="1" dirty="0" smtClean="0"/>
            </a:br>
            <a:r>
              <a:rPr lang="ru-RU" sz="1600" b="1" dirty="0" smtClean="0">
                <a:solidFill>
                  <a:schemeClr val="tx1"/>
                </a:solidFill>
                <a:hlinkClick r:id="rId3" action="ppaction://hlinksldjump"/>
              </a:rPr>
              <a:t>На главную</a:t>
            </a:r>
            <a:r>
              <a:rPr lang="en-US" sz="1600" b="1" dirty="0" smtClean="0">
                <a:solidFill>
                  <a:schemeClr val="tx1"/>
                </a:solidFill>
                <a:hlinkClick r:id="rId3" action="ppaction://hlinksldjump"/>
              </a:rPr>
              <a:t/>
            </a:r>
            <a:br>
              <a:rPr lang="en-US" sz="1600" b="1" dirty="0" smtClean="0">
                <a:solidFill>
                  <a:schemeClr val="tx1"/>
                </a:solidFill>
                <a:hlinkClick r:id="rId3" action="ppaction://hlinksldjump"/>
              </a:rPr>
            </a:br>
            <a:r>
              <a:rPr lang="ru-RU" sz="1600" b="1" dirty="0" smtClean="0">
                <a:solidFill>
                  <a:schemeClr val="tx1"/>
                </a:solidFill>
              </a:rPr>
              <a:t/>
            </a:r>
            <a:br>
              <a:rPr lang="ru-RU" sz="1600" b="1" dirty="0" smtClean="0">
                <a:solidFill>
                  <a:schemeClr val="tx1"/>
                </a:solidFill>
              </a:rPr>
            </a:br>
            <a:r>
              <a:rPr lang="ru-RU" sz="1600" b="1" dirty="0" smtClean="0">
                <a:solidFill>
                  <a:schemeClr val="tx1"/>
                </a:solidFill>
                <a:hlinkClick r:id="rId4" action="ppaction://hlinksldjump"/>
              </a:rPr>
              <a:t>К началу темы</a:t>
            </a:r>
            <a:r>
              <a:rPr lang="en-US" sz="1600" b="1" dirty="0" smtClean="0">
                <a:solidFill>
                  <a:schemeClr val="tx1"/>
                </a:solidFill>
                <a:hlinkClick r:id="rId4" action="ppaction://hlinksldjump"/>
              </a:rPr>
              <a:t/>
            </a:r>
            <a:br>
              <a:rPr lang="en-US" sz="1600" b="1" dirty="0" smtClean="0">
                <a:solidFill>
                  <a:schemeClr val="tx1"/>
                </a:solidFill>
                <a:hlinkClick r:id="rId4" action="ppaction://hlinksldjump"/>
              </a:rPr>
            </a:br>
            <a:r>
              <a:rPr lang="ru-RU" sz="2000" b="1" dirty="0" smtClean="0"/>
              <a:t/>
            </a:r>
            <a:br>
              <a:rPr lang="ru-RU" sz="2000" b="1" dirty="0" smtClean="0"/>
            </a:br>
            <a:r>
              <a:rPr lang="ru-RU" sz="2000" dirty="0" smtClean="0"/>
              <a:t/>
            </a:r>
            <a:br>
              <a:rPr lang="ru-RU" sz="2000" dirty="0" smtClean="0"/>
            </a:br>
            <a:r>
              <a:rPr lang="ru-RU" sz="2000" dirty="0" smtClean="0"/>
              <a:t/>
            </a:r>
            <a:br>
              <a:rPr lang="ru-RU" sz="2000" dirty="0" smtClean="0"/>
            </a:br>
            <a:endParaRPr lang="ru-RU" sz="2000" dirty="0" smtClean="0"/>
          </a:p>
        </p:txBody>
      </p:sp>
      <p:pic>
        <p:nvPicPr>
          <p:cNvPr id="24578" name="Содержимое 3" descr="prinyat-reshenie1.jpg"/>
          <p:cNvPicPr>
            <a:picLocks noGrp="1" noChangeAspect="1"/>
          </p:cNvPicPr>
          <p:nvPr>
            <p:ph idx="4294967295"/>
          </p:nvPr>
        </p:nvPicPr>
        <p:blipFill>
          <a:blip r:embed="rId5" cstate="print"/>
          <a:srcRect/>
          <a:stretch>
            <a:fillRect/>
          </a:stretch>
        </p:blipFill>
        <p:spPr>
          <a:xfrm>
            <a:off x="6804025" y="5084763"/>
            <a:ext cx="2089150" cy="1584325"/>
          </a:xfrm>
        </p:spPr>
      </p:pic>
      <p:sp>
        <p:nvSpPr>
          <p:cNvPr id="24579" name="Rectangle 4"/>
          <p:cNvSpPr>
            <a:spLocks noChangeArrowheads="1"/>
          </p:cNvSpPr>
          <p:nvPr/>
        </p:nvSpPr>
        <p:spPr bwMode="auto">
          <a:xfrm>
            <a:off x="0" y="3333750"/>
            <a:ext cx="9144000" cy="0"/>
          </a:xfrm>
          <a:prstGeom prst="rect">
            <a:avLst/>
          </a:prstGeom>
          <a:noFill/>
          <a:ln w="9525">
            <a:noFill/>
            <a:miter lim="800000"/>
            <a:headEnd/>
            <a:tailEnd/>
          </a:ln>
        </p:spPr>
        <p:txBody>
          <a:bodyPr wrap="none" anchor="ctr">
            <a:spAutoFit/>
          </a:bodyPr>
          <a:lstStyle/>
          <a:p>
            <a:endParaRPr lang="ru-RU">
              <a:latin typeface="Constantia" pitchFamily="18" charset="0"/>
            </a:endParaRPr>
          </a:p>
        </p:txBody>
      </p:sp>
      <p:pic>
        <p:nvPicPr>
          <p:cNvPr id="24580"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619250" y="2997200"/>
            <a:ext cx="184150" cy="430213"/>
          </a:xfrm>
          <a:prstGeom prst="rect">
            <a:avLst/>
          </a:prstGeom>
          <a:noFill/>
          <a:ln w="9525">
            <a:noFill/>
            <a:miter lim="800000"/>
            <a:headEnd/>
            <a:tailEnd/>
          </a:ln>
        </p:spPr>
      </p:pic>
      <p:sp>
        <p:nvSpPr>
          <p:cNvPr id="24581" name="Rectangle 6"/>
          <p:cNvSpPr>
            <a:spLocks noChangeArrowheads="1"/>
          </p:cNvSpPr>
          <p:nvPr/>
        </p:nvSpPr>
        <p:spPr bwMode="auto">
          <a:xfrm>
            <a:off x="0" y="3333750"/>
            <a:ext cx="9144000" cy="0"/>
          </a:xfrm>
          <a:prstGeom prst="rect">
            <a:avLst/>
          </a:prstGeom>
          <a:noFill/>
          <a:ln w="9525">
            <a:noFill/>
            <a:miter lim="800000"/>
            <a:headEnd/>
            <a:tailEnd/>
          </a:ln>
        </p:spPr>
        <p:txBody>
          <a:bodyPr wrap="none" anchor="ctr">
            <a:spAutoFit/>
          </a:bodyPr>
          <a:lstStyle/>
          <a:p>
            <a:endParaRPr lang="ru-RU">
              <a:latin typeface="Constantia" pitchFamily="18" charset="0"/>
            </a:endParaRPr>
          </a:p>
        </p:txBody>
      </p:sp>
      <p:pic>
        <p:nvPicPr>
          <p:cNvPr id="24582"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339975" y="4149725"/>
            <a:ext cx="190500" cy="431800"/>
          </a:xfrm>
          <a:prstGeom prst="rect">
            <a:avLst/>
          </a:prstGeom>
          <a:noFill/>
          <a:ln w="9525">
            <a:noFill/>
            <a:miter lim="800000"/>
            <a:headEnd/>
            <a:tailEnd/>
          </a:ln>
        </p:spPr>
      </p:pic>
      <p:sp>
        <p:nvSpPr>
          <p:cNvPr id="24583" name="Rectangle 8"/>
          <p:cNvSpPr>
            <a:spLocks noChangeArrowheads="1"/>
          </p:cNvSpPr>
          <p:nvPr/>
        </p:nvSpPr>
        <p:spPr bwMode="auto">
          <a:xfrm>
            <a:off x="0" y="3333750"/>
            <a:ext cx="9144000" cy="0"/>
          </a:xfrm>
          <a:prstGeom prst="rect">
            <a:avLst/>
          </a:prstGeom>
          <a:noFill/>
          <a:ln w="9525">
            <a:noFill/>
            <a:miter lim="800000"/>
            <a:headEnd/>
            <a:tailEnd/>
          </a:ln>
        </p:spPr>
        <p:txBody>
          <a:bodyPr wrap="none" anchor="ctr">
            <a:spAutoFit/>
          </a:bodyPr>
          <a:lstStyle/>
          <a:p>
            <a:endParaRPr lang="ru-RU">
              <a:latin typeface="Constantia" pitchFamily="18" charset="0"/>
            </a:endParaRPr>
          </a:p>
        </p:txBody>
      </p:sp>
      <p:pic>
        <p:nvPicPr>
          <p:cNvPr id="24584"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851275" y="4149725"/>
            <a:ext cx="222250" cy="503238"/>
          </a:xfrm>
          <a:prstGeom prst="rect">
            <a:avLst/>
          </a:prstGeom>
          <a:noFill/>
          <a:ln w="9525">
            <a:noFill/>
            <a:miter lim="800000"/>
            <a:headEnd/>
            <a:tailEnd/>
          </a:ln>
        </p:spPr>
      </p:pic>
      <p:sp>
        <p:nvSpPr>
          <p:cNvPr id="24585" name="Rectangle 10"/>
          <p:cNvSpPr>
            <a:spLocks noChangeArrowheads="1"/>
          </p:cNvSpPr>
          <p:nvPr/>
        </p:nvSpPr>
        <p:spPr bwMode="auto">
          <a:xfrm>
            <a:off x="0" y="3533775"/>
            <a:ext cx="184150" cy="366713"/>
          </a:xfrm>
          <a:prstGeom prst="rect">
            <a:avLst/>
          </a:prstGeom>
          <a:noFill/>
          <a:ln w="9525">
            <a:noFill/>
            <a:miter lim="800000"/>
            <a:headEnd/>
            <a:tailEnd/>
          </a:ln>
        </p:spPr>
        <p:txBody>
          <a:bodyPr wrap="none" anchor="ctr">
            <a:spAutoFit/>
          </a:bodyPr>
          <a:lstStyle/>
          <a:p>
            <a:endParaRPr lang="ru-RU">
              <a:latin typeface="Constantia" pitchFamily="18" charset="0"/>
            </a:endParaRPr>
          </a:p>
        </p:txBody>
      </p:sp>
      <p:pic>
        <p:nvPicPr>
          <p:cNvPr id="24586"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859338" y="4149725"/>
            <a:ext cx="211137" cy="477838"/>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Заголовок 1"/>
          <p:cNvSpPr>
            <a:spLocks noGrp="1"/>
          </p:cNvSpPr>
          <p:nvPr>
            <p:ph type="title" idx="4294967295"/>
          </p:nvPr>
        </p:nvSpPr>
        <p:spPr>
          <a:xfrm>
            <a:off x="468313" y="908050"/>
            <a:ext cx="8147050" cy="5257800"/>
          </a:xfrm>
        </p:spPr>
        <p:txBody>
          <a:bodyPr/>
          <a:lstStyle/>
          <a:p>
            <a:pPr eaLnBrk="1" hangingPunct="1"/>
            <a:r>
              <a:rPr lang="ru-RU" sz="3200" b="1" u="sng" dirty="0" smtClean="0"/>
              <a:t>Теорема  умножения вероятностей.</a:t>
            </a:r>
            <a:r>
              <a:rPr lang="ru-RU" sz="2800" b="1" dirty="0" smtClean="0"/>
              <a:t/>
            </a:r>
            <a:br>
              <a:rPr lang="ru-RU" sz="2800" b="1" dirty="0" smtClean="0"/>
            </a:br>
            <a:r>
              <a:rPr lang="ru-RU" sz="4000" b="1" dirty="0" smtClean="0"/>
              <a:t>Т.</a:t>
            </a:r>
            <a:r>
              <a:rPr lang="ru-RU" sz="2800" dirty="0" smtClean="0"/>
              <a:t>Вероятность произведения двух независимых случайных событий </a:t>
            </a:r>
            <a:br>
              <a:rPr lang="ru-RU" sz="2800" dirty="0" smtClean="0"/>
            </a:br>
            <a:r>
              <a:rPr lang="ru-RU" sz="2800" dirty="0" smtClean="0"/>
              <a:t>А и В равна произведению их вероятностей:</a:t>
            </a:r>
            <a:br>
              <a:rPr lang="ru-RU" sz="2800" dirty="0" smtClean="0"/>
            </a:br>
            <a:r>
              <a:rPr lang="ru-RU" sz="2800" dirty="0" smtClean="0"/>
              <a:t/>
            </a:r>
            <a:br>
              <a:rPr lang="ru-RU" sz="2800" dirty="0" smtClean="0"/>
            </a:br>
            <a:r>
              <a:rPr lang="ru-RU" sz="2800" b="1" dirty="0" smtClean="0"/>
              <a:t>Р (АВ) = Р(А) · Р(В).</a:t>
            </a:r>
            <a:br>
              <a:rPr lang="ru-RU" sz="2800" b="1" dirty="0" smtClean="0"/>
            </a:br>
            <a:r>
              <a:rPr lang="ru-RU" sz="2800" b="1" dirty="0" smtClean="0">
                <a:solidFill>
                  <a:srgbClr val="C00000"/>
                </a:solidFill>
              </a:rPr>
              <a:t>Если А и В </a:t>
            </a:r>
            <a:r>
              <a:rPr lang="ru-RU" sz="2800" b="1" dirty="0" err="1" smtClean="0">
                <a:solidFill>
                  <a:srgbClr val="C00000"/>
                </a:solidFill>
              </a:rPr>
              <a:t>зависимы,то</a:t>
            </a:r>
            <a:r>
              <a:rPr lang="ru-RU" sz="2800" b="1" dirty="0" smtClean="0">
                <a:solidFill>
                  <a:srgbClr val="C00000"/>
                </a:solidFill>
              </a:rPr>
              <a:t>  </a:t>
            </a:r>
            <a:r>
              <a:rPr lang="ru-RU" sz="2800" b="1" dirty="0" smtClean="0"/>
              <a:t>Р(А*В)=Р(А)*Р(В</a:t>
            </a:r>
            <a:r>
              <a:rPr lang="en-US" sz="2800" b="1" dirty="0" smtClean="0"/>
              <a:t>/</a:t>
            </a:r>
            <a:r>
              <a:rPr lang="ru-RU" sz="2800" b="1" dirty="0" smtClean="0"/>
              <a:t>А)=Р(</a:t>
            </a:r>
            <a:r>
              <a:rPr lang="en-US" sz="2800" b="1" dirty="0" smtClean="0"/>
              <a:t>B</a:t>
            </a:r>
            <a:r>
              <a:rPr lang="ru-RU" sz="2800" b="1" dirty="0" smtClean="0"/>
              <a:t>)*Р(</a:t>
            </a:r>
            <a:r>
              <a:rPr lang="en-US" sz="2800" b="1" dirty="0" smtClean="0"/>
              <a:t>A/B</a:t>
            </a:r>
            <a:r>
              <a:rPr lang="ru-RU" sz="2800" b="1" dirty="0" smtClean="0"/>
              <a:t>)</a:t>
            </a:r>
            <a:r>
              <a:rPr lang="en-US" sz="2800" b="1" dirty="0" smtClean="0"/>
              <a:t>,</a:t>
            </a:r>
            <a:br>
              <a:rPr lang="en-US" sz="2800" b="1" dirty="0" smtClean="0"/>
            </a:br>
            <a:r>
              <a:rPr lang="ru-RU" sz="2800" b="1" dirty="0" smtClean="0"/>
              <a:t>где  Р(В</a:t>
            </a:r>
            <a:r>
              <a:rPr lang="en-US" sz="2800" b="1" dirty="0" smtClean="0"/>
              <a:t>/</a:t>
            </a:r>
            <a:r>
              <a:rPr lang="ru-RU" sz="2800" b="1" dirty="0" smtClean="0"/>
              <a:t>А)  и  Р(</a:t>
            </a:r>
            <a:r>
              <a:rPr lang="en-US" sz="2800" b="1" dirty="0" smtClean="0"/>
              <a:t>A/B</a:t>
            </a:r>
            <a:r>
              <a:rPr lang="ru-RU" sz="2800" b="1" dirty="0" smtClean="0"/>
              <a:t>)- </a:t>
            </a:r>
            <a:r>
              <a:rPr lang="ru-RU" sz="2800" b="1" dirty="0" smtClean="0">
                <a:solidFill>
                  <a:srgbClr val="C00000"/>
                </a:solidFill>
              </a:rPr>
              <a:t>условные вероятности </a:t>
            </a:r>
            <a:r>
              <a:rPr lang="ru-RU" sz="2800" b="1" dirty="0" smtClean="0"/>
              <a:t>одного события относительно второго.</a:t>
            </a:r>
            <a:r>
              <a:rPr lang="ru-RU" sz="2800" dirty="0" smtClean="0"/>
              <a:t/>
            </a:r>
            <a:br>
              <a:rPr lang="ru-RU" sz="2800" dirty="0" smtClean="0"/>
            </a:br>
            <a:r>
              <a:rPr lang="ru-RU" sz="2800" dirty="0" smtClean="0"/>
              <a:t/>
            </a:r>
            <a:br>
              <a:rPr lang="ru-RU" sz="2800" dirty="0" smtClean="0"/>
            </a:br>
            <a:r>
              <a:rPr lang="ru-RU" sz="1600" b="1" dirty="0" smtClean="0">
                <a:solidFill>
                  <a:schemeClr val="tx1"/>
                </a:solidFill>
                <a:hlinkClick r:id="rId3" action="ppaction://hlinksldjump"/>
              </a:rPr>
              <a:t>На главную</a:t>
            </a:r>
            <a:r>
              <a:rPr lang="en-US" sz="1600" b="1" dirty="0" smtClean="0">
                <a:solidFill>
                  <a:schemeClr val="tx1"/>
                </a:solidFill>
                <a:hlinkClick r:id="rId3" action="ppaction://hlinksldjump"/>
              </a:rPr>
              <a:t/>
            </a:r>
            <a:br>
              <a:rPr lang="en-US" sz="1600" b="1" dirty="0" smtClean="0">
                <a:solidFill>
                  <a:schemeClr val="tx1"/>
                </a:solidFill>
                <a:hlinkClick r:id="rId3" action="ppaction://hlinksldjump"/>
              </a:rPr>
            </a:br>
            <a:r>
              <a:rPr lang="en-US" sz="1600" dirty="0" smtClean="0">
                <a:solidFill>
                  <a:schemeClr val="tx1"/>
                </a:solidFill>
                <a:hlinkClick r:id="rId4" action="ppaction://hlinksldjump"/>
              </a:rPr>
              <a:t/>
            </a:r>
            <a:br>
              <a:rPr lang="en-US" sz="1600" dirty="0" smtClean="0">
                <a:solidFill>
                  <a:schemeClr val="tx1"/>
                </a:solidFill>
                <a:hlinkClick r:id="rId4" action="ppaction://hlinksldjump"/>
              </a:rPr>
            </a:br>
            <a:endParaRPr lang="ru-RU" sz="1600" dirty="0" smtClean="0">
              <a:solidFill>
                <a:schemeClr val="tx1"/>
              </a:solidFill>
            </a:endParaRPr>
          </a:p>
        </p:txBody>
      </p:sp>
      <p:pic>
        <p:nvPicPr>
          <p:cNvPr id="25602" name="Содержимое 3" descr="645.jpg"/>
          <p:cNvPicPr>
            <a:picLocks noGrp="1" noChangeAspect="1"/>
          </p:cNvPicPr>
          <p:nvPr>
            <p:ph idx="4294967295"/>
          </p:nvPr>
        </p:nvPicPr>
        <p:blipFill>
          <a:blip r:embed="rId5" cstate="print"/>
          <a:srcRect/>
          <a:stretch>
            <a:fillRect/>
          </a:stretch>
        </p:blipFill>
        <p:spPr>
          <a:xfrm>
            <a:off x="7380288" y="5592763"/>
            <a:ext cx="1162050" cy="871537"/>
          </a:xfrm>
        </p:spPr>
      </p:pic>
    </p:spTree>
  </p:cSld>
  <p:clrMapOvr>
    <a:masterClrMapping/>
  </p:clrMapOvr>
  <p:transition>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a:xfrm flipV="1">
            <a:off x="-1044575" y="836613"/>
            <a:ext cx="82550" cy="84137"/>
          </a:xfrm>
        </p:spPr>
        <p:txBody>
          <a:bodyPr/>
          <a:lstStyle/>
          <a:p>
            <a:endParaRPr lang="ru-RU" sz="4600" smtClean="0"/>
          </a:p>
        </p:txBody>
      </p:sp>
      <p:sp>
        <p:nvSpPr>
          <p:cNvPr id="26626" name="Rectangle 3"/>
          <p:cNvSpPr>
            <a:spLocks noGrp="1"/>
          </p:cNvSpPr>
          <p:nvPr>
            <p:ph type="body" idx="4294967295"/>
          </p:nvPr>
        </p:nvSpPr>
        <p:spPr>
          <a:xfrm>
            <a:off x="0" y="333375"/>
            <a:ext cx="8686800" cy="5991225"/>
          </a:xfrm>
        </p:spPr>
        <p:txBody>
          <a:bodyPr/>
          <a:lstStyle/>
          <a:p>
            <a:r>
              <a:rPr lang="ru-RU" sz="3200" b="1" u="sng" dirty="0" smtClean="0"/>
              <a:t>Задача:</a:t>
            </a:r>
            <a:r>
              <a:rPr lang="ru-RU" sz="2000" dirty="0" smtClean="0"/>
              <a:t/>
            </a:r>
            <a:br>
              <a:rPr lang="ru-RU" sz="2000" dirty="0" smtClean="0"/>
            </a:br>
            <a:r>
              <a:rPr lang="ru-RU" sz="2000" dirty="0" smtClean="0"/>
              <a:t>В одном мешке находится 3 красных шара и 2 синих, в другом мешке- 2 красных и 3 синих. Из каждого мешка наугад вынимают по одному шару . Какова вероятность того, что оба шара окажутся красными?</a:t>
            </a:r>
            <a:br>
              <a:rPr lang="ru-RU" sz="2000" dirty="0" smtClean="0"/>
            </a:br>
            <a:r>
              <a:rPr lang="ru-RU" sz="2000" dirty="0" smtClean="0"/>
              <a:t>Решение:</a:t>
            </a:r>
            <a:br>
              <a:rPr lang="ru-RU" sz="2000" dirty="0" smtClean="0"/>
            </a:br>
            <a:r>
              <a:rPr lang="ru-RU" sz="2000" b="1" dirty="0" smtClean="0">
                <a:solidFill>
                  <a:srgbClr val="7030A0"/>
                </a:solidFill>
              </a:rPr>
              <a:t>1.Рассмотрим события:</a:t>
            </a:r>
            <a:br>
              <a:rPr lang="ru-RU" sz="2000" b="1" dirty="0" smtClean="0">
                <a:solidFill>
                  <a:srgbClr val="7030A0"/>
                </a:solidFill>
              </a:rPr>
            </a:br>
            <a:r>
              <a:rPr lang="ru-RU" sz="2000" dirty="0" smtClean="0"/>
              <a:t/>
            </a:r>
            <a:br>
              <a:rPr lang="ru-RU" sz="2000" dirty="0" smtClean="0"/>
            </a:br>
            <a:r>
              <a:rPr lang="ru-RU" sz="2000" dirty="0" smtClean="0"/>
              <a:t>-</a:t>
            </a:r>
            <a:r>
              <a:rPr lang="ru-RU" sz="2000" b="1" dirty="0" err="1" smtClean="0">
                <a:solidFill>
                  <a:srgbClr val="7030A0"/>
                </a:solidFill>
              </a:rPr>
              <a:t>А-</a:t>
            </a:r>
            <a:r>
              <a:rPr lang="ru-RU" sz="2000" dirty="0" err="1" smtClean="0"/>
              <a:t>из</a:t>
            </a:r>
            <a:r>
              <a:rPr lang="ru-RU" sz="2000" dirty="0" smtClean="0"/>
              <a:t> 1-го вытянут красный шар;Р=3</a:t>
            </a:r>
            <a:r>
              <a:rPr lang="en-US" sz="2000" dirty="0" smtClean="0"/>
              <a:t>/5(</a:t>
            </a:r>
            <a:r>
              <a:rPr lang="ru-RU" sz="2000" dirty="0" smtClean="0"/>
              <a:t>всего 5 шаров, 3 красных в 1-ом мешке)</a:t>
            </a:r>
            <a:br>
              <a:rPr lang="ru-RU" sz="2000" dirty="0" smtClean="0"/>
            </a:br>
            <a:r>
              <a:rPr lang="ru-RU" sz="2000" dirty="0" smtClean="0"/>
              <a:t>-</a:t>
            </a:r>
            <a:r>
              <a:rPr lang="ru-RU" sz="2000" b="1" dirty="0" err="1" smtClean="0">
                <a:solidFill>
                  <a:srgbClr val="7030A0"/>
                </a:solidFill>
              </a:rPr>
              <a:t>В</a:t>
            </a:r>
            <a:r>
              <a:rPr lang="ru-RU" sz="2000" dirty="0" err="1" smtClean="0"/>
              <a:t>-из</a:t>
            </a:r>
            <a:r>
              <a:rPr lang="ru-RU" sz="2000" dirty="0" smtClean="0"/>
              <a:t> 2-го вытянут красный шар;Р=2</a:t>
            </a:r>
            <a:r>
              <a:rPr lang="en-US" sz="2000" dirty="0" smtClean="0"/>
              <a:t>/5(</a:t>
            </a:r>
            <a:r>
              <a:rPr lang="ru-RU" sz="2000" dirty="0" smtClean="0"/>
              <a:t>всего 5 шаров,2 красных </a:t>
            </a:r>
            <a:r>
              <a:rPr lang="ru-RU" sz="2000" dirty="0" err="1" smtClean="0"/>
              <a:t>красных</a:t>
            </a:r>
            <a:r>
              <a:rPr lang="ru-RU" sz="2000" dirty="0" smtClean="0"/>
              <a:t> во 2-ом</a:t>
            </a:r>
            <a:r>
              <a:rPr lang="en-US" sz="2000" dirty="0" smtClean="0"/>
              <a:t>)</a:t>
            </a:r>
            <a:r>
              <a:rPr lang="ru-RU" sz="2000" dirty="0" smtClean="0"/>
              <a:t/>
            </a:r>
            <a:br>
              <a:rPr lang="ru-RU" sz="2000" dirty="0" smtClean="0"/>
            </a:br>
            <a:r>
              <a:rPr lang="ru-RU" sz="2000" dirty="0" smtClean="0"/>
              <a:t>-</a:t>
            </a:r>
            <a:r>
              <a:rPr lang="ru-RU" sz="2000" b="1" dirty="0" err="1" smtClean="0">
                <a:solidFill>
                  <a:srgbClr val="7030A0"/>
                </a:solidFill>
              </a:rPr>
              <a:t>С</a:t>
            </a:r>
            <a:r>
              <a:rPr lang="ru-RU" sz="2000" dirty="0" err="1" smtClean="0"/>
              <a:t>-оба</a:t>
            </a:r>
            <a:r>
              <a:rPr lang="ru-RU" sz="2000" dirty="0" smtClean="0"/>
              <a:t> шара красные.(надо найти).</a:t>
            </a:r>
            <a:br>
              <a:rPr lang="ru-RU" sz="2000" dirty="0" smtClean="0"/>
            </a:br>
            <a:r>
              <a:rPr lang="ru-RU" sz="2000" dirty="0" smtClean="0"/>
              <a:t>2.Событие С состоит в </a:t>
            </a:r>
            <a:r>
              <a:rPr lang="ru-RU" sz="2000" b="1" u="sng" dirty="0" smtClean="0">
                <a:solidFill>
                  <a:srgbClr val="C00000"/>
                </a:solidFill>
              </a:rPr>
              <a:t>одновременном</a:t>
            </a:r>
            <a:r>
              <a:rPr lang="ru-RU" sz="2000" dirty="0" smtClean="0"/>
              <a:t> наступлении А </a:t>
            </a:r>
            <a:r>
              <a:rPr lang="ru-RU" sz="2000" b="1" dirty="0" smtClean="0">
                <a:solidFill>
                  <a:srgbClr val="C00000"/>
                </a:solidFill>
              </a:rPr>
              <a:t>и</a:t>
            </a:r>
            <a:r>
              <a:rPr lang="ru-RU" sz="2000" dirty="0" smtClean="0"/>
              <a:t> В.  Значит будет применена  </a:t>
            </a:r>
            <a:r>
              <a:rPr lang="ru-RU" sz="2000" b="1" u="sng" dirty="0" smtClean="0"/>
              <a:t>теорема умножения </a:t>
            </a:r>
            <a:r>
              <a:rPr lang="ru-RU" sz="2000" dirty="0" smtClean="0"/>
              <a:t>для независимых: </a:t>
            </a:r>
            <a:r>
              <a:rPr lang="en-US" sz="2000" dirty="0" smtClean="0"/>
              <a:t/>
            </a:r>
            <a:br>
              <a:rPr lang="en-US" sz="2000" dirty="0" smtClean="0"/>
            </a:br>
            <a:r>
              <a:rPr lang="ru-RU" sz="2000" b="1" dirty="0" smtClean="0"/>
              <a:t>Р (АВ) = Р(А) · Р(В)=3</a:t>
            </a:r>
            <a:r>
              <a:rPr lang="en-US" sz="2000" b="1" dirty="0" smtClean="0"/>
              <a:t>/5*2/5=6/25=0.24</a:t>
            </a:r>
            <a:r>
              <a:rPr lang="ru-RU" sz="2000" dirty="0" smtClean="0"/>
              <a:t/>
            </a:r>
            <a:br>
              <a:rPr lang="ru-RU" sz="2000" dirty="0" smtClean="0"/>
            </a:br>
            <a:r>
              <a:rPr lang="ru-RU" sz="2000" dirty="0" smtClean="0"/>
              <a:t/>
            </a:r>
            <a:br>
              <a:rPr lang="ru-RU" sz="2000" dirty="0" smtClean="0"/>
            </a:br>
            <a:r>
              <a:rPr lang="ru-RU" sz="2000" dirty="0" smtClean="0">
                <a:solidFill>
                  <a:srgbClr val="C00000"/>
                </a:solidFill>
              </a:rPr>
              <a:t>Ответ:</a:t>
            </a:r>
            <a:r>
              <a:rPr lang="en-US" sz="2000" b="1" dirty="0" smtClean="0">
                <a:solidFill>
                  <a:srgbClr val="C00000"/>
                </a:solidFill>
              </a:rPr>
              <a:t>0.24</a:t>
            </a:r>
            <a:r>
              <a:rPr lang="ru-RU" sz="2000" dirty="0" smtClean="0"/>
              <a:t/>
            </a:r>
            <a:br>
              <a:rPr lang="ru-RU" sz="2000" dirty="0" smtClean="0"/>
            </a:br>
            <a:r>
              <a:rPr lang="ru-RU" sz="2000" b="1" dirty="0" smtClean="0">
                <a:hlinkClick r:id="rId3" action="ppaction://hlinksldjump"/>
              </a:rPr>
              <a:t>На главную</a:t>
            </a:r>
            <a:r>
              <a:rPr lang="en-US" sz="2000" b="1" dirty="0" smtClean="0">
                <a:hlinkClick r:id="rId3" action="ppaction://hlinksldjump"/>
              </a:rPr>
              <a:t/>
            </a:r>
            <a:br>
              <a:rPr lang="en-US" sz="2000" b="1" dirty="0" smtClean="0">
                <a:hlinkClick r:id="rId3" action="ppaction://hlinksldjump"/>
              </a:rPr>
            </a:br>
            <a:r>
              <a:rPr lang="ru-RU" sz="2000" b="1" dirty="0" smtClean="0">
                <a:hlinkClick r:id="rId4" action="ppaction://hlinksldjump"/>
              </a:rPr>
              <a:t>К началу темы</a:t>
            </a:r>
            <a:r>
              <a:rPr lang="ru-RU" sz="2000" b="1" dirty="0" smtClean="0"/>
              <a:t> </a:t>
            </a:r>
            <a:br>
              <a:rPr lang="ru-RU" sz="2000" b="1" dirty="0" smtClean="0"/>
            </a:br>
            <a:endParaRPr lang="ru-RU" sz="2000" b="1" dirty="0" smtClean="0"/>
          </a:p>
        </p:txBody>
      </p:sp>
    </p:spTree>
  </p:cSld>
  <p:clrMapOvr>
    <a:masterClrMapping/>
  </p:clrMapOvr>
  <p:transition>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2"/>
          <p:cNvSpPr>
            <a:spLocks noGrp="1"/>
          </p:cNvSpPr>
          <p:nvPr>
            <p:ph type="title" idx="4294967295"/>
          </p:nvPr>
        </p:nvSpPr>
        <p:spPr/>
        <p:txBody>
          <a:bodyPr/>
          <a:lstStyle/>
          <a:p>
            <a:r>
              <a:rPr lang="ru-RU" smtClean="0">
                <a:latin typeface="Arial" charset="0"/>
              </a:rPr>
              <a:t>Комбинаторика</a:t>
            </a:r>
          </a:p>
        </p:txBody>
      </p:sp>
      <p:sp>
        <p:nvSpPr>
          <p:cNvPr id="27650" name="Rectangle 3"/>
          <p:cNvSpPr>
            <a:spLocks noGrp="1"/>
          </p:cNvSpPr>
          <p:nvPr>
            <p:ph type="body" idx="4294967295"/>
          </p:nvPr>
        </p:nvSpPr>
        <p:spPr/>
        <p:txBody>
          <a:bodyPr/>
          <a:lstStyle/>
          <a:p>
            <a:pPr>
              <a:lnSpc>
                <a:spcPct val="80000"/>
              </a:lnSpc>
            </a:pPr>
            <a:r>
              <a:rPr lang="ru-RU" sz="2000" b="1" smtClean="0">
                <a:latin typeface="Arial" charset="0"/>
              </a:rPr>
              <a:t>Комбинато́рика</a:t>
            </a:r>
            <a:r>
              <a:rPr lang="ru-RU" sz="2000" smtClean="0">
                <a:latin typeface="Arial" charset="0"/>
              </a:rPr>
              <a:t> (Комбинаторный анализ) — раздел </a:t>
            </a:r>
            <a:r>
              <a:rPr lang="ru-RU" sz="2000" smtClean="0">
                <a:latin typeface="Arial" charset="0"/>
                <a:hlinkClick r:id="rId3" tooltip="Математика"/>
              </a:rPr>
              <a:t>математики</a:t>
            </a:r>
            <a:r>
              <a:rPr lang="ru-RU" sz="2000" smtClean="0">
                <a:latin typeface="Arial" charset="0"/>
              </a:rPr>
              <a:t>, изучающий дискретные объекты, </a:t>
            </a:r>
            <a:r>
              <a:rPr lang="ru-RU" sz="2000" smtClean="0">
                <a:latin typeface="Arial" charset="0"/>
                <a:hlinkClick r:id="rId4" tooltip="Множество"/>
              </a:rPr>
              <a:t>множества</a:t>
            </a:r>
            <a:r>
              <a:rPr lang="ru-RU" sz="2000" smtClean="0">
                <a:latin typeface="Arial" charset="0"/>
              </a:rPr>
              <a:t> (</a:t>
            </a:r>
            <a:r>
              <a:rPr lang="ru-RU" sz="2000" smtClean="0">
                <a:latin typeface="Arial" charset="0"/>
                <a:hlinkClick r:id="rId5" tooltip="Сочетание"/>
              </a:rPr>
              <a:t>сочетания</a:t>
            </a:r>
            <a:r>
              <a:rPr lang="ru-RU" sz="2000" smtClean="0">
                <a:latin typeface="Arial" charset="0"/>
              </a:rPr>
              <a:t>, </a:t>
            </a:r>
            <a:r>
              <a:rPr lang="ru-RU" sz="2000" smtClean="0">
                <a:latin typeface="Arial" charset="0"/>
                <a:hlinkClick r:id="rId6" tooltip="Перестановка"/>
              </a:rPr>
              <a:t>перестановки</a:t>
            </a:r>
            <a:r>
              <a:rPr lang="ru-RU" sz="2000" smtClean="0">
                <a:latin typeface="Arial" charset="0"/>
              </a:rPr>
              <a:t>, </a:t>
            </a:r>
            <a:r>
              <a:rPr lang="ru-RU" sz="2000" smtClean="0">
                <a:latin typeface="Arial" charset="0"/>
                <a:hlinkClick r:id="rId7" tooltip="Размещения"/>
              </a:rPr>
              <a:t>размещения</a:t>
            </a:r>
            <a:r>
              <a:rPr lang="ru-RU" sz="2000" smtClean="0">
                <a:latin typeface="Arial" charset="0"/>
              </a:rPr>
              <a:t> и </a:t>
            </a:r>
            <a:r>
              <a:rPr lang="ru-RU" sz="2000" smtClean="0">
                <a:latin typeface="Arial" charset="0"/>
                <a:hlinkClick r:id="rId8" tooltip="Перечисление (комбинаторика)"/>
              </a:rPr>
              <a:t>перечисления</a:t>
            </a:r>
            <a:r>
              <a:rPr lang="ru-RU" sz="2000" smtClean="0">
                <a:latin typeface="Arial" charset="0"/>
              </a:rPr>
              <a:t>элементов) и отношения на них (например, </a:t>
            </a:r>
            <a:r>
              <a:rPr lang="ru-RU" sz="2000" smtClean="0">
                <a:latin typeface="Arial" charset="0"/>
                <a:hlinkClick r:id="rId9" tooltip="Частичный порядок"/>
              </a:rPr>
              <a:t>частичного порядка</a:t>
            </a:r>
            <a:r>
              <a:rPr lang="ru-RU" sz="2000" smtClean="0">
                <a:latin typeface="Arial" charset="0"/>
              </a:rPr>
              <a:t>). Комбинаторика связана со многими другими областями </a:t>
            </a:r>
            <a:r>
              <a:rPr lang="ru-RU" sz="2000" smtClean="0">
                <a:latin typeface="Arial" charset="0"/>
                <a:hlinkClick r:id="rId3" tooltip="Математика"/>
              </a:rPr>
              <a:t>математики</a:t>
            </a:r>
            <a:r>
              <a:rPr lang="ru-RU" sz="2000" smtClean="0">
                <a:latin typeface="Arial" charset="0"/>
              </a:rPr>
              <a:t> — </a:t>
            </a:r>
            <a:r>
              <a:rPr lang="ru-RU" sz="2000" smtClean="0">
                <a:latin typeface="Arial" charset="0"/>
                <a:hlinkClick r:id="rId10" tooltip="Алгебра"/>
              </a:rPr>
              <a:t>алгеброй</a:t>
            </a:r>
            <a:r>
              <a:rPr lang="ru-RU" sz="2000" smtClean="0">
                <a:latin typeface="Arial" charset="0"/>
              </a:rPr>
              <a:t>, </a:t>
            </a:r>
            <a:r>
              <a:rPr lang="ru-RU" sz="2000" smtClean="0">
                <a:latin typeface="Arial" charset="0"/>
                <a:hlinkClick r:id="rId11" tooltip="Геометрия"/>
              </a:rPr>
              <a:t>геометрией</a:t>
            </a:r>
            <a:r>
              <a:rPr lang="ru-RU" sz="2000" smtClean="0">
                <a:latin typeface="Arial" charset="0"/>
              </a:rPr>
              <a:t>, </a:t>
            </a:r>
            <a:r>
              <a:rPr lang="ru-RU" sz="2000" smtClean="0">
                <a:latin typeface="Arial" charset="0"/>
                <a:hlinkClick r:id="rId12" tooltip="Теория вероятностей"/>
              </a:rPr>
              <a:t>теорией вероятностей</a:t>
            </a:r>
            <a:r>
              <a:rPr lang="ru-RU" sz="2000" smtClean="0">
                <a:latin typeface="Arial" charset="0"/>
              </a:rPr>
              <a:t> и имеет широкий спектр применения в различных областях знаний (например в </a:t>
            </a:r>
            <a:r>
              <a:rPr lang="ru-RU" sz="2000" smtClean="0">
                <a:latin typeface="Arial" charset="0"/>
                <a:hlinkClick r:id="rId13" tooltip="Генетика"/>
              </a:rPr>
              <a:t>генетике</a:t>
            </a:r>
            <a:r>
              <a:rPr lang="ru-RU" sz="2000" smtClean="0">
                <a:latin typeface="Arial" charset="0"/>
              </a:rPr>
              <a:t>, </a:t>
            </a:r>
            <a:r>
              <a:rPr lang="ru-RU" sz="2000" smtClean="0">
                <a:latin typeface="Arial" charset="0"/>
                <a:hlinkClick r:id="rId14" tooltip="Информатика"/>
              </a:rPr>
              <a:t>информатике</a:t>
            </a:r>
            <a:r>
              <a:rPr lang="ru-RU" sz="2000" smtClean="0">
                <a:latin typeface="Arial" charset="0"/>
              </a:rPr>
              <a:t>, </a:t>
            </a:r>
            <a:r>
              <a:rPr lang="ru-RU" sz="2000" smtClean="0">
                <a:latin typeface="Arial" charset="0"/>
                <a:hlinkClick r:id="rId15" tooltip="Статистическая физика"/>
              </a:rPr>
              <a:t>статистической физике</a:t>
            </a:r>
            <a:r>
              <a:rPr lang="ru-RU" sz="2000" smtClean="0">
                <a:latin typeface="Arial" charset="0"/>
              </a:rPr>
              <a:t>).</a:t>
            </a:r>
          </a:p>
          <a:p>
            <a:pPr>
              <a:lnSpc>
                <a:spcPct val="80000"/>
              </a:lnSpc>
            </a:pPr>
            <a:r>
              <a:rPr lang="ru-RU" sz="2000" smtClean="0">
                <a:latin typeface="Arial" charset="0"/>
              </a:rPr>
              <a:t>Термин «комбинаторика» был введён в математический обиход </a:t>
            </a:r>
            <a:r>
              <a:rPr lang="ru-RU" sz="2000" smtClean="0">
                <a:latin typeface="Arial" charset="0"/>
                <a:hlinkClick r:id="rId16" tooltip="Лейбниц"/>
              </a:rPr>
              <a:t>Лейбницем</a:t>
            </a:r>
            <a:r>
              <a:rPr lang="ru-RU" sz="2000" smtClean="0">
                <a:latin typeface="Arial" charset="0"/>
              </a:rPr>
              <a:t>, который в </a:t>
            </a:r>
            <a:r>
              <a:rPr lang="ru-RU" sz="2000" smtClean="0">
                <a:latin typeface="Arial" charset="0"/>
                <a:hlinkClick r:id="rId17" tooltip="1666 год"/>
              </a:rPr>
              <a:t>1666 году</a:t>
            </a:r>
            <a:r>
              <a:rPr lang="ru-RU" sz="2000" smtClean="0">
                <a:latin typeface="Arial" charset="0"/>
              </a:rPr>
              <a:t> опубликовал свой труд «Рассуждения о комбинаторном искусстве».</a:t>
            </a:r>
          </a:p>
          <a:p>
            <a:pPr>
              <a:lnSpc>
                <a:spcPct val="80000"/>
              </a:lnSpc>
            </a:pPr>
            <a:r>
              <a:rPr lang="ru-RU" sz="2000" smtClean="0">
                <a:latin typeface="Arial" charset="0"/>
              </a:rPr>
              <a:t>Иногда под комбинаторикой понимают более обширный раздел дискретной математики, включающий, в частности, </a:t>
            </a:r>
            <a:r>
              <a:rPr lang="ru-RU" sz="2000" smtClean="0">
                <a:latin typeface="Arial" charset="0"/>
                <a:hlinkClick r:id="rId18" tooltip="Теория графов"/>
              </a:rPr>
              <a:t>теорию графов</a:t>
            </a:r>
            <a:r>
              <a:rPr lang="ru-RU" sz="2000" smtClean="0">
                <a:latin typeface="Arial" charset="0"/>
              </a:rPr>
              <a:t>.</a:t>
            </a:r>
          </a:p>
          <a:p>
            <a:pPr>
              <a:lnSpc>
                <a:spcPct val="80000"/>
              </a:lnSpc>
            </a:pPr>
            <a:r>
              <a:rPr lang="ru-RU" sz="1500" b="1" smtClean="0">
                <a:hlinkClick r:id="rId19" action="ppaction://hlinksldjump"/>
              </a:rPr>
              <a:t>На главную</a:t>
            </a:r>
            <a:r>
              <a:rPr lang="en-US" sz="1500" b="1" smtClean="0">
                <a:hlinkClick r:id="rId19" action="ppaction://hlinksldjump"/>
              </a:rPr>
              <a:t/>
            </a:r>
            <a:br>
              <a:rPr lang="en-US" sz="1500" b="1" smtClean="0">
                <a:hlinkClick r:id="rId19" action="ppaction://hlinksldjump"/>
              </a:rPr>
            </a:br>
            <a:endParaRPr lang="ru-RU" sz="1500" b="1" smtClean="0">
              <a:latin typeface="Arial" charset="0"/>
            </a:endParaRPr>
          </a:p>
          <a:p>
            <a:pPr>
              <a:lnSpc>
                <a:spcPct val="80000"/>
              </a:lnSpc>
            </a:pPr>
            <a:endParaRPr lang="ru-RU" sz="700" smtClean="0"/>
          </a:p>
        </p:txBody>
      </p:sp>
    </p:spTree>
  </p:cSld>
  <p:clrMapOvr>
    <a:masterClrMapping/>
  </p:clrMapOvr>
  <p:transition>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Заголовок 1"/>
          <p:cNvSpPr>
            <a:spLocks noGrp="1"/>
          </p:cNvSpPr>
          <p:nvPr>
            <p:ph type="title" idx="4294967295"/>
          </p:nvPr>
        </p:nvSpPr>
        <p:spPr>
          <a:xfrm>
            <a:off x="457200" y="704850"/>
            <a:ext cx="8229600" cy="6253163"/>
          </a:xfrm>
        </p:spPr>
        <p:txBody>
          <a:bodyPr/>
          <a:lstStyle/>
          <a:p>
            <a:pPr eaLnBrk="1" hangingPunct="1"/>
            <a:r>
              <a:rPr lang="ru-RU" sz="3200" b="1" dirty="0" smtClean="0"/>
              <a:t>Перестановки.</a:t>
            </a:r>
            <a:r>
              <a:rPr lang="ru-RU" sz="3200" i="1" dirty="0" smtClean="0"/>
              <a:t> </a:t>
            </a:r>
            <a:r>
              <a:rPr lang="ru-RU" sz="2300" i="1" dirty="0" smtClean="0"/>
              <a:t/>
            </a:r>
            <a:br>
              <a:rPr lang="ru-RU" sz="2300" i="1" dirty="0" smtClean="0"/>
            </a:br>
            <a:r>
              <a:rPr lang="ru-RU" sz="2000" i="1" dirty="0" smtClean="0"/>
              <a:t>*</a:t>
            </a:r>
            <a:r>
              <a:rPr lang="ru-RU" sz="2000" i="1" u="sng" dirty="0" smtClean="0"/>
              <a:t>Перестановками</a:t>
            </a:r>
            <a:r>
              <a:rPr lang="ru-RU" sz="2000" dirty="0" smtClean="0"/>
              <a:t> из </a:t>
            </a:r>
            <a:r>
              <a:rPr lang="ru-RU" sz="2000" i="1" dirty="0" err="1" smtClean="0"/>
              <a:t>n</a:t>
            </a:r>
            <a:r>
              <a:rPr lang="ru-RU" sz="2000" dirty="0" smtClean="0"/>
              <a:t> элементов называются соединения, каждое из которых содержит все </a:t>
            </a:r>
            <a:r>
              <a:rPr lang="ru-RU" sz="2000" i="1" dirty="0" err="1" smtClean="0"/>
              <a:t>n</a:t>
            </a:r>
            <a:r>
              <a:rPr lang="ru-RU" sz="2000" dirty="0" smtClean="0"/>
              <a:t> элементов, </a:t>
            </a:r>
            <a:r>
              <a:rPr lang="ru-RU" sz="2000" b="1" dirty="0" smtClean="0">
                <a:solidFill>
                  <a:srgbClr val="7030A0"/>
                </a:solidFill>
              </a:rPr>
              <a:t>отличающихся </a:t>
            </a:r>
            <a:r>
              <a:rPr lang="ru-RU" sz="2000" dirty="0" smtClean="0"/>
              <a:t>поэтому друг от друга </a:t>
            </a:r>
            <a:r>
              <a:rPr lang="ru-RU" sz="2000" b="1" dirty="0" smtClean="0">
                <a:solidFill>
                  <a:srgbClr val="7030A0"/>
                </a:solidFill>
              </a:rPr>
              <a:t>только порядком расположения </a:t>
            </a:r>
            <a:r>
              <a:rPr lang="ru-RU" sz="2000" dirty="0" smtClean="0"/>
              <a:t>элементов.</a:t>
            </a:r>
            <a:r>
              <a:rPr lang="ru-RU" sz="1600" dirty="0" smtClean="0"/>
              <a:t/>
            </a:r>
            <a:br>
              <a:rPr lang="ru-RU" sz="1600" dirty="0" smtClean="0"/>
            </a:br>
            <a:r>
              <a:rPr lang="ru-RU" sz="1600" dirty="0" smtClean="0"/>
              <a:t/>
            </a:r>
            <a:br>
              <a:rPr lang="ru-RU" sz="1600" dirty="0" smtClean="0"/>
            </a:br>
            <a:r>
              <a:rPr lang="ru-RU" sz="1600" dirty="0" smtClean="0"/>
              <a:t>*</a:t>
            </a:r>
            <a:r>
              <a:rPr lang="ru-RU" sz="1400" b="1" u="sng" dirty="0" smtClean="0">
                <a:solidFill>
                  <a:srgbClr val="FF0000"/>
                </a:solidFill>
              </a:rPr>
              <a:t>Например</a:t>
            </a:r>
            <a:r>
              <a:rPr lang="ru-RU" sz="1400" dirty="0" smtClean="0"/>
              <a:t>, из 3 элементов </a:t>
            </a:r>
            <a:r>
              <a:rPr lang="ru-RU" sz="1600" dirty="0" smtClean="0"/>
              <a:t>(</a:t>
            </a:r>
            <a:r>
              <a:rPr lang="ru-RU" sz="1600" i="1" dirty="0" err="1" smtClean="0"/>
              <a:t>a,b,c</a:t>
            </a:r>
            <a:r>
              <a:rPr lang="ru-RU" sz="1600" dirty="0" smtClean="0"/>
              <a:t>) </a:t>
            </a:r>
            <a:r>
              <a:rPr lang="ru-RU" sz="1400" dirty="0" smtClean="0"/>
              <a:t>можно образовать следующие перестановки:</a:t>
            </a:r>
            <a:r>
              <a:rPr lang="ru-RU" sz="1600" dirty="0" smtClean="0"/>
              <a:t/>
            </a:r>
            <a:br>
              <a:rPr lang="ru-RU" sz="1600" dirty="0" smtClean="0"/>
            </a:br>
            <a:r>
              <a:rPr lang="ru-RU" sz="1600" b="1" i="1" dirty="0" err="1" smtClean="0"/>
              <a:t>abc</a:t>
            </a:r>
            <a:r>
              <a:rPr lang="ru-RU" sz="1600" b="1" i="1" dirty="0" smtClean="0"/>
              <a:t>, </a:t>
            </a:r>
            <a:r>
              <a:rPr lang="ru-RU" sz="1600" b="1" i="1" dirty="0" err="1" smtClean="0"/>
              <a:t>bac</a:t>
            </a:r>
            <a:r>
              <a:rPr lang="ru-RU" sz="1600" b="1" i="1" dirty="0" smtClean="0"/>
              <a:t>, </a:t>
            </a:r>
            <a:r>
              <a:rPr lang="ru-RU" sz="1600" b="1" i="1" dirty="0" err="1" smtClean="0"/>
              <a:t>cab</a:t>
            </a:r>
            <a:r>
              <a:rPr lang="ru-RU" sz="1600" b="1" i="1" dirty="0" smtClean="0"/>
              <a:t>, </a:t>
            </a:r>
            <a:r>
              <a:rPr lang="ru-RU" sz="1600" b="1" i="1" dirty="0" err="1" smtClean="0"/>
              <a:t>acb</a:t>
            </a:r>
            <a:r>
              <a:rPr lang="ru-RU" sz="1600" b="1" i="1" dirty="0" smtClean="0"/>
              <a:t>, </a:t>
            </a:r>
            <a:r>
              <a:rPr lang="ru-RU" sz="1600" b="1" i="1" dirty="0" err="1" smtClean="0"/>
              <a:t>bca</a:t>
            </a:r>
            <a:r>
              <a:rPr lang="ru-RU" sz="1600" b="1" i="1" dirty="0" smtClean="0"/>
              <a:t>, </a:t>
            </a:r>
            <a:r>
              <a:rPr lang="ru-RU" sz="1600" b="1" i="1" dirty="0" err="1" smtClean="0"/>
              <a:t>cba</a:t>
            </a:r>
            <a:r>
              <a:rPr lang="ru-RU" sz="1600" b="1" dirty="0" smtClean="0"/>
              <a:t>.</a:t>
            </a:r>
            <a:br>
              <a:rPr lang="ru-RU" sz="1600" b="1" dirty="0" smtClean="0"/>
            </a:br>
            <a:r>
              <a:rPr lang="ru-RU" sz="1600" b="1" dirty="0" smtClean="0"/>
              <a:t/>
            </a:r>
            <a:br>
              <a:rPr lang="ru-RU" sz="1600" b="1" dirty="0" smtClean="0"/>
            </a:br>
            <a:r>
              <a:rPr lang="ru-RU" sz="1600" dirty="0" smtClean="0"/>
              <a:t>Число всех </a:t>
            </a:r>
            <a:r>
              <a:rPr lang="ru-RU" sz="1600" b="1" i="1" u="sng" dirty="0" smtClean="0">
                <a:solidFill>
                  <a:srgbClr val="0070C0"/>
                </a:solidFill>
              </a:rPr>
              <a:t>возможных перестановок </a:t>
            </a:r>
            <a:r>
              <a:rPr lang="ru-RU" sz="1600" dirty="0" smtClean="0"/>
              <a:t/>
            </a:r>
            <a:br>
              <a:rPr lang="ru-RU" sz="1600" dirty="0" smtClean="0"/>
            </a:br>
            <a:r>
              <a:rPr lang="ru-RU" sz="1600" dirty="0" smtClean="0"/>
              <a:t/>
            </a:r>
            <a:br>
              <a:rPr lang="ru-RU" sz="1600" dirty="0" smtClean="0"/>
            </a:br>
            <a:r>
              <a:rPr lang="ru-RU" sz="1600" dirty="0" smtClean="0"/>
              <a:t> </a:t>
            </a:r>
            <a:r>
              <a:rPr lang="ru-RU" sz="1600" b="1" dirty="0" smtClean="0">
                <a:solidFill>
                  <a:srgbClr val="C00000"/>
                </a:solidFill>
              </a:rPr>
              <a:t>!-это факториал</a:t>
            </a:r>
            <a:r>
              <a:rPr lang="ru-RU" sz="1600" dirty="0" smtClean="0"/>
              <a:t>. </a:t>
            </a:r>
            <a:br>
              <a:rPr lang="ru-RU" sz="1600" dirty="0" smtClean="0"/>
            </a:br>
            <a:r>
              <a:rPr lang="ru-RU" sz="1600" b="1" u="sng" dirty="0" smtClean="0">
                <a:solidFill>
                  <a:srgbClr val="7030A0"/>
                </a:solidFill>
              </a:rPr>
              <a:t>К примеру</a:t>
            </a:r>
            <a:r>
              <a:rPr lang="ru-RU" sz="1600" dirty="0" smtClean="0"/>
              <a:t>, 3!=1*2*3=6; 4!=1*2*3*4=24.</a:t>
            </a:r>
            <a:br>
              <a:rPr lang="ru-RU" sz="1600" dirty="0" smtClean="0"/>
            </a:br>
            <a:r>
              <a:rPr lang="ru-RU" sz="1600" dirty="0" smtClean="0"/>
              <a:t/>
            </a:r>
            <a:br>
              <a:rPr lang="ru-RU" sz="1600" dirty="0" smtClean="0"/>
            </a:br>
            <a:r>
              <a:rPr lang="ru-RU" sz="1600" dirty="0" smtClean="0"/>
              <a:t> </a:t>
            </a:r>
            <a:r>
              <a:rPr lang="ru-RU" sz="1600" b="1" u="sng" dirty="0" smtClean="0">
                <a:solidFill>
                  <a:schemeClr val="tx1"/>
                </a:solidFill>
              </a:rPr>
              <a:t>***</a:t>
            </a:r>
            <a:r>
              <a:rPr lang="ru-RU" sz="1600" dirty="0" smtClean="0">
                <a:solidFill>
                  <a:schemeClr val="tx1"/>
                </a:solidFill>
              </a:rPr>
              <a:t>На четырех карточках написаны </a:t>
            </a:r>
            <a:r>
              <a:rPr lang="ru-RU" sz="1600" dirty="0" err="1" smtClean="0">
                <a:solidFill>
                  <a:schemeClr val="tx1"/>
                </a:solidFill>
              </a:rPr>
              <a:t>написанны</a:t>
            </a:r>
            <a:r>
              <a:rPr lang="ru-RU" sz="1600" dirty="0" smtClean="0">
                <a:solidFill>
                  <a:schemeClr val="tx1"/>
                </a:solidFill>
              </a:rPr>
              <a:t> буквы о , м , к , </a:t>
            </a:r>
            <a:r>
              <a:rPr lang="ru-RU" sz="1600" dirty="0" err="1" smtClean="0">
                <a:solidFill>
                  <a:schemeClr val="tx1"/>
                </a:solidFill>
              </a:rPr>
              <a:t>р</a:t>
            </a:r>
            <a:r>
              <a:rPr lang="ru-RU" sz="1600" dirty="0" smtClean="0">
                <a:solidFill>
                  <a:schemeClr val="tx1"/>
                </a:solidFill>
              </a:rPr>
              <a:t> . Карточки перемешали . Сколько всего может быть исходов?</a:t>
            </a:r>
            <a:r>
              <a:rPr lang="ru-RU" sz="1600" dirty="0" smtClean="0"/>
              <a:t/>
            </a:r>
            <a:br>
              <a:rPr lang="ru-RU" sz="1600" dirty="0" smtClean="0"/>
            </a:br>
            <a:r>
              <a:rPr lang="ru-RU" sz="1600" b="1" u="sng" dirty="0" smtClean="0"/>
              <a:t>Решение</a:t>
            </a:r>
            <a:r>
              <a:rPr lang="ru-RU" sz="1600" dirty="0" smtClean="0"/>
              <a:t>:  Т.к всего 4 карточки , значит, возможных перестановок :</a:t>
            </a:r>
            <a:br>
              <a:rPr lang="ru-RU" sz="1600" dirty="0" smtClean="0"/>
            </a:br>
            <a:r>
              <a:rPr lang="ru-RU" sz="1600" dirty="0" smtClean="0"/>
              <a:t>Р</a:t>
            </a:r>
            <a:r>
              <a:rPr lang="ru-RU" sz="900" dirty="0" smtClean="0"/>
              <a:t>4</a:t>
            </a:r>
            <a:r>
              <a:rPr lang="ru-RU" sz="1600" dirty="0" smtClean="0"/>
              <a:t>=4!=1*2*3*4=</a:t>
            </a:r>
            <a:r>
              <a:rPr lang="ru-RU" sz="1600" b="1" dirty="0" smtClean="0">
                <a:solidFill>
                  <a:srgbClr val="FF0000"/>
                </a:solidFill>
              </a:rPr>
              <a:t>24</a:t>
            </a:r>
            <a:r>
              <a:rPr lang="ru-RU" sz="1600" dirty="0" smtClean="0"/>
              <a:t>(перестановки)</a:t>
            </a:r>
            <a:br>
              <a:rPr lang="ru-RU" sz="1600" dirty="0" smtClean="0"/>
            </a:br>
            <a:r>
              <a:rPr lang="ru-RU" sz="1600" dirty="0" smtClean="0"/>
              <a:t/>
            </a:r>
            <a:br>
              <a:rPr lang="ru-RU" sz="1600" dirty="0" smtClean="0"/>
            </a:br>
            <a:r>
              <a:rPr lang="ru-RU" sz="1400" b="1" dirty="0" smtClean="0">
                <a:solidFill>
                  <a:schemeClr val="tx1"/>
                </a:solidFill>
                <a:hlinkClick r:id="rId3" action="ppaction://hlinksldjump"/>
              </a:rPr>
              <a:t>На главную</a:t>
            </a:r>
            <a:r>
              <a:rPr lang="en-US" sz="1400" b="1" dirty="0" smtClean="0">
                <a:solidFill>
                  <a:schemeClr val="tx1"/>
                </a:solidFill>
                <a:hlinkClick r:id="rId3" action="ppaction://hlinksldjump"/>
              </a:rPr>
              <a:t/>
            </a:r>
            <a:br>
              <a:rPr lang="en-US" sz="1400" b="1" dirty="0" smtClean="0">
                <a:solidFill>
                  <a:schemeClr val="tx1"/>
                </a:solidFill>
                <a:hlinkClick r:id="rId3" action="ppaction://hlinksldjump"/>
              </a:rPr>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t>
            </a:r>
            <a:br>
              <a:rPr lang="ru-RU" sz="1600" dirty="0" smtClean="0"/>
            </a:br>
            <a:endParaRPr lang="ru-RU" sz="1600" dirty="0" smtClean="0"/>
          </a:p>
        </p:txBody>
      </p:sp>
      <p:pic>
        <p:nvPicPr>
          <p:cNvPr id="28674" name="Содержимое 3" descr="image006.gif"/>
          <p:cNvPicPr>
            <a:picLocks noGrp="1" noChangeAspect="1"/>
          </p:cNvPicPr>
          <p:nvPr>
            <p:ph idx="4294967295"/>
          </p:nvPr>
        </p:nvPicPr>
        <p:blipFill>
          <a:blip r:embed="rId4" cstate="print"/>
          <a:srcRect/>
          <a:stretch>
            <a:fillRect/>
          </a:stretch>
        </p:blipFill>
        <p:spPr>
          <a:xfrm>
            <a:off x="6732588" y="2060575"/>
            <a:ext cx="360362" cy="309563"/>
          </a:xfrm>
        </p:spPr>
      </p:pic>
      <p:pic>
        <p:nvPicPr>
          <p:cNvPr id="28675" name="Рисунок 4" descr="image007.gif"/>
          <p:cNvPicPr>
            <a:picLocks noChangeAspect="1"/>
          </p:cNvPicPr>
          <p:nvPr/>
        </p:nvPicPr>
        <p:blipFill>
          <a:blip r:embed="rId5" cstate="print"/>
          <a:srcRect/>
          <a:stretch>
            <a:fillRect/>
          </a:stretch>
        </p:blipFill>
        <p:spPr bwMode="auto">
          <a:xfrm>
            <a:off x="395288" y="2997200"/>
            <a:ext cx="2049462" cy="373063"/>
          </a:xfrm>
          <a:prstGeom prst="rect">
            <a:avLst/>
          </a:prstGeom>
          <a:noFill/>
          <a:ln w="9525">
            <a:noFill/>
            <a:miter lim="800000"/>
            <a:headEnd/>
            <a:tailEnd/>
          </a:ln>
        </p:spPr>
      </p:pic>
      <p:pic>
        <p:nvPicPr>
          <p:cNvPr id="28676" name="Рисунок 5" descr="1346164274_igra-naydi-odinakovye-bukvy.png"/>
          <p:cNvPicPr>
            <a:picLocks noChangeAspect="1"/>
          </p:cNvPicPr>
          <p:nvPr/>
        </p:nvPicPr>
        <p:blipFill>
          <a:blip r:embed="rId6" cstate="print"/>
          <a:srcRect/>
          <a:stretch>
            <a:fillRect/>
          </a:stretch>
        </p:blipFill>
        <p:spPr bwMode="auto">
          <a:xfrm>
            <a:off x="7380288" y="5245100"/>
            <a:ext cx="1368425" cy="1285875"/>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Заголовок 1"/>
          <p:cNvSpPr>
            <a:spLocks noGrp="1"/>
          </p:cNvSpPr>
          <p:nvPr>
            <p:ph type="title" idx="4294967295"/>
          </p:nvPr>
        </p:nvSpPr>
        <p:spPr>
          <a:xfrm>
            <a:off x="468313" y="908050"/>
            <a:ext cx="8229600" cy="6153150"/>
          </a:xfrm>
        </p:spPr>
        <p:txBody>
          <a:bodyPr/>
          <a:lstStyle/>
          <a:p>
            <a:pPr eaLnBrk="1" hangingPunct="1"/>
            <a:r>
              <a:rPr lang="ru-RU" sz="3200" b="1" u="sng" dirty="0" smtClean="0"/>
              <a:t>Размещения.</a:t>
            </a:r>
            <a:r>
              <a:rPr lang="ru-RU" sz="2800" b="1" u="sng" dirty="0" smtClean="0"/>
              <a:t/>
            </a:r>
            <a:br>
              <a:rPr lang="ru-RU" sz="2800" b="1" u="sng" dirty="0" smtClean="0"/>
            </a:br>
            <a:r>
              <a:rPr lang="ru-RU" sz="2000" i="1" dirty="0" smtClean="0"/>
              <a:t>Размещениями</a:t>
            </a:r>
            <a:r>
              <a:rPr lang="ru-RU" sz="2000" dirty="0" smtClean="0"/>
              <a:t> из </a:t>
            </a:r>
            <a:r>
              <a:rPr lang="en-US" sz="2000" b="1" u="sng" dirty="0" smtClean="0"/>
              <a:t>n</a:t>
            </a:r>
            <a:r>
              <a:rPr lang="ru-RU" sz="2000" dirty="0" smtClean="0"/>
              <a:t> элементов по </a:t>
            </a:r>
            <a:r>
              <a:rPr lang="en-US" sz="2000" b="1" u="sng" dirty="0" smtClean="0"/>
              <a:t>k </a:t>
            </a:r>
            <a:r>
              <a:rPr lang="ru-RU" sz="2000" dirty="0" smtClean="0"/>
              <a:t>называются соединения, которые можно образовать из</a:t>
            </a:r>
            <a:r>
              <a:rPr lang="en-US" sz="2000" dirty="0" smtClean="0"/>
              <a:t> </a:t>
            </a:r>
            <a:r>
              <a:rPr lang="en-US" sz="2000" b="1" u="sng" dirty="0" smtClean="0"/>
              <a:t>n</a:t>
            </a:r>
            <a:r>
              <a:rPr lang="ru-RU" sz="2000" dirty="0" smtClean="0"/>
              <a:t> элементов, </a:t>
            </a:r>
            <a:r>
              <a:rPr lang="ru-RU" sz="2000" b="1" i="1" dirty="0" smtClean="0">
                <a:solidFill>
                  <a:srgbClr val="7030A0"/>
                </a:solidFill>
              </a:rPr>
              <a:t>собирая</a:t>
            </a:r>
            <a:r>
              <a:rPr lang="ru-RU" sz="2000" dirty="0" smtClean="0"/>
              <a:t> в каждое соединение по</a:t>
            </a:r>
            <a:r>
              <a:rPr lang="en-US" sz="2000" dirty="0" smtClean="0"/>
              <a:t> </a:t>
            </a:r>
            <a:r>
              <a:rPr lang="en-US" sz="2000" b="1" u="sng" dirty="0" smtClean="0"/>
              <a:t>k</a:t>
            </a:r>
            <a:r>
              <a:rPr lang="ru-RU" sz="2000" dirty="0" smtClean="0"/>
              <a:t> элементов, при этом соединения </a:t>
            </a:r>
            <a:r>
              <a:rPr lang="ru-RU" sz="2000" dirty="0" smtClean="0">
                <a:solidFill>
                  <a:srgbClr val="7030A0"/>
                </a:solidFill>
              </a:rPr>
              <a:t>могут отличаться </a:t>
            </a:r>
            <a:r>
              <a:rPr lang="ru-RU" sz="2000" dirty="0" smtClean="0"/>
              <a:t>друг от друга как самими элементами, так и </a:t>
            </a:r>
            <a:r>
              <a:rPr lang="ru-RU" sz="2000" dirty="0" smtClean="0">
                <a:solidFill>
                  <a:srgbClr val="7030A0"/>
                </a:solidFill>
              </a:rPr>
              <a:t>порядком их расположения</a:t>
            </a:r>
            <a:r>
              <a:rPr lang="ru-RU" sz="2000" dirty="0" smtClean="0"/>
              <a:t>.</a:t>
            </a:r>
            <a:r>
              <a:rPr lang="en-US" sz="2000" dirty="0" smtClean="0"/>
              <a:t/>
            </a:r>
            <a:br>
              <a:rPr lang="en-US" sz="2000" dirty="0" smtClean="0"/>
            </a:br>
            <a:r>
              <a:rPr lang="en-US" sz="2000" dirty="0" smtClean="0"/>
              <a:t/>
            </a:r>
            <a:br>
              <a:rPr lang="en-US" sz="2000" dirty="0" smtClean="0"/>
            </a:br>
            <a:r>
              <a:rPr lang="en-US" sz="2000" dirty="0" smtClean="0"/>
              <a:t>*</a:t>
            </a:r>
            <a:r>
              <a:rPr lang="ru-RU" sz="2000" dirty="0" smtClean="0"/>
              <a:t>Например, из </a:t>
            </a:r>
            <a:r>
              <a:rPr lang="ru-RU" sz="2000" b="1" dirty="0" smtClean="0">
                <a:solidFill>
                  <a:srgbClr val="C00000"/>
                </a:solidFill>
              </a:rPr>
              <a:t>3 элементов </a:t>
            </a:r>
            <a:r>
              <a:rPr lang="ru-RU" sz="2000" dirty="0" smtClean="0"/>
              <a:t>(</a:t>
            </a:r>
            <a:r>
              <a:rPr lang="ru-RU" sz="2000" i="1" dirty="0" err="1" smtClean="0"/>
              <a:t>a,b,c</a:t>
            </a:r>
            <a:r>
              <a:rPr lang="ru-RU" sz="2000" dirty="0" smtClean="0"/>
              <a:t>) по </a:t>
            </a:r>
            <a:r>
              <a:rPr lang="ru-RU" sz="2000" b="1" dirty="0" smtClean="0">
                <a:solidFill>
                  <a:srgbClr val="C00000"/>
                </a:solidFill>
              </a:rPr>
              <a:t>2</a:t>
            </a:r>
            <a:r>
              <a:rPr lang="ru-RU" sz="2000" dirty="0" smtClean="0"/>
              <a:t> можно образовать следующие размещения:</a:t>
            </a:r>
            <a:br>
              <a:rPr lang="ru-RU" sz="2000" dirty="0" smtClean="0"/>
            </a:br>
            <a:r>
              <a:rPr lang="ru-RU" sz="2000" b="1" i="1" dirty="0" err="1" smtClean="0"/>
              <a:t>ab</a:t>
            </a:r>
            <a:r>
              <a:rPr lang="ru-RU" sz="2000" b="1" dirty="0" smtClean="0"/>
              <a:t>, </a:t>
            </a:r>
            <a:r>
              <a:rPr lang="ru-RU" sz="2000" b="1" i="1" dirty="0" err="1" smtClean="0"/>
              <a:t>ac</a:t>
            </a:r>
            <a:r>
              <a:rPr lang="ru-RU" sz="2000" b="1" dirty="0" smtClean="0"/>
              <a:t>, </a:t>
            </a:r>
            <a:r>
              <a:rPr lang="ru-RU" sz="2000" b="1" i="1" dirty="0" err="1" smtClean="0"/>
              <a:t>ba</a:t>
            </a:r>
            <a:r>
              <a:rPr lang="ru-RU" sz="2000" b="1" dirty="0" smtClean="0"/>
              <a:t>, </a:t>
            </a:r>
            <a:r>
              <a:rPr lang="ru-RU" sz="2000" b="1" i="1" dirty="0" err="1" smtClean="0"/>
              <a:t>bc</a:t>
            </a:r>
            <a:r>
              <a:rPr lang="ru-RU" sz="2000" b="1" dirty="0" smtClean="0"/>
              <a:t>, </a:t>
            </a:r>
            <a:r>
              <a:rPr lang="ru-RU" sz="2000" b="1" i="1" dirty="0" err="1" smtClean="0"/>
              <a:t>ca</a:t>
            </a:r>
            <a:r>
              <a:rPr lang="ru-RU" sz="2000" b="1" dirty="0" smtClean="0"/>
              <a:t>, </a:t>
            </a:r>
            <a:r>
              <a:rPr lang="ru-RU" sz="2000" b="1" i="1" dirty="0" err="1" smtClean="0"/>
              <a:t>cb</a:t>
            </a:r>
            <a:r>
              <a:rPr lang="ru-RU" sz="2000" b="1" dirty="0" smtClean="0"/>
              <a:t>. Т.е в данном случае </a:t>
            </a:r>
            <a:r>
              <a:rPr lang="en-US" sz="2000" b="1" u="sng" dirty="0" smtClean="0">
                <a:solidFill>
                  <a:srgbClr val="089CA3"/>
                </a:solidFill>
              </a:rPr>
              <a:t>n=3, a k=2</a:t>
            </a:r>
            <a:br>
              <a:rPr lang="en-US" sz="2000" b="1" u="sng" dirty="0" smtClean="0">
                <a:solidFill>
                  <a:srgbClr val="089CA3"/>
                </a:solidFill>
              </a:rPr>
            </a:br>
            <a:r>
              <a:rPr lang="en-US" sz="2000" b="1" u="sng" dirty="0" smtClean="0">
                <a:solidFill>
                  <a:srgbClr val="089CA3"/>
                </a:solidFill>
              </a:rPr>
              <a:t/>
            </a:r>
            <a:br>
              <a:rPr lang="en-US" sz="2000" b="1" u="sng" dirty="0" smtClean="0">
                <a:solidFill>
                  <a:srgbClr val="089CA3"/>
                </a:solidFill>
              </a:rPr>
            </a:br>
            <a:r>
              <a:rPr lang="ru-RU" sz="2000" dirty="0" smtClean="0"/>
              <a:t>Число всех возможных размещений</a:t>
            </a:r>
            <a:r>
              <a:rPr lang="en-US" sz="2000" dirty="0" smtClean="0"/>
              <a:t> </a:t>
            </a:r>
            <a:r>
              <a:rPr lang="ru-RU" sz="2000" dirty="0" smtClean="0"/>
              <a:t>обозначается символом</a:t>
            </a:r>
            <a:r>
              <a:rPr lang="en-US" sz="2000" dirty="0" smtClean="0"/>
              <a:t/>
            </a:r>
            <a:br>
              <a:rPr lang="en-US" sz="2000" dirty="0" smtClean="0"/>
            </a:br>
            <a:r>
              <a:rPr lang="en-US" sz="2000" dirty="0" smtClean="0"/>
              <a:t>         </a:t>
            </a:r>
            <a:r>
              <a:rPr lang="en-US" sz="2000" b="1" dirty="0" smtClean="0">
                <a:solidFill>
                  <a:srgbClr val="0C9B74"/>
                </a:solidFill>
              </a:rPr>
              <a:t>=n!/(n-k)</a:t>
            </a:r>
            <a:r>
              <a:rPr lang="ru-RU" sz="2000" b="1" dirty="0" smtClean="0">
                <a:solidFill>
                  <a:srgbClr val="0C9B74"/>
                </a:solidFill>
              </a:rPr>
              <a:t> </a:t>
            </a:r>
            <a:r>
              <a:rPr lang="en-US" sz="2000" b="1" dirty="0" smtClean="0">
                <a:solidFill>
                  <a:srgbClr val="0C9B74"/>
                </a:solidFill>
              </a:rPr>
              <a:t>! (</a:t>
            </a:r>
            <a:r>
              <a:rPr lang="ru-RU" sz="2000" b="1" dirty="0" smtClean="0">
                <a:solidFill>
                  <a:srgbClr val="0C9B74"/>
                </a:solidFill>
              </a:rPr>
              <a:t>порядок важен)</a:t>
            </a:r>
            <a:br>
              <a:rPr lang="ru-RU" sz="2000" b="1" dirty="0" smtClean="0">
                <a:solidFill>
                  <a:srgbClr val="0C9B74"/>
                </a:solidFill>
              </a:rPr>
            </a:br>
            <a:r>
              <a:rPr lang="ru-RU" sz="2000" b="1" dirty="0" smtClean="0">
                <a:solidFill>
                  <a:srgbClr val="0C9B74"/>
                </a:solidFill>
              </a:rPr>
              <a:t/>
            </a:r>
            <a:br>
              <a:rPr lang="ru-RU" sz="2000" b="1" dirty="0" smtClean="0">
                <a:solidFill>
                  <a:srgbClr val="0C9B74"/>
                </a:solidFill>
              </a:rPr>
            </a:br>
            <a:r>
              <a:rPr lang="ru-RU" sz="2000" b="1" dirty="0" smtClean="0">
                <a:solidFill>
                  <a:srgbClr val="0C9B74"/>
                </a:solidFill>
              </a:rPr>
              <a:t>       =</a:t>
            </a:r>
            <a:br>
              <a:rPr lang="ru-RU" sz="2000" b="1" dirty="0" smtClean="0">
                <a:solidFill>
                  <a:srgbClr val="0C9B74"/>
                </a:solidFill>
              </a:rPr>
            </a:br>
            <a:r>
              <a:rPr lang="ru-RU" sz="2000" b="1" dirty="0" smtClean="0">
                <a:solidFill>
                  <a:srgbClr val="0C9B74"/>
                </a:solidFill>
              </a:rPr>
              <a:t/>
            </a:r>
            <a:br>
              <a:rPr lang="ru-RU" sz="2000" b="1" dirty="0" smtClean="0">
                <a:solidFill>
                  <a:srgbClr val="0C9B74"/>
                </a:solidFill>
              </a:rPr>
            </a:br>
            <a:r>
              <a:rPr lang="ru-RU" sz="1600" b="1" dirty="0" smtClean="0">
                <a:solidFill>
                  <a:schemeClr val="tx1"/>
                </a:solidFill>
                <a:hlinkClick r:id="rId3" action="ppaction://hlinksldjump"/>
              </a:rPr>
              <a:t>На главную</a:t>
            </a:r>
            <a:r>
              <a:rPr lang="en-US" sz="1600" b="1" dirty="0" smtClean="0">
                <a:solidFill>
                  <a:schemeClr val="tx1"/>
                </a:solidFill>
                <a:hlinkClick r:id="rId3" action="ppaction://hlinksldjump"/>
              </a:rPr>
              <a:t/>
            </a:r>
            <a:br>
              <a:rPr lang="en-US" sz="1600" b="1" dirty="0" smtClean="0">
                <a:solidFill>
                  <a:schemeClr val="tx1"/>
                </a:solidFill>
                <a:hlinkClick r:id="rId3" action="ppaction://hlinksldjump"/>
              </a:rPr>
            </a:br>
            <a:r>
              <a:rPr lang="en-US" sz="1600" dirty="0" smtClean="0"/>
              <a:t/>
            </a:r>
            <a:br>
              <a:rPr lang="en-US" sz="1600" dirty="0" smtClean="0"/>
            </a:br>
            <a:r>
              <a:rPr lang="ru-RU" sz="1600" dirty="0" smtClean="0"/>
              <a:t/>
            </a:r>
            <a:br>
              <a:rPr lang="ru-RU" sz="1600" dirty="0" smtClean="0"/>
            </a:br>
            <a:r>
              <a:rPr lang="en-US" sz="1800" dirty="0" smtClean="0"/>
              <a:t/>
            </a:r>
            <a:br>
              <a:rPr lang="en-US" sz="1800" dirty="0" smtClean="0"/>
            </a:br>
            <a:r>
              <a:rPr lang="ru-RU" sz="1800" b="1" dirty="0" smtClean="0"/>
              <a:t/>
            </a:r>
            <a:br>
              <a:rPr lang="ru-RU" sz="1800" b="1" dirty="0" smtClean="0"/>
            </a:br>
            <a:r>
              <a:rPr lang="ru-RU" sz="2200" b="1" dirty="0" smtClean="0"/>
              <a:t/>
            </a:r>
            <a:br>
              <a:rPr lang="ru-RU" sz="2200" b="1" dirty="0" smtClean="0"/>
            </a:br>
            <a:endParaRPr lang="ru-RU" sz="2200" b="1" dirty="0" smtClean="0"/>
          </a:p>
        </p:txBody>
      </p:sp>
      <p:pic>
        <p:nvPicPr>
          <p:cNvPr id="29698" name="Содержимое 3" descr="image003.gif"/>
          <p:cNvPicPr>
            <a:picLocks noGrp="1" noChangeAspect="1"/>
          </p:cNvPicPr>
          <p:nvPr>
            <p:ph idx="4294967295"/>
          </p:nvPr>
        </p:nvPicPr>
        <p:blipFill>
          <a:blip r:embed="rId4" cstate="print"/>
          <a:srcRect/>
          <a:stretch>
            <a:fillRect/>
          </a:stretch>
        </p:blipFill>
        <p:spPr>
          <a:xfrm>
            <a:off x="539750" y="3860800"/>
            <a:ext cx="419100" cy="457200"/>
          </a:xfrm>
        </p:spPr>
      </p:pic>
      <p:pic>
        <p:nvPicPr>
          <p:cNvPr id="29699" name="Содержимое 3" descr="image003.gif"/>
          <p:cNvPicPr>
            <a:picLocks noChangeAspect="1"/>
          </p:cNvPicPr>
          <p:nvPr/>
        </p:nvPicPr>
        <p:blipFill>
          <a:blip r:embed="rId4" cstate="print"/>
          <a:srcRect/>
          <a:stretch>
            <a:fillRect/>
          </a:stretch>
        </p:blipFill>
        <p:spPr bwMode="auto">
          <a:xfrm>
            <a:off x="7092950" y="3500438"/>
            <a:ext cx="431800" cy="469900"/>
          </a:xfrm>
          <a:prstGeom prst="rect">
            <a:avLst/>
          </a:prstGeom>
          <a:noFill/>
          <a:ln w="9525">
            <a:noFill/>
            <a:miter lim="800000"/>
            <a:headEnd/>
            <a:tailEnd/>
          </a:ln>
        </p:spPr>
      </p:pic>
      <p:pic>
        <p:nvPicPr>
          <p:cNvPr id="29700" name="Содержимое 3" descr="image003.gif"/>
          <p:cNvPicPr>
            <a:picLocks noChangeAspect="1"/>
          </p:cNvPicPr>
          <p:nvPr/>
        </p:nvPicPr>
        <p:blipFill>
          <a:blip r:embed="rId4" cstate="print"/>
          <a:srcRect/>
          <a:stretch>
            <a:fillRect/>
          </a:stretch>
        </p:blipFill>
        <p:spPr bwMode="auto">
          <a:xfrm>
            <a:off x="395288" y="4437063"/>
            <a:ext cx="431800" cy="469900"/>
          </a:xfrm>
          <a:prstGeom prst="rect">
            <a:avLst/>
          </a:prstGeom>
          <a:noFill/>
          <a:ln w="9525">
            <a:noFill/>
            <a:miter lim="800000"/>
            <a:headEnd/>
            <a:tailEnd/>
          </a:ln>
        </p:spPr>
      </p:pic>
      <p:pic>
        <p:nvPicPr>
          <p:cNvPr id="29701" name="Рисунок 6" descr="задумчивый-ребенок.jpg"/>
          <p:cNvPicPr>
            <a:picLocks noChangeAspect="1"/>
          </p:cNvPicPr>
          <p:nvPr/>
        </p:nvPicPr>
        <p:blipFill>
          <a:blip r:embed="rId5" cstate="print"/>
          <a:srcRect/>
          <a:stretch>
            <a:fillRect/>
          </a:stretch>
        </p:blipFill>
        <p:spPr bwMode="auto">
          <a:xfrm>
            <a:off x="6875463" y="5300663"/>
            <a:ext cx="1881187" cy="1257300"/>
          </a:xfrm>
          <a:prstGeom prst="rect">
            <a:avLst/>
          </a:prstGeom>
          <a:noFill/>
          <a:ln w="9525">
            <a:noFill/>
            <a:miter lim="800000"/>
            <a:headEnd/>
            <a:tailEnd/>
          </a:ln>
        </p:spPr>
      </p:pic>
      <p:sp>
        <p:nvSpPr>
          <p:cNvPr id="29702" name="Rectangle 8"/>
          <p:cNvSpPr>
            <a:spLocks noChangeArrowheads="1"/>
          </p:cNvSpPr>
          <p:nvPr/>
        </p:nvSpPr>
        <p:spPr bwMode="auto">
          <a:xfrm>
            <a:off x="0" y="3333750"/>
            <a:ext cx="9144000" cy="0"/>
          </a:xfrm>
          <a:prstGeom prst="rect">
            <a:avLst/>
          </a:prstGeom>
          <a:noFill/>
          <a:ln w="9525">
            <a:noFill/>
            <a:miter lim="800000"/>
            <a:headEnd/>
            <a:tailEnd/>
          </a:ln>
        </p:spPr>
        <p:txBody>
          <a:bodyPr wrap="none" anchor="ctr">
            <a:spAutoFit/>
          </a:bodyPr>
          <a:lstStyle/>
          <a:p>
            <a:endParaRPr lang="ru-RU">
              <a:latin typeface="Constantia" pitchFamily="18" charset="0"/>
            </a:endParaRPr>
          </a:p>
        </p:txBody>
      </p:sp>
      <p:pic>
        <p:nvPicPr>
          <p:cNvPr id="29703"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042988" y="4437063"/>
            <a:ext cx="388937" cy="406400"/>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Заголовок 1"/>
          <p:cNvSpPr>
            <a:spLocks noGrp="1"/>
          </p:cNvSpPr>
          <p:nvPr>
            <p:ph type="title" idx="4294967295"/>
          </p:nvPr>
        </p:nvSpPr>
        <p:spPr>
          <a:xfrm>
            <a:off x="323850" y="404813"/>
            <a:ext cx="8229600" cy="6192837"/>
          </a:xfrm>
        </p:spPr>
        <p:txBody>
          <a:bodyPr/>
          <a:lstStyle/>
          <a:p>
            <a:pPr eaLnBrk="1" hangingPunct="1"/>
            <a:r>
              <a:rPr lang="ru-RU" sz="3600" b="1" u="sng" dirty="0" smtClean="0"/>
              <a:t>Сочетания.</a:t>
            </a:r>
            <a:r>
              <a:rPr lang="en-US" sz="1600" b="1" dirty="0" smtClean="0"/>
              <a:t/>
            </a:r>
            <a:br>
              <a:rPr lang="en-US" sz="1600" b="1" dirty="0" smtClean="0"/>
            </a:br>
            <a:r>
              <a:rPr lang="en-US" sz="1600" b="1" dirty="0" smtClean="0"/>
              <a:t>C</a:t>
            </a:r>
            <a:r>
              <a:rPr lang="ru-RU" sz="1600" b="1" dirty="0" err="1" smtClean="0"/>
              <a:t>очетанием</a:t>
            </a:r>
            <a:r>
              <a:rPr lang="ru-RU" sz="1600" dirty="0" smtClean="0"/>
              <a:t> из </a:t>
            </a:r>
            <a:r>
              <a:rPr lang="en-US" sz="1600" b="1" u="sng" dirty="0" smtClean="0">
                <a:solidFill>
                  <a:srgbClr val="0C9B74"/>
                </a:solidFill>
              </a:rPr>
              <a:t>n</a:t>
            </a:r>
            <a:r>
              <a:rPr lang="ru-RU" sz="1600" dirty="0" smtClean="0"/>
              <a:t> по</a:t>
            </a:r>
            <a:r>
              <a:rPr lang="en-US" sz="1600" dirty="0" smtClean="0"/>
              <a:t> </a:t>
            </a:r>
            <a:r>
              <a:rPr lang="en-US" sz="1600" b="1" u="sng" dirty="0" smtClean="0">
                <a:solidFill>
                  <a:srgbClr val="0C9B74"/>
                </a:solidFill>
              </a:rPr>
              <a:t>k</a:t>
            </a:r>
            <a:r>
              <a:rPr lang="ru-RU" sz="1600" dirty="0" smtClean="0"/>
              <a:t>  называется набор </a:t>
            </a:r>
            <a:r>
              <a:rPr lang="en-US" sz="1600" b="1" u="sng" dirty="0" smtClean="0">
                <a:solidFill>
                  <a:srgbClr val="0C9B74"/>
                </a:solidFill>
              </a:rPr>
              <a:t>k</a:t>
            </a:r>
            <a:r>
              <a:rPr lang="ru-RU" sz="1600" dirty="0" smtClean="0"/>
              <a:t> элементов, выбранных из данного множества, содержащего </a:t>
            </a:r>
            <a:r>
              <a:rPr lang="en-US" sz="1600" b="1" u="sng" dirty="0" smtClean="0">
                <a:solidFill>
                  <a:srgbClr val="0C9B74"/>
                </a:solidFill>
              </a:rPr>
              <a:t>n</a:t>
            </a:r>
            <a:r>
              <a:rPr lang="ru-RU" sz="1600" dirty="0" smtClean="0"/>
              <a:t> различных элементов.</a:t>
            </a: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ru-RU" sz="1600" b="1" dirty="0" smtClean="0"/>
              <a:t>Пример. </a:t>
            </a:r>
            <a:br>
              <a:rPr lang="ru-RU" sz="1600" b="1" dirty="0" smtClean="0"/>
            </a:br>
            <a:r>
              <a:rPr lang="ru-RU" sz="1600" dirty="0" smtClean="0"/>
              <a:t>Сколькими способами можно в игре “Спортлото” выбрать 5 номеров из 36?</a:t>
            </a:r>
            <a:r>
              <a:rPr lang="en-US" sz="1600" dirty="0" smtClean="0"/>
              <a:t/>
            </a:r>
            <a:br>
              <a:rPr lang="en-US" sz="1600" dirty="0" smtClean="0"/>
            </a:br>
            <a:r>
              <a:rPr lang="ru-RU" sz="1600" b="1" u="sng" dirty="0" smtClean="0">
                <a:solidFill>
                  <a:srgbClr val="FF0000"/>
                </a:solidFill>
              </a:rPr>
              <a:t>Решение: </a:t>
            </a:r>
            <a:r>
              <a:rPr lang="en-US" sz="1600" dirty="0" smtClean="0"/>
              <a:t>n=36(</a:t>
            </a:r>
            <a:r>
              <a:rPr lang="ru-RU" sz="1600" dirty="0" smtClean="0"/>
              <a:t>т.к 36 это кол-во всех номеров), </a:t>
            </a:r>
            <a:r>
              <a:rPr lang="en-US" sz="1600" dirty="0" smtClean="0"/>
              <a:t>k=5(</a:t>
            </a:r>
            <a:r>
              <a:rPr lang="ru-RU" sz="1600" dirty="0" smtClean="0"/>
              <a:t>необходимое кол-во номеров)</a:t>
            </a:r>
            <a:r>
              <a:rPr lang="en-US" sz="1600" dirty="0" smtClean="0"/>
              <a:t/>
            </a:r>
            <a:br>
              <a:rPr lang="en-US" sz="1600" dirty="0" smtClean="0"/>
            </a:br>
            <a:r>
              <a:rPr lang="en-US" sz="1400" dirty="0" smtClean="0"/>
              <a:t/>
            </a:r>
            <a:br>
              <a:rPr lang="en-US" sz="1400" dirty="0" smtClean="0"/>
            </a:br>
            <a:r>
              <a:rPr lang="en-US" sz="1400" dirty="0" smtClean="0"/>
              <a:t/>
            </a:r>
            <a:br>
              <a:rPr lang="en-US" sz="1400" dirty="0" smtClean="0"/>
            </a:br>
            <a:r>
              <a:rPr lang="ru-RU" sz="1400" dirty="0" smtClean="0"/>
              <a:t> </a:t>
            </a:r>
            <a:br>
              <a:rPr lang="ru-RU" sz="1400" dirty="0" smtClean="0"/>
            </a:br>
            <a:r>
              <a:rPr lang="ru-RU" sz="1400" dirty="0" smtClean="0"/>
              <a:t/>
            </a:r>
            <a:br>
              <a:rPr lang="ru-RU" sz="1400" dirty="0" smtClean="0"/>
            </a:br>
            <a:r>
              <a:rPr lang="ru-RU" sz="1400" dirty="0" smtClean="0"/>
              <a:t/>
            </a:r>
            <a:br>
              <a:rPr lang="ru-RU" sz="1400" dirty="0" smtClean="0"/>
            </a:br>
            <a:r>
              <a:rPr lang="ru-RU" sz="1400" b="1" u="sng" dirty="0" smtClean="0">
                <a:solidFill>
                  <a:srgbClr val="C00000"/>
                </a:solidFill>
              </a:rPr>
              <a:t>Ответ: 376992.</a:t>
            </a:r>
            <a:r>
              <a:rPr lang="en-US" sz="1400" dirty="0" smtClean="0"/>
              <a:t/>
            </a:r>
            <a:br>
              <a:rPr lang="en-US" sz="1400" dirty="0" smtClean="0"/>
            </a:br>
            <a:r>
              <a:rPr lang="ru-RU" sz="1400" dirty="0" smtClean="0"/>
              <a:t/>
            </a:r>
            <a:br>
              <a:rPr lang="ru-RU" sz="1400" dirty="0" smtClean="0"/>
            </a:br>
            <a:r>
              <a:rPr lang="ru-RU" sz="1400" b="1" dirty="0" smtClean="0">
                <a:solidFill>
                  <a:schemeClr val="tx1"/>
                </a:solidFill>
                <a:hlinkClick r:id="rId3" action="ppaction://hlinksldjump"/>
              </a:rPr>
              <a:t>На главную</a:t>
            </a:r>
            <a:r>
              <a:rPr lang="en-US" sz="1400" b="1" dirty="0" smtClean="0">
                <a:solidFill>
                  <a:schemeClr val="tx1"/>
                </a:solidFill>
                <a:hlinkClick r:id="rId3" action="ppaction://hlinksldjump"/>
              </a:rPr>
              <a:t/>
            </a:r>
            <a:br>
              <a:rPr lang="en-US" sz="1400" b="1" dirty="0" smtClean="0">
                <a:solidFill>
                  <a:schemeClr val="tx1"/>
                </a:solidFill>
                <a:hlinkClick r:id="rId3" action="ppaction://hlinksldjump"/>
              </a:rPr>
            </a:br>
            <a:r>
              <a:rPr lang="en-US" sz="1400" b="1" dirty="0" smtClean="0"/>
              <a:t/>
            </a:r>
            <a:br>
              <a:rPr lang="en-US" sz="1400" b="1" dirty="0" smtClean="0"/>
            </a:br>
            <a:r>
              <a:rPr lang="en-US" sz="1400" dirty="0" smtClean="0"/>
              <a:t/>
            </a:r>
            <a:br>
              <a:rPr lang="en-US" sz="1400" dirty="0" smtClean="0"/>
            </a:br>
            <a:r>
              <a:rPr lang="en-US" sz="2000" b="1" dirty="0" smtClean="0"/>
              <a:t/>
            </a:r>
            <a:br>
              <a:rPr lang="en-US" sz="2000" b="1" dirty="0" smtClean="0"/>
            </a:br>
            <a:r>
              <a:rPr lang="en-US" sz="2000" b="1" dirty="0" smtClean="0"/>
              <a:t/>
            </a:r>
            <a:br>
              <a:rPr lang="en-US" sz="2000" b="1" dirty="0" smtClean="0"/>
            </a:br>
            <a:endParaRPr lang="ru-RU" sz="2000" b="1" dirty="0" smtClean="0"/>
          </a:p>
        </p:txBody>
      </p:sp>
      <p:pic>
        <p:nvPicPr>
          <p:cNvPr id="30722" name="Содержимое 3" descr="15d0bd8ac465a83a66064d421f9d9256.png"/>
          <p:cNvPicPr>
            <a:picLocks noGrp="1" noChangeAspect="1"/>
          </p:cNvPicPr>
          <p:nvPr>
            <p:ph idx="4294967295"/>
          </p:nvPr>
        </p:nvPicPr>
        <p:blipFill>
          <a:blip r:embed="rId4" cstate="print"/>
          <a:srcRect/>
          <a:stretch>
            <a:fillRect/>
          </a:stretch>
        </p:blipFill>
        <p:spPr>
          <a:xfrm>
            <a:off x="720725" y="1943100"/>
            <a:ext cx="2519363" cy="577850"/>
          </a:xfrm>
        </p:spPr>
      </p:pic>
      <p:pic>
        <p:nvPicPr>
          <p:cNvPr id="30723" name="Рисунок 4" descr="quicklatex-fc73bffee4459f55328181d421809d0a.gif"/>
          <p:cNvPicPr>
            <a:picLocks noChangeAspect="1"/>
          </p:cNvPicPr>
          <p:nvPr/>
        </p:nvPicPr>
        <p:blipFill>
          <a:blip r:embed="rId5" cstate="print"/>
          <a:srcRect/>
          <a:stretch>
            <a:fillRect/>
          </a:stretch>
        </p:blipFill>
        <p:spPr bwMode="auto">
          <a:xfrm>
            <a:off x="1258888" y="3716338"/>
            <a:ext cx="3940175" cy="434975"/>
          </a:xfrm>
          <a:prstGeom prst="rect">
            <a:avLst/>
          </a:prstGeom>
          <a:noFill/>
          <a:ln w="9525">
            <a:noFill/>
            <a:miter lim="800000"/>
            <a:headEnd/>
            <a:tailEnd/>
          </a:ln>
        </p:spPr>
      </p:pic>
      <p:pic>
        <p:nvPicPr>
          <p:cNvPr id="30724" name="Рисунок 5" descr="istorija.jpg"/>
          <p:cNvPicPr>
            <a:picLocks noChangeAspect="1"/>
          </p:cNvPicPr>
          <p:nvPr/>
        </p:nvPicPr>
        <p:blipFill>
          <a:blip r:embed="rId6" cstate="print"/>
          <a:srcRect/>
          <a:stretch>
            <a:fillRect/>
          </a:stretch>
        </p:blipFill>
        <p:spPr bwMode="auto">
          <a:xfrm>
            <a:off x="7235825" y="5300663"/>
            <a:ext cx="1568450" cy="1373187"/>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1488" y="158478"/>
            <a:ext cx="7772400" cy="678234"/>
          </a:xfrm>
        </p:spPr>
        <p:txBody>
          <a:bodyPr>
            <a:normAutofit fontScale="90000"/>
          </a:bodyPr>
          <a:lstStyle/>
          <a:p>
            <a:pPr algn="ctr" eaLnBrk="1" fontAlgn="auto" hangingPunct="1">
              <a:spcAft>
                <a:spcPts val="0"/>
              </a:spcAft>
              <a:defRPr/>
            </a:pPr>
            <a:r>
              <a:rPr lang="ru-RU" dirty="0" smtClean="0">
                <a:solidFill>
                  <a:schemeClr val="accent1">
                    <a:lumMod val="75000"/>
                  </a:schemeClr>
                </a:solidFill>
              </a:rPr>
              <a:t>Содержание</a:t>
            </a:r>
            <a:endParaRPr lang="ru-RU" dirty="0">
              <a:solidFill>
                <a:schemeClr val="accent1">
                  <a:lumMod val="75000"/>
                </a:schemeClr>
              </a:solidFill>
            </a:endParaRPr>
          </a:p>
        </p:txBody>
      </p:sp>
      <p:sp>
        <p:nvSpPr>
          <p:cNvPr id="13314" name="Подзаголовок 2"/>
          <p:cNvSpPr>
            <a:spLocks noGrp="1"/>
          </p:cNvSpPr>
          <p:nvPr>
            <p:ph type="subTitle" idx="1"/>
          </p:nvPr>
        </p:nvSpPr>
        <p:spPr>
          <a:xfrm>
            <a:off x="323528" y="836712"/>
            <a:ext cx="8640960" cy="5400129"/>
          </a:xfrm>
        </p:spPr>
        <p:txBody>
          <a:bodyPr/>
          <a:lstStyle/>
          <a:p>
            <a:pPr marL="457200" marR="0" indent="-457200" algn="l" eaLnBrk="1" hangingPunct="1">
              <a:lnSpc>
                <a:spcPct val="80000"/>
              </a:lnSpc>
              <a:buClr>
                <a:schemeClr val="tx1"/>
              </a:buClr>
              <a:buFont typeface="Wingdings" pitchFamily="2" charset="2"/>
              <a:buNone/>
            </a:pPr>
            <a:r>
              <a:rPr lang="ru-RU" sz="2800" b="1" i="1" dirty="0" smtClean="0">
                <a:solidFill>
                  <a:srgbClr val="FF0000"/>
                </a:solidFill>
                <a:hlinkClick r:id="rId3" action="ppaction://hlinksldjump"/>
              </a:rPr>
              <a:t>1.Классическое определение вероятности</a:t>
            </a:r>
            <a:r>
              <a:rPr lang="ru-RU" sz="2800" b="1" i="1" dirty="0">
                <a:solidFill>
                  <a:srgbClr val="FF0000"/>
                </a:solidFill>
                <a:hlinkClick r:id="rId3" action="ppaction://hlinksldjump"/>
              </a:rPr>
              <a:t>.</a:t>
            </a:r>
            <a:endParaRPr lang="ru-RU" sz="2800" b="1" i="1" dirty="0" smtClean="0">
              <a:solidFill>
                <a:srgbClr val="FF0000"/>
              </a:solidFill>
            </a:endParaRPr>
          </a:p>
          <a:p>
            <a:pPr marL="457200" marR="0" indent="-457200" algn="l" eaLnBrk="1" hangingPunct="1">
              <a:lnSpc>
                <a:spcPct val="80000"/>
              </a:lnSpc>
              <a:buClr>
                <a:schemeClr val="tx1"/>
              </a:buClr>
              <a:buFont typeface="Wingdings" pitchFamily="2" charset="2"/>
              <a:buNone/>
            </a:pPr>
            <a:r>
              <a:rPr lang="ru-RU" sz="1800" i="1" dirty="0" smtClean="0">
                <a:solidFill>
                  <a:srgbClr val="FF0000"/>
                </a:solidFill>
                <a:hlinkClick r:id="rId4" action="ppaction://hlinksldjump"/>
              </a:rPr>
              <a:t>Задача про игральные кости.</a:t>
            </a:r>
            <a:endParaRPr lang="ru-RU" sz="1800" i="1" dirty="0" smtClean="0">
              <a:solidFill>
                <a:srgbClr val="FF0000"/>
              </a:solidFill>
            </a:endParaRPr>
          </a:p>
          <a:p>
            <a:pPr marL="457200" marR="0" indent="-457200" algn="l" eaLnBrk="1" hangingPunct="1">
              <a:lnSpc>
                <a:spcPct val="80000"/>
              </a:lnSpc>
              <a:buClr>
                <a:schemeClr val="tx1"/>
              </a:buClr>
              <a:buFont typeface="Wingdings" pitchFamily="2" charset="2"/>
              <a:buNone/>
            </a:pPr>
            <a:r>
              <a:rPr lang="ru-RU" sz="1800" i="1" dirty="0" smtClean="0">
                <a:solidFill>
                  <a:srgbClr val="FF0000"/>
                </a:solidFill>
              </a:rPr>
              <a:t> </a:t>
            </a:r>
            <a:r>
              <a:rPr lang="ru-RU" sz="1800" i="1" dirty="0" smtClean="0">
                <a:solidFill>
                  <a:srgbClr val="FF0000"/>
                </a:solidFill>
                <a:hlinkClick r:id="rId5" action="ppaction://hlinksldjump"/>
              </a:rPr>
              <a:t>Задача про  монеты(специальная формула).</a:t>
            </a:r>
            <a:endParaRPr lang="ru-RU" sz="1800" i="1" dirty="0" smtClean="0">
              <a:solidFill>
                <a:srgbClr val="FF0000"/>
              </a:solidFill>
            </a:endParaRPr>
          </a:p>
          <a:p>
            <a:pPr marL="457200" marR="0" indent="-457200" algn="l" eaLnBrk="1" hangingPunct="1">
              <a:lnSpc>
                <a:spcPct val="80000"/>
              </a:lnSpc>
              <a:buClr>
                <a:schemeClr val="tx1"/>
              </a:buClr>
              <a:buFont typeface="Wingdings" pitchFamily="2" charset="2"/>
              <a:buNone/>
            </a:pPr>
            <a:r>
              <a:rPr lang="ru-RU" sz="1800" i="1" dirty="0" smtClean="0">
                <a:solidFill>
                  <a:srgbClr val="FF0000"/>
                </a:solidFill>
                <a:hlinkClick r:id="rId6" action="ppaction://hlinksldjump"/>
              </a:rPr>
              <a:t>Задачи на самостоятельное решение.</a:t>
            </a:r>
            <a:endParaRPr lang="ru-RU" sz="1800" i="1" dirty="0" smtClean="0">
              <a:solidFill>
                <a:srgbClr val="FF0000"/>
              </a:solidFill>
            </a:endParaRPr>
          </a:p>
          <a:p>
            <a:pPr marL="457200" marR="0" indent="-457200" algn="l" eaLnBrk="1" hangingPunct="1">
              <a:lnSpc>
                <a:spcPct val="80000"/>
              </a:lnSpc>
              <a:buClr>
                <a:schemeClr val="tx1"/>
              </a:buClr>
              <a:buFont typeface="Wingdings" pitchFamily="2" charset="2"/>
              <a:buNone/>
            </a:pPr>
            <a:r>
              <a:rPr lang="ru-RU" sz="2800" b="1" i="1" dirty="0" smtClean="0">
                <a:solidFill>
                  <a:srgbClr val="FF0000"/>
                </a:solidFill>
                <a:hlinkClick r:id="rId7" action="ppaction://hlinksldjump"/>
              </a:rPr>
              <a:t>2.Теорема сложения вероятностей.</a:t>
            </a:r>
            <a:endParaRPr lang="ru-RU" sz="2800" b="1" i="1" dirty="0" smtClean="0">
              <a:solidFill>
                <a:srgbClr val="FF0000"/>
              </a:solidFill>
            </a:endParaRPr>
          </a:p>
          <a:p>
            <a:pPr marL="457200" marR="0" indent="-457200" algn="l" eaLnBrk="1" hangingPunct="1">
              <a:lnSpc>
                <a:spcPct val="80000"/>
              </a:lnSpc>
              <a:buClr>
                <a:schemeClr val="tx1"/>
              </a:buClr>
              <a:buFont typeface="Wingdings" pitchFamily="2" charset="2"/>
              <a:buNone/>
            </a:pPr>
            <a:r>
              <a:rPr lang="ru-RU" sz="2000" i="1" dirty="0" smtClean="0">
                <a:solidFill>
                  <a:srgbClr val="FF0000"/>
                </a:solidFill>
              </a:rPr>
              <a:t>  </a:t>
            </a:r>
            <a:r>
              <a:rPr lang="ru-RU" sz="2000" i="1" dirty="0" smtClean="0">
                <a:solidFill>
                  <a:srgbClr val="FF0000"/>
                </a:solidFill>
                <a:hlinkClick r:id="rId8" action="ppaction://hlinksldjump"/>
              </a:rPr>
              <a:t>Задача</a:t>
            </a:r>
            <a:endParaRPr lang="ru-RU" sz="2000" i="1" dirty="0" smtClean="0">
              <a:solidFill>
                <a:srgbClr val="FF0000"/>
              </a:solidFill>
            </a:endParaRPr>
          </a:p>
          <a:p>
            <a:pPr marL="457200" marR="0" indent="-457200" algn="l" eaLnBrk="1" hangingPunct="1">
              <a:lnSpc>
                <a:spcPct val="80000"/>
              </a:lnSpc>
              <a:buClr>
                <a:schemeClr val="tx1"/>
              </a:buClr>
              <a:buFont typeface="Wingdings" pitchFamily="2" charset="2"/>
              <a:buNone/>
            </a:pPr>
            <a:r>
              <a:rPr lang="ru-RU" sz="2800" b="1" i="1" dirty="0" smtClean="0">
                <a:solidFill>
                  <a:srgbClr val="FF0000"/>
                </a:solidFill>
                <a:hlinkClick r:id="rId9" action="ppaction://hlinksldjump"/>
              </a:rPr>
              <a:t>3.Теорема  умножения  вероятностей.</a:t>
            </a:r>
            <a:endParaRPr lang="ru-RU" sz="2800" b="1" i="1" dirty="0" smtClean="0">
              <a:solidFill>
                <a:srgbClr val="FF0000"/>
              </a:solidFill>
            </a:endParaRPr>
          </a:p>
          <a:p>
            <a:pPr marL="457200" marR="0" indent="-457200" algn="l" eaLnBrk="1" hangingPunct="1">
              <a:lnSpc>
                <a:spcPct val="80000"/>
              </a:lnSpc>
              <a:buClr>
                <a:schemeClr val="tx1"/>
              </a:buClr>
              <a:buFont typeface="Wingdings" pitchFamily="2" charset="2"/>
              <a:buNone/>
            </a:pPr>
            <a:r>
              <a:rPr lang="ru-RU" sz="2000" i="1" dirty="0" smtClean="0">
                <a:solidFill>
                  <a:srgbClr val="FF0000"/>
                </a:solidFill>
              </a:rPr>
              <a:t>    </a:t>
            </a:r>
            <a:r>
              <a:rPr lang="ru-RU" sz="2000" i="1" dirty="0" smtClean="0">
                <a:solidFill>
                  <a:srgbClr val="FF0000"/>
                </a:solidFill>
                <a:hlinkClick r:id="rId10" action="ppaction://hlinksldjump"/>
              </a:rPr>
              <a:t>Задача</a:t>
            </a:r>
            <a:endParaRPr lang="ru-RU" sz="2000" i="1" dirty="0" smtClean="0">
              <a:solidFill>
                <a:srgbClr val="FF0000"/>
              </a:solidFill>
            </a:endParaRPr>
          </a:p>
          <a:p>
            <a:pPr marL="457200" marR="0" indent="-457200" algn="l" eaLnBrk="1" hangingPunct="1">
              <a:lnSpc>
                <a:spcPct val="80000"/>
              </a:lnSpc>
              <a:buClr>
                <a:schemeClr val="tx1"/>
              </a:buClr>
              <a:buFont typeface="Wingdings" pitchFamily="2" charset="2"/>
              <a:buNone/>
            </a:pPr>
            <a:r>
              <a:rPr lang="ru-RU" sz="2800" b="1" i="1" dirty="0" smtClean="0">
                <a:solidFill>
                  <a:srgbClr val="FF0000"/>
                </a:solidFill>
                <a:latin typeface="Arial" charset="0"/>
                <a:hlinkClick r:id="rId11" action="ppaction://hlinksldjump"/>
              </a:rPr>
              <a:t>4. Комбинаторика</a:t>
            </a:r>
            <a:endParaRPr lang="ru-RU" sz="2800" b="1" i="1" dirty="0" smtClean="0">
              <a:solidFill>
                <a:srgbClr val="FF0000"/>
              </a:solidFill>
              <a:latin typeface="Arial" charset="0"/>
            </a:endParaRPr>
          </a:p>
          <a:p>
            <a:pPr marL="457200" marR="0" indent="-457200" algn="l" eaLnBrk="1" hangingPunct="1">
              <a:lnSpc>
                <a:spcPct val="80000"/>
              </a:lnSpc>
              <a:buClr>
                <a:schemeClr val="tx1"/>
              </a:buClr>
              <a:buFont typeface="Wingdings" pitchFamily="2" charset="2"/>
              <a:buNone/>
            </a:pPr>
            <a:r>
              <a:rPr lang="ru-RU" sz="2000" i="1" dirty="0" smtClean="0">
                <a:solidFill>
                  <a:srgbClr val="FF0000"/>
                </a:solidFill>
                <a:hlinkClick r:id="rId12" action="ppaction://hlinksldjump"/>
              </a:rPr>
              <a:t>Определение  перестановки.</a:t>
            </a:r>
            <a:endParaRPr lang="ru-RU" sz="2000" i="1" dirty="0" smtClean="0">
              <a:solidFill>
                <a:srgbClr val="FF0000"/>
              </a:solidFill>
            </a:endParaRPr>
          </a:p>
          <a:p>
            <a:pPr marL="457200" marR="0" indent="-457200" algn="l" eaLnBrk="1" hangingPunct="1">
              <a:lnSpc>
                <a:spcPct val="80000"/>
              </a:lnSpc>
              <a:buClr>
                <a:schemeClr val="tx1"/>
              </a:buClr>
              <a:buFont typeface="Wingdings" pitchFamily="2" charset="2"/>
              <a:buNone/>
            </a:pPr>
            <a:r>
              <a:rPr lang="ru-RU" sz="2000" i="1" dirty="0" smtClean="0">
                <a:solidFill>
                  <a:srgbClr val="FF0000"/>
                </a:solidFill>
                <a:hlinkClick r:id="rId13" action="ppaction://hlinksldjump"/>
              </a:rPr>
              <a:t>Определение размещения.</a:t>
            </a:r>
            <a:endParaRPr lang="ru-RU" sz="2000" i="1" dirty="0" smtClean="0">
              <a:solidFill>
                <a:srgbClr val="FF0000"/>
              </a:solidFill>
            </a:endParaRPr>
          </a:p>
          <a:p>
            <a:pPr marL="457200" marR="0" indent="-457200" algn="l" eaLnBrk="1" hangingPunct="1">
              <a:lnSpc>
                <a:spcPct val="80000"/>
              </a:lnSpc>
              <a:buClr>
                <a:schemeClr val="tx1"/>
              </a:buClr>
              <a:buFont typeface="Wingdings" pitchFamily="2" charset="2"/>
              <a:buNone/>
            </a:pPr>
            <a:r>
              <a:rPr lang="ru-RU" sz="2000" i="1" dirty="0" smtClean="0">
                <a:solidFill>
                  <a:srgbClr val="FF0000"/>
                </a:solidFill>
                <a:hlinkClick r:id="rId14" action="ppaction://hlinksldjump"/>
              </a:rPr>
              <a:t>Определение сочетания.</a:t>
            </a:r>
            <a:endParaRPr lang="ru-RU" sz="2000" i="1" dirty="0" smtClean="0">
              <a:solidFill>
                <a:srgbClr val="FF0000"/>
              </a:solidFill>
            </a:endParaRPr>
          </a:p>
          <a:p>
            <a:pPr marL="457200" marR="0" indent="-457200" algn="l" eaLnBrk="1" hangingPunct="1">
              <a:lnSpc>
                <a:spcPct val="80000"/>
              </a:lnSpc>
              <a:buClr>
                <a:schemeClr val="tx1"/>
              </a:buClr>
              <a:buFont typeface="Wingdings" pitchFamily="2" charset="2"/>
              <a:buNone/>
            </a:pPr>
            <a:r>
              <a:rPr lang="ru-RU" sz="2800" b="1" i="1" dirty="0" smtClean="0">
                <a:solidFill>
                  <a:srgbClr val="FF0000"/>
                </a:solidFill>
                <a:hlinkClick r:id="rId15" action="ppaction://hlinksldjump"/>
              </a:rPr>
              <a:t>5.Решение интересных задач из Открытого Банка!</a:t>
            </a:r>
            <a:endParaRPr lang="ru-RU" sz="2800" b="1" i="1" dirty="0" smtClean="0">
              <a:solidFill>
                <a:srgbClr val="FF0000"/>
              </a:solidFill>
            </a:endParaRPr>
          </a:p>
          <a:p>
            <a:pPr marL="457200" marR="0" indent="-457200" algn="l" eaLnBrk="1" hangingPunct="1">
              <a:lnSpc>
                <a:spcPct val="80000"/>
              </a:lnSpc>
              <a:buClr>
                <a:schemeClr val="tx1"/>
              </a:buClr>
              <a:buFont typeface="Wingdings" pitchFamily="2" charset="2"/>
              <a:buNone/>
            </a:pPr>
            <a:r>
              <a:rPr lang="ru-RU" sz="2800" b="1" i="1" dirty="0" smtClean="0">
                <a:solidFill>
                  <a:srgbClr val="FF0000"/>
                </a:solidFill>
                <a:hlinkClick r:id="rId16" action="ppaction://hlinksldjump"/>
              </a:rPr>
              <a:t>6.Задачи не из открытого банка</a:t>
            </a:r>
            <a:endParaRPr lang="ru-RU" sz="2800" b="1" i="1" dirty="0" smtClean="0">
              <a:solidFill>
                <a:srgbClr val="FF0000"/>
              </a:solidFill>
            </a:endParaRPr>
          </a:p>
          <a:p>
            <a:pPr marL="457200" marR="0" indent="-457200" algn="l" eaLnBrk="1" hangingPunct="1">
              <a:lnSpc>
                <a:spcPct val="80000"/>
              </a:lnSpc>
              <a:buClr>
                <a:schemeClr val="tx1"/>
              </a:buClr>
            </a:pPr>
            <a:endParaRPr lang="ru-RU" sz="2400" b="1" i="1" dirty="0" smtClean="0">
              <a:solidFill>
                <a:schemeClr val="bg1"/>
              </a:solidFill>
            </a:endParaRPr>
          </a:p>
          <a:p>
            <a:pPr marL="457200" marR="0" indent="-457200" algn="l" eaLnBrk="1" hangingPunct="1">
              <a:lnSpc>
                <a:spcPct val="80000"/>
              </a:lnSpc>
            </a:pPr>
            <a:endParaRPr lang="ru-RU" sz="2000" b="1" i="1" dirty="0" smtClean="0">
              <a:solidFill>
                <a:srgbClr val="002060"/>
              </a:solidFill>
            </a:endParaRPr>
          </a:p>
          <a:p>
            <a:pPr marL="457200" marR="0" indent="-457200" algn="l" eaLnBrk="1" hangingPunct="1">
              <a:lnSpc>
                <a:spcPct val="80000"/>
              </a:lnSpc>
            </a:pPr>
            <a:endParaRPr lang="ru-RU" sz="2000" i="1" dirty="0" smtClean="0">
              <a:solidFill>
                <a:srgbClr val="002060"/>
              </a:solidFill>
            </a:endParaRPr>
          </a:p>
          <a:p>
            <a:pPr marL="457200" marR="0" indent="-457200" algn="l" eaLnBrk="1" hangingPunct="1">
              <a:lnSpc>
                <a:spcPct val="80000"/>
              </a:lnSpc>
              <a:buFont typeface="Wingdings 2" pitchFamily="18" charset="2"/>
              <a:buAutoNum type="arabicPeriod"/>
            </a:pPr>
            <a:endParaRPr lang="ru-RU" sz="2000" i="1" dirty="0" smtClean="0"/>
          </a:p>
        </p:txBody>
      </p:sp>
    </p:spTree>
  </p:cSld>
  <p:clrMapOvr>
    <a:masterClrMapping/>
  </p:clrMapOvr>
  <p:transition>
    <p:dissolve/>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2"/>
          <p:cNvSpPr>
            <a:spLocks noGrp="1"/>
          </p:cNvSpPr>
          <p:nvPr>
            <p:ph type="title" idx="4294967295"/>
          </p:nvPr>
        </p:nvSpPr>
        <p:spPr/>
        <p:txBody>
          <a:bodyPr/>
          <a:lstStyle/>
          <a:p>
            <a:r>
              <a:rPr lang="ru-RU" sz="2900" b="1" u="sng" smtClean="0">
                <a:solidFill>
                  <a:srgbClr val="C00000"/>
                </a:solidFill>
              </a:rPr>
              <a:t>Решение интересных задач из Открытого Банка!!!</a:t>
            </a:r>
            <a:br>
              <a:rPr lang="ru-RU" sz="2900" b="1" u="sng" smtClean="0">
                <a:solidFill>
                  <a:srgbClr val="C00000"/>
                </a:solidFill>
              </a:rPr>
            </a:br>
            <a:endParaRPr lang="ru-RU" sz="2900" b="1" u="sng" smtClean="0">
              <a:solidFill>
                <a:srgbClr val="C00000"/>
              </a:solidFill>
            </a:endParaRPr>
          </a:p>
        </p:txBody>
      </p:sp>
      <p:sp>
        <p:nvSpPr>
          <p:cNvPr id="31746" name="Rectangle 3"/>
          <p:cNvSpPr>
            <a:spLocks noGrp="1"/>
          </p:cNvSpPr>
          <p:nvPr>
            <p:ph type="body" idx="4294967295"/>
          </p:nvPr>
        </p:nvSpPr>
        <p:spPr/>
        <p:txBody>
          <a:bodyPr/>
          <a:lstStyle/>
          <a:p>
            <a:r>
              <a:rPr lang="ru-RU" sz="2200" smtClean="0">
                <a:hlinkClick r:id="rId3" action="ppaction://hlinksldjump"/>
              </a:rPr>
              <a:t>1)Фабрики</a:t>
            </a:r>
            <a:endParaRPr lang="ru-RU" sz="2200" smtClean="0"/>
          </a:p>
          <a:p>
            <a:r>
              <a:rPr lang="ru-RU" sz="2200" smtClean="0">
                <a:hlinkClick r:id="rId4" action="ppaction://hlinksldjump"/>
              </a:rPr>
              <a:t>2)агрофирмы</a:t>
            </a:r>
            <a:endParaRPr lang="ru-RU" sz="2200" smtClean="0"/>
          </a:p>
          <a:p>
            <a:r>
              <a:rPr lang="ru-RU" sz="2200" smtClean="0">
                <a:hlinkClick r:id="rId5" action="ppaction://hlinksldjump"/>
              </a:rPr>
              <a:t>3)Ковбой Джон</a:t>
            </a:r>
            <a:endParaRPr lang="ru-RU" sz="2200" smtClean="0"/>
          </a:p>
          <a:p>
            <a:r>
              <a:rPr lang="ru-RU" sz="2200" smtClean="0">
                <a:hlinkClick r:id="rId6" action="ppaction://hlinksldjump"/>
              </a:rPr>
              <a:t>4)Артиллерийская система</a:t>
            </a:r>
            <a:endParaRPr lang="ru-RU" sz="2200" smtClean="0"/>
          </a:p>
          <a:p>
            <a:r>
              <a:rPr lang="ru-RU" sz="2200" smtClean="0">
                <a:hlinkClick r:id="rId7" action="ppaction://hlinksldjump"/>
              </a:rPr>
              <a:t>5)платежные автоматы</a:t>
            </a:r>
            <a:endParaRPr lang="ru-RU" sz="2200" smtClean="0"/>
          </a:p>
          <a:p>
            <a:r>
              <a:rPr lang="ru-RU" sz="2200" smtClean="0">
                <a:hlinkClick r:id="rId8" action="ppaction://hlinksldjump"/>
              </a:rPr>
              <a:t>6)Чайник</a:t>
            </a:r>
            <a:br>
              <a:rPr lang="ru-RU" sz="2200" smtClean="0">
                <a:hlinkClick r:id="rId8" action="ppaction://hlinksldjump"/>
              </a:rPr>
            </a:br>
            <a:r>
              <a:rPr lang="ru-RU" sz="2200" smtClean="0">
                <a:hlinkClick r:id="rId9" action="ppaction://hlinksldjump"/>
              </a:rPr>
              <a:t>7)институт </a:t>
            </a:r>
            <a:endParaRPr lang="ru-RU" sz="2200" smtClean="0"/>
          </a:p>
          <a:p>
            <a:r>
              <a:rPr lang="ru-RU" sz="2200" smtClean="0">
                <a:hlinkClick r:id="rId10" action="ppaction://hlinksldjump"/>
              </a:rPr>
              <a:t>8)Волшебная страна</a:t>
            </a:r>
            <a:endParaRPr lang="ru-RU" sz="2200" smtClean="0"/>
          </a:p>
          <a:p>
            <a:r>
              <a:rPr lang="ru-RU" sz="2200" smtClean="0">
                <a:hlinkClick r:id="rId11" action="ppaction://hlinksldjump"/>
              </a:rPr>
              <a:t>9)Паук</a:t>
            </a:r>
            <a:endParaRPr lang="ru-RU" sz="2200" smtClean="0"/>
          </a:p>
          <a:p>
            <a:r>
              <a:rPr lang="ru-RU" sz="2000" b="1" smtClean="0">
                <a:hlinkClick r:id="rId12" action="ppaction://hlinksldjump"/>
              </a:rPr>
              <a:t>На главную</a:t>
            </a:r>
            <a:r>
              <a:rPr lang="en-US" sz="2000" smtClean="0">
                <a:hlinkClick r:id="rId12" action="ppaction://hlinksldjump"/>
              </a:rPr>
              <a:t/>
            </a:r>
            <a:br>
              <a:rPr lang="en-US" sz="2000" smtClean="0">
                <a:hlinkClick r:id="rId12" action="ppaction://hlinksldjump"/>
              </a:rPr>
            </a:br>
            <a:endParaRPr lang="ru-RU" sz="2000" smtClean="0"/>
          </a:p>
        </p:txBody>
      </p:sp>
    </p:spTree>
  </p:cSld>
  <p:clrMapOvr>
    <a:masterClrMapping/>
  </p:clrMapOvr>
  <p:transition>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Заголовок 1"/>
          <p:cNvSpPr>
            <a:spLocks noGrp="1"/>
          </p:cNvSpPr>
          <p:nvPr>
            <p:ph type="title" idx="4294967295"/>
          </p:nvPr>
        </p:nvSpPr>
        <p:spPr>
          <a:xfrm>
            <a:off x="323850" y="620713"/>
            <a:ext cx="8229600" cy="5400675"/>
          </a:xfrm>
        </p:spPr>
        <p:txBody>
          <a:bodyPr/>
          <a:lstStyle/>
          <a:p>
            <a:pPr eaLnBrk="1" hangingPunct="1"/>
            <a:r>
              <a:rPr lang="ru-RU" sz="2800" b="1" smtClean="0"/>
              <a:t>Прототип задания B10 (№ 319353)</a:t>
            </a:r>
            <a:r>
              <a:rPr lang="ru-RU" sz="1400" b="1" smtClean="0"/>
              <a:t/>
            </a:r>
            <a:br>
              <a:rPr lang="ru-RU" sz="1400" b="1" smtClean="0"/>
            </a:br>
            <a:r>
              <a:rPr lang="ru-RU" sz="1400" smtClean="0"/>
              <a:t>Две фабрики выпускают одинаковые стекла для автомобильных фар. Первая фабрика выпускает 45  этих стекол, вторая –– 55 . Первая фабрика выпускает 3  бракованных стекол, а вторая –– 1 . Найдите вероятность того, что случайно купленное в магазине стекло окажется бракованным.</a:t>
            </a:r>
            <a:br>
              <a:rPr lang="ru-RU" sz="1400" smtClean="0"/>
            </a:br>
            <a:r>
              <a:rPr lang="ru-RU" sz="1800" b="1" u="sng" smtClean="0">
                <a:solidFill>
                  <a:srgbClr val="C00000"/>
                </a:solidFill>
              </a:rPr>
              <a:t>Решение:</a:t>
            </a:r>
            <a:r>
              <a:rPr lang="ru-RU" sz="1800" smtClean="0"/>
              <a:t> </a:t>
            </a:r>
            <a:br>
              <a:rPr lang="ru-RU" sz="1800" smtClean="0"/>
            </a:br>
            <a:r>
              <a:rPr lang="en-US" sz="2300" smtClean="0"/>
              <a:t/>
            </a:r>
            <a:br>
              <a:rPr lang="en-US" sz="2300" smtClean="0"/>
            </a:br>
            <a:r>
              <a:rPr lang="ru-RU" sz="2300" smtClean="0"/>
              <a:t>1.</a:t>
            </a:r>
            <a:r>
              <a:rPr lang="ru-RU" sz="1800" b="1" smtClean="0">
                <a:solidFill>
                  <a:srgbClr val="7030A0"/>
                </a:solidFill>
              </a:rPr>
              <a:t>Р(А)</a:t>
            </a:r>
            <a:r>
              <a:rPr lang="ru-RU" sz="1800" smtClean="0"/>
              <a:t>-стекло куплено на первой фабрике и оно бракованное: 0,45 · 0,03 = 0,0135. </a:t>
            </a:r>
            <a:br>
              <a:rPr lang="ru-RU" sz="1800" smtClean="0"/>
            </a:br>
            <a:r>
              <a:rPr lang="ru-RU" sz="1800" smtClean="0"/>
              <a:t/>
            </a:r>
            <a:br>
              <a:rPr lang="ru-RU" sz="1800" smtClean="0"/>
            </a:br>
            <a:r>
              <a:rPr lang="ru-RU" sz="1800" smtClean="0"/>
              <a:t>2.</a:t>
            </a:r>
            <a:r>
              <a:rPr lang="ru-RU" sz="1800" b="1" smtClean="0">
                <a:solidFill>
                  <a:srgbClr val="7030A0"/>
                </a:solidFill>
              </a:rPr>
              <a:t>Р(В)</a:t>
            </a:r>
            <a:r>
              <a:rPr lang="ru-RU" sz="1800" smtClean="0"/>
              <a:t>-стекло куплено на второй фабрике и оно бракованное: 0,55 · 0,01 = 0,0055. </a:t>
            </a:r>
            <a:br>
              <a:rPr lang="ru-RU" sz="1800" smtClean="0"/>
            </a:br>
            <a:r>
              <a:rPr lang="ru-RU" sz="1800" smtClean="0"/>
              <a:t/>
            </a:r>
            <a:br>
              <a:rPr lang="ru-RU" sz="1800" smtClean="0"/>
            </a:br>
            <a:r>
              <a:rPr lang="ru-RU" sz="1800" smtClean="0"/>
              <a:t>3.</a:t>
            </a:r>
            <a:r>
              <a:rPr lang="ru-RU" sz="1800" b="1" smtClean="0">
                <a:solidFill>
                  <a:srgbClr val="7030A0"/>
                </a:solidFill>
              </a:rPr>
              <a:t>Р(А)+Р(В)-</a:t>
            </a:r>
            <a:r>
              <a:rPr lang="ru-RU" sz="1800" smtClean="0"/>
              <a:t>случайно купленное в магазине стекло окажется бракованным равна 0,0135 + 0,0055 = 0,019. </a:t>
            </a:r>
            <a:br>
              <a:rPr lang="ru-RU" sz="1800" smtClean="0"/>
            </a:br>
            <a:r>
              <a:rPr lang="ru-RU" sz="1800" smtClean="0"/>
              <a:t/>
            </a:r>
            <a:br>
              <a:rPr lang="ru-RU" sz="1800" smtClean="0"/>
            </a:br>
            <a:r>
              <a:rPr lang="ru-RU" sz="1800" b="1" smtClean="0">
                <a:solidFill>
                  <a:srgbClr val="FF0000"/>
                </a:solidFill>
              </a:rPr>
              <a:t>Ответ: 0,019.</a:t>
            </a:r>
            <a:br>
              <a:rPr lang="ru-RU" sz="1800" b="1" smtClean="0">
                <a:solidFill>
                  <a:srgbClr val="FF0000"/>
                </a:solidFill>
              </a:rPr>
            </a:br>
            <a:r>
              <a:rPr lang="ru-RU" sz="1600" b="1" smtClean="0">
                <a:solidFill>
                  <a:schemeClr val="tx1"/>
                </a:solidFill>
                <a:hlinkClick r:id="rId3" action="ppaction://hlinksldjump"/>
              </a:rPr>
              <a:t>На главную</a:t>
            </a:r>
            <a:r>
              <a:rPr lang="en-US" sz="1600" b="1" smtClean="0">
                <a:solidFill>
                  <a:schemeClr val="tx1"/>
                </a:solidFill>
                <a:hlinkClick r:id="rId3" action="ppaction://hlinksldjump"/>
              </a:rPr>
              <a:t/>
            </a:r>
            <a:br>
              <a:rPr lang="en-US" sz="1600" b="1" smtClean="0">
                <a:solidFill>
                  <a:schemeClr val="tx1"/>
                </a:solidFill>
                <a:hlinkClick r:id="rId3" action="ppaction://hlinksldjump"/>
              </a:rPr>
            </a:br>
            <a:r>
              <a:rPr lang="ru-RU" sz="1600" b="1" smtClean="0">
                <a:solidFill>
                  <a:schemeClr val="tx1"/>
                </a:solidFill>
                <a:hlinkClick r:id="rId4" action="ppaction://hlinksldjump"/>
              </a:rPr>
              <a:t>К списку задач</a:t>
            </a:r>
            <a:r>
              <a:rPr lang="ru-RU" sz="1600" b="1" smtClean="0">
                <a:hlinkClick r:id="rId4" action="ppaction://hlinksldjump"/>
              </a:rPr>
              <a:t/>
            </a:r>
            <a:br>
              <a:rPr lang="ru-RU" sz="1600" b="1" smtClean="0">
                <a:hlinkClick r:id="rId4" action="ppaction://hlinksldjump"/>
              </a:rPr>
            </a:br>
            <a:r>
              <a:rPr lang="ru-RU" sz="1600" b="1" smtClean="0"/>
              <a:t/>
            </a:r>
            <a:br>
              <a:rPr lang="ru-RU" sz="1600" b="1" smtClean="0"/>
            </a:br>
            <a:endParaRPr lang="ru-RU" sz="1600" b="1" smtClean="0"/>
          </a:p>
        </p:txBody>
      </p:sp>
      <p:pic>
        <p:nvPicPr>
          <p:cNvPr id="32770" name="Содержимое 3" descr="Mercedes_M-class_Мерседес_M-класс.jpg"/>
          <p:cNvPicPr>
            <a:picLocks noGrp="1" noChangeAspect="1"/>
          </p:cNvPicPr>
          <p:nvPr>
            <p:ph idx="4294967295"/>
          </p:nvPr>
        </p:nvPicPr>
        <p:blipFill>
          <a:blip r:embed="rId5" cstate="print"/>
          <a:srcRect/>
          <a:stretch>
            <a:fillRect/>
          </a:stretch>
        </p:blipFill>
        <p:spPr>
          <a:xfrm>
            <a:off x="7050088" y="5445125"/>
            <a:ext cx="1927225" cy="1166813"/>
          </a:xfrm>
        </p:spPr>
      </p:pic>
    </p:spTree>
  </p:cSld>
  <p:clrMapOvr>
    <a:masterClrMapping/>
  </p:clrMapOvr>
  <p:transition>
    <p:sndAc>
      <p:stSnd>
        <p:snd r:embed="rId2"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Заголовок 1"/>
          <p:cNvSpPr>
            <a:spLocks noGrp="1"/>
          </p:cNvSpPr>
          <p:nvPr>
            <p:ph type="title" idx="4294967295"/>
          </p:nvPr>
        </p:nvSpPr>
        <p:spPr>
          <a:xfrm>
            <a:off x="395288" y="980729"/>
            <a:ext cx="8229600" cy="5472608"/>
          </a:xfrm>
        </p:spPr>
        <p:txBody>
          <a:bodyPr/>
          <a:lstStyle/>
          <a:p>
            <a:pPr eaLnBrk="1" hangingPunct="1"/>
            <a:r>
              <a:rPr lang="ru-RU" sz="3200" b="1" dirty="0" smtClean="0"/>
              <a:t>Прототип задания B10 (№ 320177)</a:t>
            </a:r>
            <a:r>
              <a:rPr lang="ru-RU" sz="1800" b="1" dirty="0" smtClean="0"/>
              <a:t/>
            </a:r>
            <a:br>
              <a:rPr lang="ru-RU" sz="1800" b="1" dirty="0" smtClean="0"/>
            </a:br>
            <a:r>
              <a:rPr lang="ru-RU" sz="1600" dirty="0" smtClean="0"/>
              <a:t>Агрофирма закупает куриные яйца в двух домашних хозяйствах. 40% яиц из первого хозяйства — яйца высшей категории, а из второго хозяйства — 20% яиц высшей категории. Всего высшую категорию получает 35% яиц. Найдите вероятность того, что яйцо, купленное у этой агрофирмы, окажется из первого хозяйства.</a:t>
            </a:r>
            <a:br>
              <a:rPr lang="ru-RU" sz="1600" dirty="0" smtClean="0"/>
            </a:br>
            <a:r>
              <a:rPr lang="ru-RU" sz="1800" b="1" u="sng" dirty="0" smtClean="0">
                <a:solidFill>
                  <a:srgbClr val="C00000"/>
                </a:solidFill>
              </a:rPr>
              <a:t>Решение:</a:t>
            </a:r>
            <a:br>
              <a:rPr lang="ru-RU" sz="1800" b="1" u="sng" dirty="0" smtClean="0">
                <a:solidFill>
                  <a:srgbClr val="C00000"/>
                </a:solidFill>
              </a:rPr>
            </a:br>
            <a:r>
              <a:rPr lang="en-US" sz="1800" b="1" u="sng" dirty="0" smtClean="0">
                <a:solidFill>
                  <a:srgbClr val="115964"/>
                </a:solidFill>
              </a:rPr>
              <a:t>1.</a:t>
            </a:r>
            <a:r>
              <a:rPr lang="ru-RU" sz="1800" dirty="0" smtClean="0"/>
              <a:t> Р(А)  — </a:t>
            </a:r>
            <a:r>
              <a:rPr lang="en-US" sz="1800" dirty="0" smtClean="0"/>
              <a:t>X </a:t>
            </a:r>
            <a:r>
              <a:rPr lang="ru-RU" sz="1800" dirty="0" smtClean="0"/>
              <a:t>искомая вероятность того, что куплено яйцо, произведенное в первом хозяйстве. </a:t>
            </a:r>
            <a:br>
              <a:rPr lang="ru-RU" sz="1800" dirty="0" smtClean="0"/>
            </a:br>
            <a:r>
              <a:rPr lang="ru-RU" sz="1800" b="1" u="sng" dirty="0" smtClean="0"/>
              <a:t>2.</a:t>
            </a:r>
            <a:r>
              <a:rPr lang="ru-RU" sz="1800" dirty="0" smtClean="0"/>
              <a:t>Тогда Р(В) —</a:t>
            </a:r>
            <a:r>
              <a:rPr lang="en-US" sz="1800" dirty="0" smtClean="0"/>
              <a:t> (1-x)</a:t>
            </a:r>
            <a:r>
              <a:rPr lang="ru-RU" sz="1800" dirty="0" smtClean="0"/>
              <a:t> вероятность того, что куплено яйцо, произведенное во втором хозяйстве. </a:t>
            </a:r>
            <a:br>
              <a:rPr lang="ru-RU" sz="1800" dirty="0" smtClean="0"/>
            </a:br>
            <a:r>
              <a:rPr lang="ru-RU" sz="1800" b="1" u="sng" dirty="0" smtClean="0"/>
              <a:t>3.</a:t>
            </a:r>
            <a:r>
              <a:rPr lang="ru-RU" sz="1800" dirty="0" smtClean="0"/>
              <a:t>По формуле полной вероятности имеем:  </a:t>
            </a:r>
            <a:br>
              <a:rPr lang="ru-RU" sz="1800" dirty="0" smtClean="0"/>
            </a:br>
            <a:r>
              <a:rPr lang="en-US" sz="1800" dirty="0" smtClean="0"/>
              <a:t>   </a:t>
            </a:r>
            <a:r>
              <a:rPr lang="ru-RU" sz="1800" b="1" dirty="0" smtClean="0">
                <a:solidFill>
                  <a:srgbClr val="7030A0"/>
                </a:solidFill>
              </a:rPr>
              <a:t>0,4*х+0,2*(1-х)=0,35.</a:t>
            </a:r>
            <a:r>
              <a:rPr lang="ru-RU" sz="1800" dirty="0" smtClean="0"/>
              <a:t/>
            </a:r>
            <a:br>
              <a:rPr lang="ru-RU" sz="1800" dirty="0" smtClean="0"/>
            </a:br>
            <a:r>
              <a:rPr lang="ru-RU" sz="1800" dirty="0" smtClean="0"/>
              <a:t>  </a:t>
            </a:r>
            <a:r>
              <a:rPr lang="ru-RU" sz="1800" b="1" dirty="0" smtClean="0">
                <a:solidFill>
                  <a:srgbClr val="C00000"/>
                </a:solidFill>
              </a:rPr>
              <a:t>х=0,75</a:t>
            </a:r>
            <a:r>
              <a:rPr lang="ru-RU" sz="1400" dirty="0" smtClean="0"/>
              <a:t/>
            </a:r>
            <a:br>
              <a:rPr lang="ru-RU" sz="1400" dirty="0" smtClean="0"/>
            </a:br>
            <a:r>
              <a:rPr lang="ru-RU" sz="1400" dirty="0" smtClean="0"/>
              <a:t/>
            </a:r>
            <a:br>
              <a:rPr lang="ru-RU" sz="1400" dirty="0" smtClean="0"/>
            </a:br>
            <a:r>
              <a:rPr lang="ru-RU" sz="1800" b="1" dirty="0" smtClean="0">
                <a:solidFill>
                  <a:srgbClr val="FF0000"/>
                </a:solidFill>
              </a:rPr>
              <a:t>Ответ:0,75</a:t>
            </a:r>
            <a:r>
              <a:rPr lang="ru-RU" sz="1400" dirty="0" smtClean="0"/>
              <a:t/>
            </a:r>
            <a:br>
              <a:rPr lang="ru-RU" sz="1400" dirty="0" smtClean="0"/>
            </a:br>
            <a:r>
              <a:rPr lang="ru-RU" sz="1400" dirty="0" smtClean="0"/>
              <a:t/>
            </a:r>
            <a:br>
              <a:rPr lang="ru-RU" sz="1400" dirty="0" smtClean="0"/>
            </a:br>
            <a:r>
              <a:rPr lang="ru-RU" sz="1400" b="1" dirty="0" smtClean="0">
                <a:solidFill>
                  <a:schemeClr val="tx1"/>
                </a:solidFill>
                <a:hlinkClick r:id="rId3" action="ppaction://hlinksldjump"/>
              </a:rPr>
              <a:t>На главную</a:t>
            </a:r>
            <a:r>
              <a:rPr lang="en-US" sz="1400" b="1" dirty="0" smtClean="0">
                <a:solidFill>
                  <a:schemeClr val="tx1"/>
                </a:solidFill>
                <a:hlinkClick r:id="rId3" action="ppaction://hlinksldjump"/>
              </a:rPr>
              <a:t/>
            </a:r>
            <a:br>
              <a:rPr lang="en-US" sz="1400" b="1" dirty="0" smtClean="0">
                <a:solidFill>
                  <a:schemeClr val="tx1"/>
                </a:solidFill>
                <a:hlinkClick r:id="rId3" action="ppaction://hlinksldjump"/>
              </a:rPr>
            </a:br>
            <a:r>
              <a:rPr lang="ru-RU" sz="1400" b="1" dirty="0" smtClean="0">
                <a:solidFill>
                  <a:schemeClr val="tx1"/>
                </a:solidFill>
                <a:hlinkClick r:id="rId4" action="ppaction://hlinksldjump"/>
              </a:rPr>
              <a:t> К списку задач</a:t>
            </a:r>
            <a:r>
              <a:rPr lang="ru-RU" sz="1800" b="1" dirty="0" smtClean="0">
                <a:hlinkClick r:id="rId4" action="ppaction://hlinksldjump"/>
              </a:rPr>
              <a:t/>
            </a:r>
            <a:br>
              <a:rPr lang="ru-RU" sz="1800" b="1" dirty="0" smtClean="0">
                <a:hlinkClick r:id="rId4" action="ppaction://hlinksldjump"/>
              </a:rPr>
            </a:br>
            <a:r>
              <a:rPr lang="en-US" sz="1400" b="1" dirty="0" smtClean="0"/>
              <a:t/>
            </a:r>
            <a:br>
              <a:rPr lang="en-US" sz="1400" b="1" dirty="0" smtClean="0"/>
            </a:br>
            <a:r>
              <a:rPr lang="en-US" sz="1400" dirty="0" smtClean="0"/>
              <a:t/>
            </a:r>
            <a:br>
              <a:rPr lang="en-US" sz="1400" dirty="0" smtClean="0"/>
            </a:br>
            <a:r>
              <a:rPr lang="ru-RU" sz="1600" b="1" u="sng" dirty="0" smtClean="0">
                <a:solidFill>
                  <a:srgbClr val="C00000"/>
                </a:solidFill>
              </a:rPr>
              <a:t/>
            </a:r>
            <a:br>
              <a:rPr lang="ru-RU" sz="1600" b="1" u="sng" dirty="0" smtClean="0">
                <a:solidFill>
                  <a:srgbClr val="C00000"/>
                </a:solidFill>
              </a:rPr>
            </a:br>
            <a:r>
              <a:rPr lang="ru-RU" sz="1600" dirty="0" smtClean="0"/>
              <a:t/>
            </a:r>
            <a:br>
              <a:rPr lang="ru-RU" sz="1600" dirty="0" smtClean="0"/>
            </a:br>
            <a:endParaRPr lang="ru-RU" sz="1600" dirty="0" smtClean="0"/>
          </a:p>
        </p:txBody>
      </p:sp>
      <p:pic>
        <p:nvPicPr>
          <p:cNvPr id="33794" name="Содержимое 3" descr="123.jpg"/>
          <p:cNvPicPr>
            <a:picLocks noGrp="1" noChangeAspect="1"/>
          </p:cNvPicPr>
          <p:nvPr>
            <p:ph idx="4294967295"/>
          </p:nvPr>
        </p:nvPicPr>
        <p:blipFill>
          <a:blip r:embed="rId5" cstate="print"/>
          <a:srcRect/>
          <a:stretch>
            <a:fillRect/>
          </a:stretch>
        </p:blipFill>
        <p:spPr>
          <a:xfrm>
            <a:off x="7019925" y="5300663"/>
            <a:ext cx="1689100" cy="1311275"/>
          </a:xfrm>
        </p:spPr>
      </p:pic>
    </p:spTree>
  </p:cSld>
  <p:clrMapOvr>
    <a:masterClrMapping/>
  </p:clrMapOvr>
  <p:transition>
    <p:sndAc>
      <p:stSnd>
        <p:snd r:embed="rId2"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Заголовок 1"/>
          <p:cNvSpPr>
            <a:spLocks noGrp="1"/>
          </p:cNvSpPr>
          <p:nvPr>
            <p:ph type="title" idx="4294967295"/>
          </p:nvPr>
        </p:nvSpPr>
        <p:spPr>
          <a:xfrm>
            <a:off x="395288" y="1268413"/>
            <a:ext cx="8291512" cy="5245100"/>
          </a:xfrm>
        </p:spPr>
        <p:txBody>
          <a:bodyPr/>
          <a:lstStyle/>
          <a:p>
            <a:pPr eaLnBrk="1" hangingPunct="1"/>
            <a:r>
              <a:rPr lang="ru-RU" sz="3200" b="1" dirty="0" smtClean="0"/>
              <a:t>Прототип задания B10 (№ 320180)</a:t>
            </a:r>
            <a:r>
              <a:rPr lang="ru-RU" sz="1600" b="1" dirty="0" smtClean="0"/>
              <a:t/>
            </a:r>
            <a:br>
              <a:rPr lang="ru-RU" sz="1600" b="1" dirty="0" smtClean="0"/>
            </a:br>
            <a:r>
              <a:rPr lang="ru-RU" sz="1600" dirty="0" smtClean="0"/>
              <a:t>Ковбой Джон попадает в муху на стене с вероятностью 0,9, если стреляет из пристрелянного револьвера. Если Джон стреляет из не</a:t>
            </a:r>
            <a:r>
              <a:rPr lang="en-US" sz="1600" dirty="0" smtClean="0"/>
              <a:t> </a:t>
            </a:r>
            <a:r>
              <a:rPr lang="ru-RU" sz="1600" dirty="0" smtClean="0"/>
              <a:t>пристрелянного револьвера, то он попадает в муху с вероятностью 0,2. На столе лежит 10 револьверов, из них только 4 пристрелянные. Ковбой Джон видит на стене муху, наудачу хватает первый попавшийся револьвер и стреляет в муху. Найдите вероятность того, что Джон промахнётся.</a:t>
            </a:r>
            <a:br>
              <a:rPr lang="ru-RU" sz="1600" dirty="0" smtClean="0"/>
            </a:br>
            <a:r>
              <a:rPr lang="ru-RU" sz="1600" b="1" u="sng" dirty="0" smtClean="0">
                <a:solidFill>
                  <a:srgbClr val="C00000"/>
                </a:solidFill>
              </a:rPr>
              <a:t>Решение:</a:t>
            </a:r>
            <a:br>
              <a:rPr lang="ru-RU" sz="1600" b="1" u="sng" dirty="0" smtClean="0">
                <a:solidFill>
                  <a:srgbClr val="C00000"/>
                </a:solidFill>
              </a:rPr>
            </a:br>
            <a:r>
              <a:rPr lang="ru-RU" sz="1800" dirty="0" smtClean="0">
                <a:solidFill>
                  <a:srgbClr val="115964"/>
                </a:solidFill>
              </a:rPr>
              <a:t>1. Посчитаем вероятность того , что Джон возьмет пристреленный пистолет:</a:t>
            </a:r>
            <a:br>
              <a:rPr lang="ru-RU" sz="1800" dirty="0" smtClean="0">
                <a:solidFill>
                  <a:srgbClr val="115964"/>
                </a:solidFill>
              </a:rPr>
            </a:br>
            <a:r>
              <a:rPr lang="ru-RU" sz="1800" dirty="0" smtClean="0">
                <a:solidFill>
                  <a:srgbClr val="115964"/>
                </a:solidFill>
              </a:rPr>
              <a:t>Р=4</a:t>
            </a:r>
            <a:r>
              <a:rPr lang="en-US" sz="1800" dirty="0" smtClean="0">
                <a:solidFill>
                  <a:srgbClr val="115964"/>
                </a:solidFill>
              </a:rPr>
              <a:t>/10=0,4  (</a:t>
            </a:r>
            <a:r>
              <a:rPr lang="ru-RU" sz="1800" dirty="0" smtClean="0">
                <a:solidFill>
                  <a:srgbClr val="115964"/>
                </a:solidFill>
              </a:rPr>
              <a:t>т.к всего 10, а 4 пристреленные)</a:t>
            </a:r>
            <a:br>
              <a:rPr lang="ru-RU" sz="1800" dirty="0" smtClean="0">
                <a:solidFill>
                  <a:srgbClr val="115964"/>
                </a:solidFill>
              </a:rPr>
            </a:br>
            <a:r>
              <a:rPr lang="ru-RU" sz="1800" dirty="0" smtClean="0">
                <a:solidFill>
                  <a:srgbClr val="115964"/>
                </a:solidFill>
              </a:rPr>
              <a:t>2.возьмет не пристреленный : </a:t>
            </a:r>
            <a:r>
              <a:rPr lang="ru-RU" sz="1800" b="1" dirty="0" smtClean="0">
                <a:solidFill>
                  <a:srgbClr val="C00000"/>
                </a:solidFill>
              </a:rPr>
              <a:t>Р=6</a:t>
            </a:r>
            <a:r>
              <a:rPr lang="en-US" sz="1800" b="1" dirty="0" smtClean="0">
                <a:solidFill>
                  <a:srgbClr val="C00000"/>
                </a:solidFill>
              </a:rPr>
              <a:t>/10=0,6</a:t>
            </a:r>
            <a:r>
              <a:rPr lang="en-US" sz="1800" dirty="0" smtClean="0">
                <a:solidFill>
                  <a:srgbClr val="115964"/>
                </a:solidFill>
              </a:rPr>
              <a:t>.</a:t>
            </a:r>
            <a:r>
              <a:rPr lang="ru-RU" sz="1800" dirty="0" smtClean="0"/>
              <a:t/>
            </a:r>
            <a:br>
              <a:rPr lang="ru-RU" sz="1800" dirty="0" smtClean="0"/>
            </a:br>
            <a:r>
              <a:rPr lang="en-US" sz="1800" dirty="0" smtClean="0"/>
              <a:t>3.</a:t>
            </a:r>
            <a:r>
              <a:rPr lang="ru-RU" sz="1800" b="1" dirty="0" smtClean="0"/>
              <a:t>Р(А)</a:t>
            </a:r>
            <a:r>
              <a:rPr lang="ru-RU" sz="1800" dirty="0" smtClean="0"/>
              <a:t>-Джон </a:t>
            </a:r>
            <a:r>
              <a:rPr lang="ru-RU" sz="1800" b="1" i="1" dirty="0" smtClean="0"/>
              <a:t>промахнется</a:t>
            </a:r>
            <a:r>
              <a:rPr lang="ru-RU" sz="1800" dirty="0" smtClean="0"/>
              <a:t>, если схватит </a:t>
            </a:r>
            <a:r>
              <a:rPr lang="ru-RU" sz="1800" b="1" dirty="0" smtClean="0"/>
              <a:t>пристрелянный револьвер</a:t>
            </a:r>
            <a:r>
              <a:rPr lang="ru-RU" sz="1800" dirty="0" smtClean="0"/>
              <a:t>.</a:t>
            </a:r>
            <a:r>
              <a:rPr lang="en-US" sz="1800" dirty="0" smtClean="0"/>
              <a:t/>
            </a:r>
            <a:br>
              <a:rPr lang="en-US" sz="1800" dirty="0" smtClean="0"/>
            </a:br>
            <a:r>
              <a:rPr lang="en-US" sz="1800" dirty="0" smtClean="0"/>
              <a:t>(1-0,9)*0,4=0,1*0,4=0,04</a:t>
            </a:r>
            <a:r>
              <a:rPr lang="ru-RU" sz="1800" dirty="0" smtClean="0"/>
              <a:t/>
            </a:r>
            <a:br>
              <a:rPr lang="ru-RU" sz="1800" dirty="0" smtClean="0"/>
            </a:br>
            <a:r>
              <a:rPr lang="ru-RU" sz="1800" b="1" dirty="0" smtClean="0"/>
              <a:t>Р(В)</a:t>
            </a:r>
            <a:r>
              <a:rPr lang="ru-RU" sz="1800" dirty="0" smtClean="0"/>
              <a:t>-И промахнется из него, или если схватит не пристрелянный револьвер и промахнется из него. </a:t>
            </a:r>
            <a:r>
              <a:rPr lang="en-US" sz="1800" dirty="0" smtClean="0"/>
              <a:t/>
            </a:r>
            <a:br>
              <a:rPr lang="en-US" sz="1800" dirty="0" smtClean="0"/>
            </a:br>
            <a:r>
              <a:rPr lang="en-US" sz="1800" dirty="0" smtClean="0"/>
              <a:t>(1-0,2)*0,6=0,8*0,6=0,48.</a:t>
            </a:r>
            <a:br>
              <a:rPr lang="en-US" sz="1800" dirty="0" smtClean="0"/>
            </a:br>
            <a:r>
              <a:rPr lang="en-US" sz="1800" dirty="0" smtClean="0"/>
              <a:t>4.</a:t>
            </a:r>
            <a:r>
              <a:rPr lang="ru-RU" sz="1800" dirty="0" smtClean="0"/>
              <a:t>Р(А+В)=0,04+0,48=0,52.</a:t>
            </a:r>
            <a:br>
              <a:rPr lang="ru-RU" sz="1800" dirty="0" smtClean="0"/>
            </a:br>
            <a:r>
              <a:rPr lang="ru-RU" sz="1800" b="1" u="sng" dirty="0" smtClean="0">
                <a:solidFill>
                  <a:srgbClr val="FF0000"/>
                </a:solidFill>
              </a:rPr>
              <a:t>Ответ:0,52.</a:t>
            </a:r>
            <a:r>
              <a:rPr lang="ru-RU" sz="1600" dirty="0" smtClean="0"/>
              <a:t/>
            </a:r>
            <a:br>
              <a:rPr lang="ru-RU" sz="1600" dirty="0" smtClean="0"/>
            </a:br>
            <a:r>
              <a:rPr lang="ru-RU" sz="1600" dirty="0" smtClean="0"/>
              <a:t/>
            </a:r>
            <a:br>
              <a:rPr lang="ru-RU" sz="1600" dirty="0" smtClean="0"/>
            </a:br>
            <a:r>
              <a:rPr lang="ru-RU" sz="1400" b="1" dirty="0" smtClean="0">
                <a:solidFill>
                  <a:schemeClr val="tx1"/>
                </a:solidFill>
                <a:hlinkClick r:id="rId3" action="ppaction://hlinksldjump"/>
              </a:rPr>
              <a:t>На главную</a:t>
            </a:r>
            <a:r>
              <a:rPr lang="en-US" sz="1400" b="1" dirty="0" smtClean="0">
                <a:solidFill>
                  <a:schemeClr val="tx1"/>
                </a:solidFill>
                <a:hlinkClick r:id="rId3" action="ppaction://hlinksldjump"/>
              </a:rPr>
              <a:t/>
            </a:r>
            <a:br>
              <a:rPr lang="en-US" sz="1400" b="1" dirty="0" smtClean="0">
                <a:solidFill>
                  <a:schemeClr val="tx1"/>
                </a:solidFill>
                <a:hlinkClick r:id="rId3" action="ppaction://hlinksldjump"/>
              </a:rPr>
            </a:br>
            <a:r>
              <a:rPr lang="ru-RU" sz="1400" b="1" dirty="0" smtClean="0">
                <a:solidFill>
                  <a:schemeClr val="tx1"/>
                </a:solidFill>
                <a:hlinkClick r:id="rId4" action="ppaction://hlinksldjump"/>
              </a:rPr>
              <a:t>К списку задач</a:t>
            </a:r>
            <a:r>
              <a:rPr lang="ru-RU" sz="1800" b="1" dirty="0" smtClean="0">
                <a:hlinkClick r:id="rId4" action="ppaction://hlinksldjump"/>
              </a:rPr>
              <a:t/>
            </a:r>
            <a:br>
              <a:rPr lang="ru-RU" sz="1800" b="1" dirty="0" smtClean="0">
                <a:hlinkClick r:id="rId4" action="ppaction://hlinksldjump"/>
              </a:rPr>
            </a:br>
            <a:endParaRPr lang="ru-RU" sz="1800" b="1" dirty="0" smtClean="0"/>
          </a:p>
        </p:txBody>
      </p:sp>
      <p:pic>
        <p:nvPicPr>
          <p:cNvPr id="34818" name="Содержимое 3" descr="muh.jpg"/>
          <p:cNvPicPr>
            <a:picLocks noGrp="1" noChangeAspect="1"/>
          </p:cNvPicPr>
          <p:nvPr>
            <p:ph idx="4294967295"/>
          </p:nvPr>
        </p:nvPicPr>
        <p:blipFill>
          <a:blip r:embed="rId5" cstate="print"/>
          <a:srcRect/>
          <a:stretch>
            <a:fillRect/>
          </a:stretch>
        </p:blipFill>
        <p:spPr>
          <a:xfrm>
            <a:off x="7308850" y="5445125"/>
            <a:ext cx="1511300" cy="1166813"/>
          </a:xfrm>
        </p:spPr>
      </p:pic>
    </p:spTree>
  </p:cSld>
  <p:clrMapOvr>
    <a:masterClrMapping/>
  </p:clrMapOvr>
  <p:transition>
    <p:sndAc>
      <p:stSnd>
        <p:snd r:embed="rId2"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Заголовок 1"/>
          <p:cNvSpPr>
            <a:spLocks noGrp="1"/>
          </p:cNvSpPr>
          <p:nvPr>
            <p:ph type="title" idx="4294967295"/>
          </p:nvPr>
        </p:nvSpPr>
        <p:spPr>
          <a:xfrm>
            <a:off x="468313" y="1181100"/>
            <a:ext cx="8507412" cy="5343525"/>
          </a:xfrm>
        </p:spPr>
        <p:txBody>
          <a:bodyPr/>
          <a:lstStyle/>
          <a:p>
            <a:pPr eaLnBrk="1" hangingPunct="1"/>
            <a:r>
              <a:rPr lang="ru-RU" sz="3200" b="1" dirty="0" smtClean="0"/>
              <a:t>Прототип задания B10 (№ 320187)</a:t>
            </a:r>
            <a:r>
              <a:rPr lang="ru-RU" sz="1600" b="1" dirty="0" smtClean="0"/>
              <a:t/>
            </a:r>
            <a:br>
              <a:rPr lang="ru-RU" sz="1600" b="1" dirty="0" smtClean="0"/>
            </a:br>
            <a:r>
              <a:rPr lang="ru-RU" sz="1600" dirty="0" smtClean="0"/>
              <a:t>При артиллерийской стрельбе автоматическая система делает выстрел по цели. Если цель не уничтожена, то система делает повторный выстрел. Выстрелы повторяются до тех пор, пока цель не будет уничтожена. Вероятность уничтожения некоторой цели при первом выстреле равна 0,4, а при каждом последующем — 0,6. Сколько выстрелов потребуется для того, чтобы вероятность уничтожения цели была не менее 0,98?</a:t>
            </a:r>
            <a:r>
              <a:rPr lang="en-US" sz="1600" dirty="0" smtClean="0"/>
              <a:t/>
            </a:r>
            <a:br>
              <a:rPr lang="en-US" sz="1600" dirty="0" smtClean="0"/>
            </a:br>
            <a:r>
              <a:rPr lang="ru-RU" sz="1800" b="1" u="sng" dirty="0" smtClean="0">
                <a:solidFill>
                  <a:srgbClr val="C00000"/>
                </a:solidFill>
              </a:rPr>
              <a:t>Решение:</a:t>
            </a:r>
            <a:r>
              <a:rPr lang="ru-RU" sz="1600" dirty="0" smtClean="0"/>
              <a:t/>
            </a:r>
            <a:br>
              <a:rPr lang="ru-RU" sz="1600" dirty="0" smtClean="0"/>
            </a:br>
            <a:r>
              <a:rPr lang="ru-RU" sz="1800" dirty="0" smtClean="0"/>
              <a:t>1. Решим задачу «по действиям», вычисляя вероятность </a:t>
            </a:r>
            <a:r>
              <a:rPr lang="ru-RU" sz="1800" b="1" dirty="0" smtClean="0">
                <a:solidFill>
                  <a:srgbClr val="7030A0"/>
                </a:solidFill>
              </a:rPr>
              <a:t>уцелеть</a:t>
            </a:r>
            <a:r>
              <a:rPr lang="ru-RU" sz="1800" dirty="0" smtClean="0"/>
              <a:t> после ряда последовательных промахов: </a:t>
            </a:r>
            <a:br>
              <a:rPr lang="ru-RU" sz="1800" dirty="0" smtClean="0"/>
            </a:br>
            <a:r>
              <a:rPr lang="ru-RU" sz="1800" dirty="0" smtClean="0"/>
              <a:t>Р(1) = 0,6.   (не уничтожили цель 1-0,4).  </a:t>
            </a:r>
            <a:br>
              <a:rPr lang="ru-RU" sz="1800" dirty="0" smtClean="0"/>
            </a:br>
            <a:r>
              <a:rPr lang="ru-RU" sz="1800" b="1" i="1" dirty="0" smtClean="0">
                <a:solidFill>
                  <a:srgbClr val="7030A0"/>
                </a:solidFill>
              </a:rPr>
              <a:t>При каждом последующем выстреле Р(не уничтожили)=0,4.</a:t>
            </a:r>
            <a:r>
              <a:rPr lang="ru-RU" sz="1800" dirty="0" smtClean="0"/>
              <a:t/>
            </a:r>
            <a:br>
              <a:rPr lang="ru-RU" sz="1800" dirty="0" smtClean="0"/>
            </a:br>
            <a:r>
              <a:rPr lang="ru-RU" sz="1800" dirty="0" smtClean="0"/>
              <a:t>Р(2) = Р(1)·0,4 = 0,24. </a:t>
            </a:r>
            <a:br>
              <a:rPr lang="ru-RU" sz="1800" dirty="0" smtClean="0"/>
            </a:br>
            <a:r>
              <a:rPr lang="ru-RU" sz="1800" dirty="0" smtClean="0"/>
              <a:t>Р(3) = Р(2)·0,4 = 0,096. </a:t>
            </a:r>
            <a:br>
              <a:rPr lang="ru-RU" sz="1800" dirty="0" smtClean="0"/>
            </a:br>
            <a:r>
              <a:rPr lang="ru-RU" sz="1800" dirty="0" smtClean="0"/>
              <a:t>Р(4) = Р(3)·0,4 = 0,0384; </a:t>
            </a:r>
            <a:br>
              <a:rPr lang="ru-RU" sz="1800" dirty="0" smtClean="0"/>
            </a:br>
            <a:r>
              <a:rPr lang="ru-RU" sz="1800" dirty="0" smtClean="0"/>
              <a:t>Р(5) = Р(4)·0,4 = 0,01536. </a:t>
            </a:r>
            <a:br>
              <a:rPr lang="ru-RU" sz="1800" dirty="0" smtClean="0"/>
            </a:br>
            <a:r>
              <a:rPr lang="ru-RU" sz="1800" dirty="0" smtClean="0"/>
              <a:t>2. Последняя вероятность меньше 0,02  (1- 0,98), </a:t>
            </a:r>
            <a:br>
              <a:rPr lang="ru-RU" sz="1800" dirty="0" smtClean="0"/>
            </a:br>
            <a:r>
              <a:rPr lang="ru-RU" sz="1800" dirty="0" smtClean="0"/>
              <a:t>поэтому достаточно пяти выстрелов по мишени. </a:t>
            </a:r>
            <a:r>
              <a:rPr lang="ru-RU" sz="1400" dirty="0" smtClean="0"/>
              <a:t/>
            </a:r>
            <a:br>
              <a:rPr lang="ru-RU" sz="1400" dirty="0" smtClean="0"/>
            </a:br>
            <a:r>
              <a:rPr lang="ru-RU" sz="1800" b="1" u="sng" dirty="0" smtClean="0">
                <a:solidFill>
                  <a:srgbClr val="FF0000"/>
                </a:solidFill>
              </a:rPr>
              <a:t>Ответ:5</a:t>
            </a:r>
            <a:r>
              <a:rPr lang="ru-RU" sz="1600" dirty="0" smtClean="0"/>
              <a:t/>
            </a:r>
            <a:br>
              <a:rPr lang="ru-RU" sz="1600" dirty="0" smtClean="0"/>
            </a:br>
            <a:r>
              <a:rPr lang="ru-RU" sz="1600" dirty="0" smtClean="0"/>
              <a:t/>
            </a:r>
            <a:br>
              <a:rPr lang="ru-RU" sz="1600" dirty="0" smtClean="0"/>
            </a:br>
            <a:r>
              <a:rPr lang="ru-RU" sz="1400" b="1" dirty="0" smtClean="0">
                <a:solidFill>
                  <a:schemeClr val="tx1"/>
                </a:solidFill>
                <a:hlinkClick r:id="rId3" action="ppaction://hlinksldjump"/>
              </a:rPr>
              <a:t>На главную</a:t>
            </a:r>
            <a:r>
              <a:rPr lang="en-US" sz="1400" b="1" dirty="0" smtClean="0">
                <a:solidFill>
                  <a:schemeClr val="tx1"/>
                </a:solidFill>
                <a:hlinkClick r:id="rId3" action="ppaction://hlinksldjump"/>
              </a:rPr>
              <a:t/>
            </a:r>
            <a:br>
              <a:rPr lang="en-US" sz="1400" b="1" dirty="0" smtClean="0">
                <a:solidFill>
                  <a:schemeClr val="tx1"/>
                </a:solidFill>
                <a:hlinkClick r:id="rId3" action="ppaction://hlinksldjump"/>
              </a:rPr>
            </a:br>
            <a:r>
              <a:rPr lang="ru-RU" sz="1400" b="1" dirty="0" smtClean="0">
                <a:solidFill>
                  <a:schemeClr val="tx1"/>
                </a:solidFill>
                <a:hlinkClick r:id="rId4" action="ppaction://hlinksldjump"/>
              </a:rPr>
              <a:t>К списку задач</a:t>
            </a:r>
            <a:r>
              <a:rPr lang="ru-RU" sz="1800" b="1" dirty="0" smtClean="0">
                <a:hlinkClick r:id="rId4" action="ppaction://hlinksldjump"/>
              </a:rPr>
              <a:t/>
            </a:r>
            <a:br>
              <a:rPr lang="ru-RU" sz="1800" b="1" dirty="0" smtClean="0">
                <a:hlinkClick r:id="rId4" action="ppaction://hlinksldjump"/>
              </a:rPr>
            </a:br>
            <a:endParaRPr lang="ru-RU" sz="1800" b="1" dirty="0" smtClean="0"/>
          </a:p>
        </p:txBody>
      </p:sp>
      <p:pic>
        <p:nvPicPr>
          <p:cNvPr id="35842" name="Содержимое 3" descr="1287754765.jpg"/>
          <p:cNvPicPr>
            <a:picLocks noGrp="1" noChangeAspect="1"/>
          </p:cNvPicPr>
          <p:nvPr>
            <p:ph idx="4294967295"/>
          </p:nvPr>
        </p:nvPicPr>
        <p:blipFill>
          <a:blip r:embed="rId5" cstate="print"/>
          <a:srcRect/>
          <a:stretch>
            <a:fillRect/>
          </a:stretch>
        </p:blipFill>
        <p:spPr>
          <a:xfrm>
            <a:off x="7667625" y="5805488"/>
            <a:ext cx="1225550" cy="950912"/>
          </a:xfrm>
        </p:spPr>
      </p:pic>
    </p:spTree>
  </p:cSld>
  <p:clrMapOvr>
    <a:masterClrMapping/>
  </p:clrMapOvr>
  <p:transition>
    <p:sndAc>
      <p:stSnd>
        <p:snd r:embed="rId2" name="chimes.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Заголовок 1"/>
          <p:cNvSpPr>
            <a:spLocks noGrp="1"/>
          </p:cNvSpPr>
          <p:nvPr>
            <p:ph type="title" idx="4294967295"/>
          </p:nvPr>
        </p:nvSpPr>
        <p:spPr>
          <a:xfrm>
            <a:off x="468313" y="1397000"/>
            <a:ext cx="8147050" cy="5128344"/>
          </a:xfrm>
        </p:spPr>
        <p:txBody>
          <a:bodyPr/>
          <a:lstStyle/>
          <a:p>
            <a:pPr eaLnBrk="1" hangingPunct="1"/>
            <a:r>
              <a:rPr lang="ru-RU" sz="3200" b="1" dirty="0" smtClean="0"/>
              <a:t>Прототип задания B10 (№ 320174)</a:t>
            </a:r>
            <a:r>
              <a:rPr lang="ru-RU" sz="2400" b="1" dirty="0" smtClean="0"/>
              <a:t/>
            </a:r>
            <a:br>
              <a:rPr lang="ru-RU" sz="2400" b="1" dirty="0" smtClean="0"/>
            </a:br>
            <a:r>
              <a:rPr lang="ru-RU" sz="2400" dirty="0" smtClean="0"/>
              <a:t>В магазине стоят два платёжных автомата. Каждый из них может быть неисправен с вероятностью 0,05 независимо от другого автомата. Найдите вероятность того, что хотя бы один автомат исправен.</a:t>
            </a:r>
            <a:br>
              <a:rPr lang="ru-RU" sz="2400" dirty="0" smtClean="0"/>
            </a:br>
            <a:r>
              <a:rPr lang="ru-RU" sz="2400" b="1" u="sng" dirty="0" smtClean="0">
                <a:solidFill>
                  <a:srgbClr val="C00000"/>
                </a:solidFill>
              </a:rPr>
              <a:t>Решение:</a:t>
            </a:r>
            <a:r>
              <a:rPr lang="ru-RU" sz="2400" dirty="0" smtClean="0"/>
              <a:t/>
            </a:r>
            <a:br>
              <a:rPr lang="ru-RU" sz="2400" dirty="0" smtClean="0"/>
            </a:br>
            <a:r>
              <a:rPr lang="ru-RU" sz="2400" dirty="0" smtClean="0"/>
              <a:t> 1.Р(А)-</a:t>
            </a:r>
            <a:r>
              <a:rPr lang="ru-RU" sz="2400" b="1" i="1" dirty="0" smtClean="0">
                <a:solidFill>
                  <a:srgbClr val="7030A0"/>
                </a:solidFill>
              </a:rPr>
              <a:t>неисправны оба автомата </a:t>
            </a:r>
            <a:r>
              <a:rPr lang="ru-RU" sz="2400" dirty="0" smtClean="0"/>
              <a:t>, события </a:t>
            </a:r>
            <a:r>
              <a:rPr lang="ru-RU" sz="2400" i="1" dirty="0" err="1" smtClean="0">
                <a:solidFill>
                  <a:srgbClr val="7030A0"/>
                </a:solidFill>
              </a:rPr>
              <a:t>независимые</a:t>
            </a:r>
            <a:r>
              <a:rPr lang="ru-RU" sz="2400" dirty="0" err="1" smtClean="0"/>
              <a:t>=</a:t>
            </a:r>
            <a:r>
              <a:rPr lang="en-US" sz="2400" dirty="0" smtClean="0"/>
              <a:t>&gt;</a:t>
            </a:r>
            <a:br>
              <a:rPr lang="en-US" sz="2400" dirty="0" smtClean="0"/>
            </a:br>
            <a:r>
              <a:rPr lang="ru-RU" sz="2400" dirty="0" smtClean="0"/>
              <a:t> Р=0,05 · 0,05 = 0,0025. </a:t>
            </a:r>
            <a:br>
              <a:rPr lang="ru-RU" sz="2400" dirty="0" smtClean="0"/>
            </a:br>
            <a:r>
              <a:rPr lang="ru-RU" sz="2400" dirty="0" smtClean="0"/>
              <a:t>2. Р(исправен хотя бы один автомат)-</a:t>
            </a:r>
            <a:r>
              <a:rPr lang="ru-RU" sz="2400" i="1" dirty="0" smtClean="0">
                <a:solidFill>
                  <a:srgbClr val="7030A0"/>
                </a:solidFill>
              </a:rPr>
              <a:t>противоположное</a:t>
            </a:r>
            <a:r>
              <a:rPr lang="ru-RU" sz="2400" dirty="0" smtClean="0"/>
              <a:t>. </a:t>
            </a:r>
            <a:br>
              <a:rPr lang="ru-RU" sz="2400" dirty="0" smtClean="0"/>
            </a:br>
            <a:r>
              <a:rPr lang="ru-RU" sz="2400" dirty="0" smtClean="0"/>
              <a:t>Следовательно, его вероятность равна 1 − 0,0025 = 0,9975. </a:t>
            </a:r>
            <a:br>
              <a:rPr lang="ru-RU" sz="2400" dirty="0" smtClean="0"/>
            </a:br>
            <a:r>
              <a:rPr lang="ru-RU" sz="2400" dirty="0" smtClean="0"/>
              <a:t/>
            </a:r>
            <a:br>
              <a:rPr lang="ru-RU" sz="2400" dirty="0" smtClean="0"/>
            </a:br>
            <a:r>
              <a:rPr lang="ru-RU" sz="2400" b="1" dirty="0" smtClean="0">
                <a:solidFill>
                  <a:srgbClr val="FF0000"/>
                </a:solidFill>
              </a:rPr>
              <a:t>Ответ: 0,9975. </a:t>
            </a:r>
            <a:br>
              <a:rPr lang="ru-RU" sz="2400" b="1" dirty="0" smtClean="0">
                <a:solidFill>
                  <a:srgbClr val="FF0000"/>
                </a:solidFill>
              </a:rPr>
            </a:br>
            <a:r>
              <a:rPr lang="ru-RU" sz="1600" b="1" dirty="0" smtClean="0">
                <a:solidFill>
                  <a:schemeClr val="tx1"/>
                </a:solidFill>
                <a:hlinkClick r:id="rId3" action="ppaction://hlinksldjump"/>
              </a:rPr>
              <a:t>На главную</a:t>
            </a:r>
            <a:r>
              <a:rPr lang="en-US" sz="1600" b="1" dirty="0" smtClean="0">
                <a:solidFill>
                  <a:schemeClr val="tx1"/>
                </a:solidFill>
                <a:hlinkClick r:id="rId3" action="ppaction://hlinksldjump"/>
              </a:rPr>
              <a:t/>
            </a:r>
            <a:br>
              <a:rPr lang="en-US" sz="1600" b="1" dirty="0" smtClean="0">
                <a:solidFill>
                  <a:schemeClr val="tx1"/>
                </a:solidFill>
                <a:hlinkClick r:id="rId3" action="ppaction://hlinksldjump"/>
              </a:rPr>
            </a:br>
            <a:r>
              <a:rPr lang="ru-RU" sz="1600" b="1" dirty="0" smtClean="0">
                <a:solidFill>
                  <a:schemeClr val="tx1"/>
                </a:solidFill>
                <a:hlinkClick r:id="rId4" action="ppaction://hlinksldjump"/>
              </a:rPr>
              <a:t>К списку задач</a:t>
            </a:r>
            <a:r>
              <a:rPr lang="ru-RU" sz="2000" b="1" dirty="0" smtClean="0">
                <a:hlinkClick r:id="rId4" action="ppaction://hlinksldjump"/>
              </a:rPr>
              <a:t/>
            </a:r>
            <a:br>
              <a:rPr lang="ru-RU" sz="2000" b="1" dirty="0" smtClean="0">
                <a:hlinkClick r:id="rId4" action="ppaction://hlinksldjump"/>
              </a:rPr>
            </a:br>
            <a:r>
              <a:rPr lang="ru-RU" sz="2400" dirty="0" smtClean="0"/>
              <a:t/>
            </a:r>
            <a:br>
              <a:rPr lang="ru-RU" sz="2400" dirty="0" smtClean="0"/>
            </a:br>
            <a:endParaRPr lang="ru-RU" sz="2400" dirty="0" smtClean="0"/>
          </a:p>
        </p:txBody>
      </p:sp>
      <p:pic>
        <p:nvPicPr>
          <p:cNvPr id="36866" name="Рисунок 3" descr="shtrih_pay_azs_x600.jpg"/>
          <p:cNvPicPr>
            <a:picLocks noChangeAspect="1"/>
          </p:cNvPicPr>
          <p:nvPr/>
        </p:nvPicPr>
        <p:blipFill>
          <a:blip r:embed="rId5" cstate="print"/>
          <a:srcRect/>
          <a:stretch>
            <a:fillRect/>
          </a:stretch>
        </p:blipFill>
        <p:spPr bwMode="auto">
          <a:xfrm>
            <a:off x="7451725" y="5157788"/>
            <a:ext cx="1485900" cy="1484312"/>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Rectangle 2"/>
          <p:cNvSpPr>
            <a:spLocks noGrp="1"/>
          </p:cNvSpPr>
          <p:nvPr>
            <p:ph type="title" idx="4294967295"/>
          </p:nvPr>
        </p:nvSpPr>
        <p:spPr>
          <a:xfrm>
            <a:off x="0" y="0"/>
            <a:ext cx="8229600" cy="1143000"/>
          </a:xfrm>
        </p:spPr>
        <p:txBody>
          <a:bodyPr/>
          <a:lstStyle/>
          <a:p>
            <a:r>
              <a:rPr lang="ru-RU" sz="3600" b="1" dirty="0" smtClean="0"/>
              <a:t>  Прототип задания B10 (№ 320176)</a:t>
            </a:r>
          </a:p>
        </p:txBody>
      </p:sp>
      <p:sp>
        <p:nvSpPr>
          <p:cNvPr id="37890" name="Rectangle 3"/>
          <p:cNvSpPr>
            <a:spLocks noGrp="1"/>
          </p:cNvSpPr>
          <p:nvPr>
            <p:ph type="body" idx="4294967295"/>
          </p:nvPr>
        </p:nvSpPr>
        <p:spPr>
          <a:xfrm>
            <a:off x="0" y="1196975"/>
            <a:ext cx="8686800" cy="5127625"/>
          </a:xfrm>
        </p:spPr>
        <p:txBody>
          <a:bodyPr/>
          <a:lstStyle/>
          <a:p>
            <a:r>
              <a:rPr lang="ru-RU" sz="2000" dirty="0" smtClean="0"/>
              <a:t>Вероятность того, что новый электрический чайник прослужит больше года, равна 0,97. Вероятность того, что он прослужит больше двух лет, равна 0,89. Найдите вероятность того, что он прослужит меньше двух лет, но больше года.</a:t>
            </a:r>
            <a:br>
              <a:rPr lang="ru-RU" sz="2000" dirty="0" smtClean="0"/>
            </a:br>
            <a:r>
              <a:rPr lang="ru-RU" sz="2000" b="1" dirty="0" smtClean="0">
                <a:solidFill>
                  <a:srgbClr val="7030A0"/>
                </a:solidFill>
              </a:rPr>
              <a:t>Решение:</a:t>
            </a:r>
            <a:r>
              <a:rPr lang="ru-RU" sz="2000" dirty="0" smtClean="0"/>
              <a:t/>
            </a:r>
            <a:br>
              <a:rPr lang="ru-RU" sz="2000" dirty="0" smtClean="0"/>
            </a:br>
            <a:r>
              <a:rPr lang="ru-RU" sz="2000" dirty="0" smtClean="0"/>
              <a:t> 1.</a:t>
            </a:r>
            <a:r>
              <a:rPr lang="en-US" sz="2000" dirty="0" smtClean="0"/>
              <a:t>   </a:t>
            </a:r>
            <a:r>
              <a:rPr lang="ru-RU" sz="2000" dirty="0" smtClean="0"/>
              <a:t>Р</a:t>
            </a:r>
            <a:r>
              <a:rPr lang="en-US" sz="2000" dirty="0" smtClean="0"/>
              <a:t>(</a:t>
            </a:r>
            <a:r>
              <a:rPr lang="ru-RU" sz="2000" dirty="0" smtClean="0"/>
              <a:t>А+В)</a:t>
            </a:r>
            <a:r>
              <a:rPr lang="en-US" sz="2000" dirty="0" smtClean="0"/>
              <a:t>&gt;1=0,97</a:t>
            </a:r>
            <a:br>
              <a:rPr lang="en-US" sz="2000" dirty="0" smtClean="0"/>
            </a:br>
            <a:r>
              <a:rPr lang="en-US" sz="2000" dirty="0" smtClean="0"/>
              <a:t>       P</a:t>
            </a:r>
            <a:r>
              <a:rPr lang="ru-RU" sz="2000" dirty="0" smtClean="0"/>
              <a:t>(А)</a:t>
            </a:r>
            <a:r>
              <a:rPr lang="en-US" sz="2000" dirty="0" smtClean="0"/>
              <a:t>&gt;2=0,89</a:t>
            </a:r>
            <a:br>
              <a:rPr lang="en-US" sz="2000" dirty="0" smtClean="0"/>
            </a:br>
            <a:r>
              <a:rPr lang="en-US" sz="2000" dirty="0" smtClean="0"/>
              <a:t> </a:t>
            </a:r>
            <a:r>
              <a:rPr lang="ru-RU" sz="2000" dirty="0" smtClean="0"/>
              <a:t>  </a:t>
            </a:r>
            <a:r>
              <a:rPr lang="en-US" sz="2000" dirty="0" smtClean="0"/>
              <a:t> 1&lt;P</a:t>
            </a:r>
            <a:r>
              <a:rPr lang="ru-RU" sz="2000" dirty="0" smtClean="0"/>
              <a:t>(В)</a:t>
            </a:r>
            <a:r>
              <a:rPr lang="en-US" sz="2000" dirty="0" smtClean="0"/>
              <a:t>&lt;2=X</a:t>
            </a:r>
            <a:r>
              <a:rPr lang="ru-RU" sz="2000" dirty="0" smtClean="0"/>
              <a:t/>
            </a:r>
            <a:br>
              <a:rPr lang="ru-RU" sz="2000" dirty="0" smtClean="0"/>
            </a:br>
            <a:r>
              <a:rPr lang="ru-RU" sz="2000" dirty="0" smtClean="0"/>
              <a:t> 2.Тогда, Р</a:t>
            </a:r>
            <a:r>
              <a:rPr lang="en-US" sz="2000" dirty="0" smtClean="0"/>
              <a:t>&gt;1=1&lt;</a:t>
            </a:r>
            <a:r>
              <a:rPr lang="en-US" sz="2000" b="1" dirty="0" smtClean="0">
                <a:solidFill>
                  <a:srgbClr val="C00000"/>
                </a:solidFill>
              </a:rPr>
              <a:t>P(B)&lt;</a:t>
            </a:r>
            <a:r>
              <a:rPr lang="en-US" sz="2000" dirty="0" smtClean="0"/>
              <a:t>2+P&gt;2</a:t>
            </a:r>
            <a:br>
              <a:rPr lang="en-US" sz="2000" dirty="0" smtClean="0"/>
            </a:br>
            <a:r>
              <a:rPr lang="en-US" sz="2000" dirty="0" smtClean="0"/>
              <a:t>   P(</a:t>
            </a:r>
            <a:r>
              <a:rPr lang="ru-RU" sz="2000" dirty="0" smtClean="0"/>
              <a:t>В</a:t>
            </a:r>
            <a:r>
              <a:rPr lang="en-US" sz="2000" dirty="0" smtClean="0"/>
              <a:t>) = 0,97 − 0,89 = 0,08.  </a:t>
            </a: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b="1" u="sng" dirty="0" smtClean="0">
                <a:solidFill>
                  <a:srgbClr val="FF0000"/>
                </a:solidFill>
              </a:rPr>
              <a:t>Ответ: 0,08.</a:t>
            </a:r>
            <a:r>
              <a:rPr lang="en-US" sz="2000" dirty="0" smtClean="0"/>
              <a:t/>
            </a:r>
            <a:br>
              <a:rPr lang="en-US" sz="2000" dirty="0" smtClean="0"/>
            </a:br>
            <a:r>
              <a:rPr lang="ru-RU" sz="2000" dirty="0" smtClean="0"/>
              <a:t/>
            </a:r>
            <a:br>
              <a:rPr lang="ru-RU" sz="2000" dirty="0" smtClean="0"/>
            </a:br>
            <a:r>
              <a:rPr lang="ru-RU" sz="2000" b="1" dirty="0" smtClean="0">
                <a:hlinkClick r:id="rId3" action="ppaction://hlinksldjump"/>
              </a:rPr>
              <a:t>На главную</a:t>
            </a:r>
            <a:r>
              <a:rPr lang="en-US" sz="2000" b="1" dirty="0" smtClean="0">
                <a:hlinkClick r:id="rId3" action="ppaction://hlinksldjump"/>
              </a:rPr>
              <a:t/>
            </a:r>
            <a:br>
              <a:rPr lang="en-US" sz="2000" b="1" dirty="0" smtClean="0">
                <a:hlinkClick r:id="rId3" action="ppaction://hlinksldjump"/>
              </a:rPr>
            </a:br>
            <a:r>
              <a:rPr lang="ru-RU" sz="2000" b="1" dirty="0" smtClean="0">
                <a:hlinkClick r:id="rId4" action="ppaction://hlinksldjump"/>
              </a:rPr>
              <a:t>К списку задач</a:t>
            </a:r>
            <a:br>
              <a:rPr lang="ru-RU" sz="2000" b="1" dirty="0" smtClean="0">
                <a:hlinkClick r:id="rId4" action="ppaction://hlinksldjump"/>
              </a:rPr>
            </a:br>
            <a:endParaRPr lang="ru-RU" sz="2000" b="1" dirty="0" smtClean="0"/>
          </a:p>
        </p:txBody>
      </p:sp>
      <p:pic>
        <p:nvPicPr>
          <p:cNvPr id="4" name="Содержимое 3" descr="_645.jpg"/>
          <p:cNvPicPr>
            <a:picLocks noChangeAspect="1"/>
          </p:cNvPicPr>
          <p:nvPr/>
        </p:nvPicPr>
        <p:blipFill>
          <a:blip r:embed="rId5" cstate="print"/>
          <a:stretch>
            <a:fillRect/>
          </a:stretch>
        </p:blipFill>
        <p:spPr bwMode="auto">
          <a:xfrm>
            <a:off x="6948264" y="5085184"/>
            <a:ext cx="1512167" cy="1526755"/>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Заголовок 1"/>
          <p:cNvSpPr>
            <a:spLocks noGrp="1"/>
          </p:cNvSpPr>
          <p:nvPr>
            <p:ph type="title" idx="4294967295"/>
          </p:nvPr>
        </p:nvSpPr>
        <p:spPr>
          <a:xfrm>
            <a:off x="468313" y="1268413"/>
            <a:ext cx="8218487" cy="4897437"/>
          </a:xfrm>
        </p:spPr>
        <p:txBody>
          <a:bodyPr/>
          <a:lstStyle/>
          <a:p>
            <a:pPr eaLnBrk="1" hangingPunct="1"/>
            <a:r>
              <a:rPr lang="ru-RU" sz="2800" b="1" smtClean="0"/>
              <a:t>Прототип задания B10 (№ 320199)</a:t>
            </a:r>
            <a:r>
              <a:rPr lang="ru-RU" sz="2000" b="1" smtClean="0"/>
              <a:t/>
            </a:r>
            <a:br>
              <a:rPr lang="ru-RU" sz="2000" b="1" smtClean="0"/>
            </a:br>
            <a:r>
              <a:rPr lang="ru-RU" sz="2000" smtClean="0"/>
              <a:t>Чтобы поступить в институт на специальность «Лингвистика», абитуриент должен набрать на ЕГЭ не менее 70 баллов по каждому из трёх предметов — математика, русский язык и иностранный язык. Чтобы поступить на на специальность «Коммерция», нужно набрать не менее 70 баллов по каждому из трёх предметов — математика, русский язык и обществознание.</a:t>
            </a:r>
            <a:br>
              <a:rPr lang="ru-RU" sz="2000" smtClean="0"/>
            </a:br>
            <a:r>
              <a:rPr lang="ru-RU" sz="2000" smtClean="0"/>
              <a:t>Вероятность того, что абитуриент З. получит не менее 70 баллов по математике, равна 0,6, по русскому языку — 0,8, по иностранному языку — 0,7 и по обществознанию — 0,5.</a:t>
            </a:r>
            <a:br>
              <a:rPr lang="ru-RU" sz="2000" smtClean="0"/>
            </a:br>
            <a:r>
              <a:rPr lang="ru-RU" sz="2000" smtClean="0"/>
              <a:t>Найдите вероятность того, что З. сможет поступить хотя бы на одну из двух упомянутых специальностей.</a:t>
            </a:r>
            <a:br>
              <a:rPr lang="ru-RU" sz="2000" smtClean="0"/>
            </a:br>
            <a:r>
              <a:rPr lang="ru-RU" sz="2000" b="1" smtClean="0"/>
              <a:t/>
            </a:r>
            <a:br>
              <a:rPr lang="ru-RU" sz="2000" b="1" smtClean="0"/>
            </a:br>
            <a:r>
              <a:rPr lang="ru-RU" sz="1600" b="1" smtClean="0">
                <a:solidFill>
                  <a:schemeClr val="tx1"/>
                </a:solidFill>
                <a:hlinkClick r:id="rId3" action="ppaction://hlinksldjump"/>
              </a:rPr>
              <a:t>На главную</a:t>
            </a:r>
            <a:r>
              <a:rPr lang="en-US" sz="1600" b="1" smtClean="0">
                <a:solidFill>
                  <a:schemeClr val="tx1"/>
                </a:solidFill>
                <a:hlinkClick r:id="rId3" action="ppaction://hlinksldjump"/>
              </a:rPr>
              <a:t/>
            </a:r>
            <a:br>
              <a:rPr lang="en-US" sz="1600" b="1" smtClean="0">
                <a:solidFill>
                  <a:schemeClr val="tx1"/>
                </a:solidFill>
                <a:hlinkClick r:id="rId3" action="ppaction://hlinksldjump"/>
              </a:rPr>
            </a:br>
            <a:r>
              <a:rPr lang="ru-RU" sz="1600" b="1" smtClean="0">
                <a:solidFill>
                  <a:schemeClr val="tx1"/>
                </a:solidFill>
                <a:hlinkClick r:id="rId4" action="ppaction://hlinksldjump"/>
              </a:rPr>
              <a:t>К списку задач</a:t>
            </a:r>
            <a:r>
              <a:rPr lang="ru-RU" sz="2000" b="1" smtClean="0">
                <a:hlinkClick r:id="rId4" action="ppaction://hlinksldjump"/>
              </a:rPr>
              <a:t/>
            </a:r>
            <a:br>
              <a:rPr lang="ru-RU" sz="2000" b="1" smtClean="0">
                <a:hlinkClick r:id="rId4" action="ppaction://hlinksldjump"/>
              </a:rPr>
            </a:br>
            <a:endParaRPr lang="ru-RU" sz="2000" b="1" smtClean="0"/>
          </a:p>
        </p:txBody>
      </p:sp>
      <p:pic>
        <p:nvPicPr>
          <p:cNvPr id="38914" name="Содержимое 3" descr="kotomka.com_moscow_4628_1280.jpg"/>
          <p:cNvPicPr>
            <a:picLocks noGrp="1" noChangeAspect="1"/>
          </p:cNvPicPr>
          <p:nvPr>
            <p:ph idx="4294967295"/>
          </p:nvPr>
        </p:nvPicPr>
        <p:blipFill>
          <a:blip r:embed="rId5" cstate="print"/>
          <a:srcRect/>
          <a:stretch>
            <a:fillRect/>
          </a:stretch>
        </p:blipFill>
        <p:spPr>
          <a:xfrm>
            <a:off x="5580063" y="4724400"/>
            <a:ext cx="3284537" cy="2017713"/>
          </a:xfrm>
        </p:spPr>
      </p:pic>
    </p:spTree>
  </p:cSld>
  <p:clrMapOvr>
    <a:masterClrMapping/>
  </p:clrMapOvr>
  <p:transition>
    <p:sndAc>
      <p:stSnd>
        <p:snd r:embed="rId2" name="chimes.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Заголовок 1"/>
          <p:cNvSpPr>
            <a:spLocks noGrp="1"/>
          </p:cNvSpPr>
          <p:nvPr>
            <p:ph type="title" idx="4294967295"/>
          </p:nvPr>
        </p:nvSpPr>
        <p:spPr>
          <a:xfrm>
            <a:off x="468313" y="1268413"/>
            <a:ext cx="8229600" cy="6827837"/>
          </a:xfrm>
        </p:spPr>
        <p:txBody>
          <a:bodyPr/>
          <a:lstStyle/>
          <a:p>
            <a:pPr eaLnBrk="1" hangingPunct="1"/>
            <a:r>
              <a:rPr lang="ru-RU" sz="2600" b="1" u="sng" smtClean="0"/>
              <a:t>Решение:</a:t>
            </a:r>
            <a:r>
              <a:rPr lang="ru-RU" sz="2600" smtClean="0"/>
              <a:t/>
            </a:r>
            <a:br>
              <a:rPr lang="ru-RU" sz="2600" smtClean="0"/>
            </a:br>
            <a:r>
              <a:rPr lang="ru-RU" sz="1800" smtClean="0"/>
              <a:t>1. вероятность не сдать иностранный равна 1– 0,8 = 0,2</a:t>
            </a:r>
            <a:br>
              <a:rPr lang="ru-RU" sz="1800" smtClean="0"/>
            </a:br>
            <a:r>
              <a:rPr lang="ru-RU" sz="1800" smtClean="0"/>
              <a:t>вероятность не сдать обществознание равна 1– 0,6 = 0,4</a:t>
            </a:r>
            <a:br>
              <a:rPr lang="ru-RU" sz="1800" smtClean="0"/>
            </a:br>
            <a:r>
              <a:rPr lang="ru-RU" sz="1800" smtClean="0"/>
              <a:t>2.Перебором найдем все возможные случаи:</a:t>
            </a:r>
            <a:br>
              <a:rPr lang="ru-RU" sz="1800" smtClean="0"/>
            </a:br>
            <a:r>
              <a:rPr lang="en-US" sz="1800" smtClean="0"/>
              <a:t>*</a:t>
            </a:r>
            <a:r>
              <a:rPr lang="ru-RU" sz="1800" smtClean="0"/>
              <a:t>М</a:t>
            </a:r>
            <a:r>
              <a:rPr lang="en-US" sz="1800" smtClean="0"/>
              <a:t>&gt;70  P&gt;70  O&gt;70  </a:t>
            </a:r>
            <a:r>
              <a:rPr lang="ru-RU" sz="1800" smtClean="0"/>
              <a:t>Англ</a:t>
            </a:r>
            <a:r>
              <a:rPr lang="en-US" sz="1800" smtClean="0"/>
              <a:t> &gt;70  </a:t>
            </a:r>
            <a:r>
              <a:rPr lang="ru-RU" sz="1800" b="1" smtClean="0">
                <a:solidFill>
                  <a:srgbClr val="7030A0"/>
                </a:solidFill>
              </a:rPr>
              <a:t>(все предметы больше 70 баллов, 2 выбора)</a:t>
            </a:r>
            <a:br>
              <a:rPr lang="ru-RU" sz="1800" b="1" smtClean="0">
                <a:solidFill>
                  <a:srgbClr val="7030A0"/>
                </a:solidFill>
              </a:rPr>
            </a:br>
            <a:r>
              <a:rPr lang="ru-RU" sz="1800" smtClean="0"/>
              <a:t> 0,7∙0,9∙0,8∙0,6 </a:t>
            </a:r>
            <a:r>
              <a:rPr lang="en-US" sz="1800" b="1" smtClean="0">
                <a:solidFill>
                  <a:srgbClr val="7030A0"/>
                </a:solidFill>
              </a:rPr>
              <a:t/>
            </a:r>
            <a:br>
              <a:rPr lang="en-US" sz="1800" b="1" smtClean="0">
                <a:solidFill>
                  <a:srgbClr val="7030A0"/>
                </a:solidFill>
              </a:rPr>
            </a:br>
            <a:r>
              <a:rPr lang="en-US" sz="1800" smtClean="0"/>
              <a:t>*</a:t>
            </a:r>
            <a:r>
              <a:rPr lang="ru-RU" sz="1800" smtClean="0"/>
              <a:t>М</a:t>
            </a:r>
            <a:r>
              <a:rPr lang="en-US" sz="1800" smtClean="0"/>
              <a:t>&gt;70  P&gt;70  O&gt;70  </a:t>
            </a:r>
            <a:r>
              <a:rPr lang="ru-RU" sz="1800" b="1" u="sng" smtClean="0">
                <a:solidFill>
                  <a:srgbClr val="FF0000"/>
                </a:solidFill>
              </a:rPr>
              <a:t>Англ</a:t>
            </a:r>
            <a:r>
              <a:rPr lang="en-US" sz="1800" b="1" u="sng" smtClean="0">
                <a:solidFill>
                  <a:srgbClr val="FF0000"/>
                </a:solidFill>
              </a:rPr>
              <a:t>&lt;70 </a:t>
            </a:r>
            <a:r>
              <a:rPr lang="en-US" sz="1800" b="1" u="sng" smtClean="0">
                <a:solidFill>
                  <a:srgbClr val="7030A0"/>
                </a:solidFill>
              </a:rPr>
              <a:t>(</a:t>
            </a:r>
            <a:r>
              <a:rPr lang="ru-RU" sz="1800" b="1" u="sng" smtClean="0">
                <a:solidFill>
                  <a:srgbClr val="7030A0"/>
                </a:solidFill>
              </a:rPr>
              <a:t>Коммерция)</a:t>
            </a:r>
            <a:br>
              <a:rPr lang="ru-RU" sz="1800" b="1" u="sng" smtClean="0">
                <a:solidFill>
                  <a:srgbClr val="7030A0"/>
                </a:solidFill>
              </a:rPr>
            </a:br>
            <a:r>
              <a:rPr lang="ru-RU" sz="1800" smtClean="0"/>
              <a:t> 0,7∙0,9∙0,6∙</a:t>
            </a:r>
            <a:r>
              <a:rPr lang="ru-RU" sz="1800" b="1" u="sng" smtClean="0">
                <a:solidFill>
                  <a:srgbClr val="7030A0"/>
                </a:solidFill>
              </a:rPr>
              <a:t>0,2</a:t>
            </a:r>
            <a:r>
              <a:rPr lang="ru-RU" sz="1800" b="1" smtClean="0"/>
              <a:t> </a:t>
            </a:r>
            <a:r>
              <a:rPr lang="ru-RU" sz="1800" b="1" u="sng" smtClean="0">
                <a:solidFill>
                  <a:srgbClr val="FF0000"/>
                </a:solidFill>
              </a:rPr>
              <a:t/>
            </a:r>
            <a:br>
              <a:rPr lang="ru-RU" sz="1800" b="1" u="sng" smtClean="0">
                <a:solidFill>
                  <a:srgbClr val="FF0000"/>
                </a:solidFill>
              </a:rPr>
            </a:br>
            <a:r>
              <a:rPr lang="ru-RU" sz="1800" smtClean="0">
                <a:solidFill>
                  <a:srgbClr val="0076A3"/>
                </a:solidFill>
              </a:rPr>
              <a:t>*</a:t>
            </a:r>
            <a:r>
              <a:rPr lang="ru-RU" sz="1800" smtClean="0"/>
              <a:t>М</a:t>
            </a:r>
            <a:r>
              <a:rPr lang="en-US" sz="1800" smtClean="0"/>
              <a:t>&gt;70  P&gt;70 </a:t>
            </a:r>
            <a:r>
              <a:rPr lang="ru-RU" sz="1800" smtClean="0"/>
              <a:t> </a:t>
            </a:r>
            <a:r>
              <a:rPr lang="ru-RU" sz="1800" b="1" u="sng" smtClean="0">
                <a:solidFill>
                  <a:srgbClr val="FF0000"/>
                </a:solidFill>
              </a:rPr>
              <a:t>О</a:t>
            </a:r>
            <a:r>
              <a:rPr lang="en-US" sz="1800" b="1" u="sng" smtClean="0">
                <a:solidFill>
                  <a:srgbClr val="FF0000"/>
                </a:solidFill>
              </a:rPr>
              <a:t>&lt;70   </a:t>
            </a:r>
            <a:r>
              <a:rPr lang="ru-RU" sz="1800" smtClean="0"/>
              <a:t>Англ</a:t>
            </a:r>
            <a:r>
              <a:rPr lang="en-US" sz="1800" smtClean="0"/>
              <a:t> &gt;70 </a:t>
            </a:r>
            <a:r>
              <a:rPr lang="ru-RU" sz="1800" b="1" smtClean="0">
                <a:solidFill>
                  <a:srgbClr val="7030A0"/>
                </a:solidFill>
              </a:rPr>
              <a:t>(Лингвистика)</a:t>
            </a:r>
            <a:br>
              <a:rPr lang="ru-RU" sz="1800" b="1" smtClean="0">
                <a:solidFill>
                  <a:srgbClr val="7030A0"/>
                </a:solidFill>
              </a:rPr>
            </a:br>
            <a:r>
              <a:rPr lang="ru-RU" sz="1800" smtClean="0"/>
              <a:t> 0,7∙0,9 ∙</a:t>
            </a:r>
            <a:r>
              <a:rPr lang="ru-RU" sz="1800" b="1" u="sng" smtClean="0">
                <a:solidFill>
                  <a:srgbClr val="7030A0"/>
                </a:solidFill>
              </a:rPr>
              <a:t>0,4</a:t>
            </a:r>
            <a:r>
              <a:rPr lang="ru-RU" sz="1800" smtClean="0"/>
              <a:t> ∙0,8</a:t>
            </a:r>
            <a:r>
              <a:rPr lang="ru-RU" sz="1800" b="1" smtClean="0">
                <a:solidFill>
                  <a:srgbClr val="7030A0"/>
                </a:solidFill>
              </a:rPr>
              <a:t/>
            </a:r>
            <a:br>
              <a:rPr lang="ru-RU" sz="1800" b="1" smtClean="0">
                <a:solidFill>
                  <a:srgbClr val="7030A0"/>
                </a:solidFill>
              </a:rPr>
            </a:br>
            <a:r>
              <a:rPr lang="ru-RU" sz="1800" b="1" smtClean="0">
                <a:solidFill>
                  <a:srgbClr val="03495C"/>
                </a:solidFill>
              </a:rPr>
              <a:t>3. </a:t>
            </a:r>
            <a:r>
              <a:rPr lang="ru-RU" sz="1800" smtClean="0"/>
              <a:t>вероятность поступить </a:t>
            </a:r>
            <a:r>
              <a:rPr lang="ru-RU" sz="1800" b="1" smtClean="0">
                <a:solidFill>
                  <a:srgbClr val="C00000"/>
                </a:solidFill>
              </a:rPr>
              <a:t>хотя бы на одну (</a:t>
            </a:r>
            <a:r>
              <a:rPr lang="en-US" sz="1800" b="1" smtClean="0">
                <a:solidFill>
                  <a:srgbClr val="C00000"/>
                </a:solidFill>
              </a:rPr>
              <a:t>&gt;=1</a:t>
            </a:r>
            <a:r>
              <a:rPr lang="ru-RU" sz="1800" b="1" smtClean="0">
                <a:solidFill>
                  <a:srgbClr val="C00000"/>
                </a:solidFill>
              </a:rPr>
              <a:t>)</a:t>
            </a:r>
            <a:r>
              <a:rPr lang="ru-RU" sz="1800" smtClean="0"/>
              <a:t>из специальностей равна:</a:t>
            </a:r>
            <a:br>
              <a:rPr lang="ru-RU" sz="1800" smtClean="0"/>
            </a:br>
            <a:r>
              <a:rPr lang="ru-RU" sz="1800" smtClean="0"/>
              <a:t>0,7∙0,9∙0,8∙0,6 + 0,7∙0,9∙0,2∙0,6 + 0,7∙0,9∙0,8∙0,4 =</a:t>
            </a:r>
            <a:br>
              <a:rPr lang="ru-RU" sz="1800" smtClean="0"/>
            </a:br>
            <a:r>
              <a:rPr lang="ru-RU" sz="1800" smtClean="0"/>
              <a:t>= 0,63∙0,48 + 0,63∙0,12 + 0,63∙0,32 =</a:t>
            </a:r>
            <a:br>
              <a:rPr lang="ru-RU" sz="1800" smtClean="0"/>
            </a:br>
            <a:r>
              <a:rPr lang="ru-RU" sz="1800" smtClean="0"/>
              <a:t>= 0,63∙(0,48 + 0,12 + 0,32) = 0,63∙0,92 = 0,5796   </a:t>
            </a:r>
            <a:br>
              <a:rPr lang="ru-RU" sz="1800" smtClean="0"/>
            </a:br>
            <a:r>
              <a:rPr lang="ru-RU" sz="1800" smtClean="0"/>
              <a:t/>
            </a:r>
            <a:br>
              <a:rPr lang="ru-RU" sz="1800" smtClean="0"/>
            </a:br>
            <a:r>
              <a:rPr lang="ru-RU" sz="1800" b="1" u="sng" smtClean="0">
                <a:solidFill>
                  <a:srgbClr val="C00000"/>
                </a:solidFill>
              </a:rPr>
              <a:t>Ответ: 0,5796</a:t>
            </a:r>
            <a:r>
              <a:rPr lang="ru-RU" sz="1800" smtClean="0"/>
              <a:t/>
            </a:r>
            <a:br>
              <a:rPr lang="ru-RU" sz="1800" smtClean="0"/>
            </a:br>
            <a:r>
              <a:rPr lang="ru-RU" sz="1800" smtClean="0"/>
              <a:t/>
            </a:r>
            <a:br>
              <a:rPr lang="ru-RU" sz="1800" smtClean="0"/>
            </a:br>
            <a:r>
              <a:rPr lang="ru-RU" sz="1400" b="1" smtClean="0">
                <a:solidFill>
                  <a:schemeClr val="tx1"/>
                </a:solidFill>
                <a:hlinkClick r:id="rId3" action="ppaction://hlinksldjump"/>
              </a:rPr>
              <a:t>На главную</a:t>
            </a:r>
            <a:r>
              <a:rPr lang="en-US" sz="1400" b="1" smtClean="0">
                <a:solidFill>
                  <a:schemeClr val="tx1"/>
                </a:solidFill>
                <a:hlinkClick r:id="rId3" action="ppaction://hlinksldjump"/>
              </a:rPr>
              <a:t/>
            </a:r>
            <a:br>
              <a:rPr lang="en-US" sz="1400" b="1" smtClean="0">
                <a:solidFill>
                  <a:schemeClr val="tx1"/>
                </a:solidFill>
                <a:hlinkClick r:id="rId3" action="ppaction://hlinksldjump"/>
              </a:rPr>
            </a:br>
            <a:r>
              <a:rPr lang="ru-RU" sz="1400" b="1" smtClean="0">
                <a:solidFill>
                  <a:schemeClr val="tx1"/>
                </a:solidFill>
                <a:hlinkClick r:id="rId4" action="ppaction://hlinksldjump"/>
              </a:rPr>
              <a:t>К списку задач</a:t>
            </a:r>
            <a:r>
              <a:rPr lang="ru-RU" sz="1800" b="1" smtClean="0">
                <a:hlinkClick r:id="rId4" action="ppaction://hlinksldjump"/>
              </a:rPr>
              <a:t/>
            </a:r>
            <a:br>
              <a:rPr lang="ru-RU" sz="1800" b="1" smtClean="0">
                <a:hlinkClick r:id="rId4" action="ppaction://hlinksldjump"/>
              </a:rPr>
            </a:br>
            <a:r>
              <a:rPr lang="ru-RU" sz="2300" smtClean="0"/>
              <a:t/>
            </a:r>
            <a:br>
              <a:rPr lang="ru-RU" sz="2300" smtClean="0"/>
            </a:br>
            <a:r>
              <a:rPr lang="ru-RU" sz="2300" smtClean="0"/>
              <a:t/>
            </a:r>
            <a:br>
              <a:rPr lang="ru-RU" sz="2300" smtClean="0"/>
            </a:br>
            <a:r>
              <a:rPr lang="ru-RU" sz="2600" smtClean="0"/>
              <a:t/>
            </a:r>
            <a:br>
              <a:rPr lang="ru-RU" sz="2600" smtClean="0"/>
            </a:br>
            <a:r>
              <a:rPr lang="ru-RU" sz="2600" smtClean="0"/>
              <a:t/>
            </a:r>
            <a:br>
              <a:rPr lang="ru-RU" sz="2600" smtClean="0"/>
            </a:br>
            <a:endParaRPr lang="ru-RU" sz="2600" smtClean="0"/>
          </a:p>
        </p:txBody>
      </p:sp>
      <p:pic>
        <p:nvPicPr>
          <p:cNvPr id="39938" name="Содержимое 3" descr="kotomka.com_moscow_4628_1280.jpg"/>
          <p:cNvPicPr>
            <a:picLocks noGrp="1" noChangeAspect="1"/>
          </p:cNvPicPr>
          <p:nvPr>
            <p:ph idx="4294967295"/>
          </p:nvPr>
        </p:nvPicPr>
        <p:blipFill>
          <a:blip r:embed="rId5" cstate="print"/>
          <a:srcRect/>
          <a:stretch>
            <a:fillRect/>
          </a:stretch>
        </p:blipFill>
        <p:spPr>
          <a:xfrm>
            <a:off x="5435600" y="4652963"/>
            <a:ext cx="3313113" cy="2003425"/>
          </a:xfrm>
        </p:spPr>
      </p:pic>
    </p:spTree>
  </p:cSld>
  <p:clrMapOvr>
    <a:masterClrMapping/>
  </p:clrMapOvr>
  <p:transition>
    <p:sndAc>
      <p:stSnd>
        <p:snd r:embed="rId2" name="chimes.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Заголовок 1"/>
          <p:cNvSpPr>
            <a:spLocks noGrp="1"/>
          </p:cNvSpPr>
          <p:nvPr>
            <p:ph type="title" idx="4294967295"/>
          </p:nvPr>
        </p:nvSpPr>
        <p:spPr>
          <a:xfrm>
            <a:off x="250825" y="1700213"/>
            <a:ext cx="8229600" cy="5819775"/>
          </a:xfrm>
        </p:spPr>
        <p:txBody>
          <a:bodyPr/>
          <a:lstStyle/>
          <a:p>
            <a:pPr eaLnBrk="1" hangingPunct="1"/>
            <a:r>
              <a:rPr lang="ru-RU" sz="3200" b="1" dirty="0" smtClean="0"/>
              <a:t>Прототип задания B10 (№ 320206)</a:t>
            </a:r>
            <a:r>
              <a:rPr lang="ru-RU" sz="1800" b="1" dirty="0" smtClean="0"/>
              <a:t/>
            </a:r>
            <a:br>
              <a:rPr lang="ru-RU" sz="1800" b="1" dirty="0" smtClean="0"/>
            </a:br>
            <a:r>
              <a:rPr lang="ru-RU" sz="1800" dirty="0" smtClean="0"/>
              <a:t>В Волшебной стране бывает два типа погоды: хорошая и отличная, причём погода, установившись утром, держится неизменной весь день. Известно, что с вероятностью 0,8 погода завтра будет такой же, как и сегодня. Сегодня 3 июля, погода в Волшебной стране хорошая. Найдите вероятность того, что 6 июля в Волшебной стране будет отличная погода.</a:t>
            </a:r>
            <a:br>
              <a:rPr lang="ru-RU" sz="1800" dirty="0" smtClean="0"/>
            </a:br>
            <a:r>
              <a:rPr lang="ru-RU" sz="1800" dirty="0" smtClean="0">
                <a:solidFill>
                  <a:srgbClr val="FF0000"/>
                </a:solidFill>
              </a:rPr>
              <a:t>Решение:</a:t>
            </a:r>
            <a:r>
              <a:rPr lang="ru-RU" sz="1800" dirty="0" smtClean="0"/>
              <a:t/>
            </a:r>
            <a:br>
              <a:rPr lang="ru-RU" sz="1800" dirty="0" smtClean="0"/>
            </a:br>
            <a:r>
              <a:rPr lang="ru-RU" sz="1800" dirty="0" smtClean="0"/>
              <a:t>1.Для погоды на 4, 5 и 6 июля есть 4 варианта: (Х — хорошая, О — отличная погода)</a:t>
            </a:r>
            <a:br>
              <a:rPr lang="ru-RU" sz="1800" dirty="0" smtClean="0"/>
            </a:br>
            <a:r>
              <a:rPr lang="ru-RU" sz="1800" b="1" dirty="0" smtClean="0">
                <a:solidFill>
                  <a:srgbClr val="7030A0"/>
                </a:solidFill>
              </a:rPr>
              <a:t>ХХО, ХОО, ОХО, ООО </a:t>
            </a:r>
            <a:r>
              <a:rPr lang="ru-RU" sz="1800" dirty="0" smtClean="0"/>
              <a:t/>
            </a:r>
            <a:br>
              <a:rPr lang="ru-RU" sz="1800" dirty="0" smtClean="0"/>
            </a:br>
            <a:r>
              <a:rPr lang="ru-RU" sz="1800" dirty="0" smtClean="0"/>
              <a:t>2.</a:t>
            </a:r>
            <a:r>
              <a:rPr lang="en-US" sz="1800" dirty="0" smtClean="0"/>
              <a:t> </a:t>
            </a:r>
            <a:r>
              <a:rPr lang="ru-RU" sz="1800" dirty="0" smtClean="0"/>
              <a:t/>
            </a:r>
            <a:br>
              <a:rPr lang="ru-RU" sz="1800" dirty="0" smtClean="0"/>
            </a:br>
            <a:r>
              <a:rPr lang="en-US" sz="1800" dirty="0" smtClean="0"/>
              <a:t>P(XXO) = 0,8·0,8·0,2 = 0,128; </a:t>
            </a:r>
            <a:br>
              <a:rPr lang="en-US" sz="1800" dirty="0" smtClean="0"/>
            </a:br>
            <a:r>
              <a:rPr lang="en-US" sz="1800" dirty="0" smtClean="0"/>
              <a:t>P(XOO) = 0,8·0,2·0,8 = 0,128; </a:t>
            </a:r>
            <a:br>
              <a:rPr lang="en-US" sz="1800" dirty="0" smtClean="0"/>
            </a:br>
            <a:r>
              <a:rPr lang="en-US" sz="1800" dirty="0" smtClean="0"/>
              <a:t>P(OXO) = 0,2·0,2·0,2 = 0,008; </a:t>
            </a:r>
            <a:br>
              <a:rPr lang="en-US" sz="1800" dirty="0" smtClean="0"/>
            </a:br>
            <a:r>
              <a:rPr lang="en-US" sz="1800" dirty="0" smtClean="0"/>
              <a:t>P(OOO) = 0,2·0,8·0,8 = 0,128. </a:t>
            </a:r>
            <a:r>
              <a:rPr lang="ru-RU" sz="1800" dirty="0" smtClean="0"/>
              <a:t/>
            </a:r>
            <a:br>
              <a:rPr lang="ru-RU" sz="1800" dirty="0" smtClean="0"/>
            </a:br>
            <a:r>
              <a:rPr lang="ru-RU" sz="1800" dirty="0" smtClean="0"/>
              <a:t>3. События </a:t>
            </a:r>
            <a:r>
              <a:rPr lang="ru-RU" sz="1800" i="1" dirty="0" smtClean="0">
                <a:solidFill>
                  <a:srgbClr val="7030A0"/>
                </a:solidFill>
              </a:rPr>
              <a:t>несовместные</a:t>
            </a:r>
            <a:r>
              <a:rPr lang="ru-RU" sz="1800" dirty="0" smtClean="0"/>
              <a:t> . Значит,</a:t>
            </a:r>
            <a:br>
              <a:rPr lang="ru-RU" sz="1800" dirty="0" smtClean="0"/>
            </a:br>
            <a:r>
              <a:rPr lang="ru-RU" sz="1800" dirty="0" smtClean="0"/>
              <a:t> </a:t>
            </a:r>
            <a:r>
              <a:rPr lang="en-US" sz="1800" dirty="0" smtClean="0"/>
              <a:t>P(</a:t>
            </a:r>
            <a:r>
              <a:rPr lang="ru-RU" sz="1800" dirty="0" smtClean="0"/>
              <a:t>ХХО) + </a:t>
            </a:r>
            <a:r>
              <a:rPr lang="en-US" sz="1800" dirty="0" smtClean="0"/>
              <a:t>P(</a:t>
            </a:r>
            <a:r>
              <a:rPr lang="ru-RU" sz="1800" dirty="0" smtClean="0"/>
              <a:t>ХОО) + </a:t>
            </a:r>
            <a:r>
              <a:rPr lang="en-US" sz="1800" dirty="0" smtClean="0"/>
              <a:t>P(</a:t>
            </a:r>
            <a:r>
              <a:rPr lang="ru-RU" sz="1800" dirty="0" smtClean="0"/>
              <a:t>ОХО) + </a:t>
            </a:r>
            <a:r>
              <a:rPr lang="en-US" sz="1800" dirty="0" smtClean="0"/>
              <a:t>P(</a:t>
            </a:r>
            <a:r>
              <a:rPr lang="ru-RU" sz="1800" dirty="0" smtClean="0"/>
              <a:t>ООО) = 0,128 + 0,128 + 0,008 + 0,128 = 0,392. </a:t>
            </a:r>
            <a:br>
              <a:rPr lang="ru-RU" sz="1800" dirty="0" smtClean="0"/>
            </a:br>
            <a:r>
              <a:rPr lang="ru-RU" sz="1800" dirty="0" smtClean="0"/>
              <a:t/>
            </a:r>
            <a:br>
              <a:rPr lang="ru-RU" sz="1800" dirty="0" smtClean="0"/>
            </a:br>
            <a:r>
              <a:rPr lang="ru-RU" sz="1800" b="1" u="sng" dirty="0" smtClean="0">
                <a:solidFill>
                  <a:srgbClr val="FF0000"/>
                </a:solidFill>
              </a:rPr>
              <a:t>Ответ: 0,392.</a:t>
            </a:r>
            <a:br>
              <a:rPr lang="ru-RU" sz="1800" b="1" u="sng" dirty="0" smtClean="0">
                <a:solidFill>
                  <a:srgbClr val="FF0000"/>
                </a:solidFill>
              </a:rPr>
            </a:br>
            <a:r>
              <a:rPr lang="ru-RU" sz="1600" b="1" dirty="0" smtClean="0">
                <a:solidFill>
                  <a:schemeClr val="tx1"/>
                </a:solidFill>
                <a:hlinkClick r:id="rId3" action="ppaction://hlinksldjump"/>
              </a:rPr>
              <a:t>На главную</a:t>
            </a:r>
            <a:r>
              <a:rPr lang="en-US" sz="1600" b="1" dirty="0" smtClean="0">
                <a:solidFill>
                  <a:schemeClr val="tx1"/>
                </a:solidFill>
                <a:hlinkClick r:id="rId3" action="ppaction://hlinksldjump"/>
              </a:rPr>
              <a:t/>
            </a:r>
            <a:br>
              <a:rPr lang="en-US" sz="1600" b="1" dirty="0" smtClean="0">
                <a:solidFill>
                  <a:schemeClr val="tx1"/>
                </a:solidFill>
                <a:hlinkClick r:id="rId3" action="ppaction://hlinksldjump"/>
              </a:rPr>
            </a:br>
            <a:r>
              <a:rPr lang="ru-RU" sz="1600" b="1" dirty="0" smtClean="0">
                <a:solidFill>
                  <a:schemeClr val="tx1"/>
                </a:solidFill>
                <a:hlinkClick r:id="rId4" action="ppaction://hlinksldjump"/>
              </a:rPr>
              <a:t>К списку задач</a:t>
            </a:r>
            <a:r>
              <a:rPr lang="ru-RU" sz="2000" b="1" dirty="0" smtClean="0">
                <a:hlinkClick r:id="rId4" action="ppaction://hlinksldjump"/>
              </a:rPr>
              <a:t/>
            </a:r>
            <a:br>
              <a:rPr lang="ru-RU" sz="2000" b="1" dirty="0" smtClean="0">
                <a:hlinkClick r:id="rId4" action="ppaction://hlinksldjump"/>
              </a:rPr>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endParaRPr lang="ru-RU" sz="1800" dirty="0" smtClean="0"/>
          </a:p>
        </p:txBody>
      </p:sp>
      <p:pic>
        <p:nvPicPr>
          <p:cNvPr id="40962" name="Содержимое 3" descr="x_8886954d.jpg"/>
          <p:cNvPicPr>
            <a:picLocks noGrp="1" noChangeAspect="1"/>
          </p:cNvPicPr>
          <p:nvPr>
            <p:ph idx="4294967295"/>
          </p:nvPr>
        </p:nvPicPr>
        <p:blipFill>
          <a:blip r:embed="rId5" cstate="print"/>
          <a:srcRect/>
          <a:stretch>
            <a:fillRect/>
          </a:stretch>
        </p:blipFill>
        <p:spPr>
          <a:xfrm>
            <a:off x="6227763" y="5084763"/>
            <a:ext cx="2746375" cy="1584325"/>
          </a:xfrm>
        </p:spPr>
      </p:pic>
    </p:spTree>
  </p:cSld>
  <p:clrMapOvr>
    <a:masterClrMapping/>
  </p:clrMapOvr>
  <p:transition>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727505"/>
            <a:ext cx="7772400" cy="864096"/>
          </a:xfrm>
        </p:spPr>
        <p:txBody>
          <a:bodyPr/>
          <a:lstStyle/>
          <a:p>
            <a:pPr algn="ctr"/>
            <a:r>
              <a:rPr lang="ru-RU" sz="4800" dirty="0" smtClean="0">
                <a:solidFill>
                  <a:srgbClr val="002060"/>
                </a:solidFill>
              </a:rPr>
              <a:t>Определение вероятности.</a:t>
            </a:r>
            <a:endParaRPr lang="ru-RU" sz="4800" dirty="0">
              <a:solidFill>
                <a:srgbClr val="002060"/>
              </a:solidFill>
            </a:endParaRPr>
          </a:p>
        </p:txBody>
      </p:sp>
      <p:sp>
        <p:nvSpPr>
          <p:cNvPr id="3" name="Текст 2"/>
          <p:cNvSpPr>
            <a:spLocks noGrp="1"/>
          </p:cNvSpPr>
          <p:nvPr>
            <p:ph type="body" idx="1"/>
          </p:nvPr>
        </p:nvSpPr>
        <p:spPr>
          <a:xfrm>
            <a:off x="530352" y="1772816"/>
            <a:ext cx="7772400" cy="4464496"/>
          </a:xfrm>
        </p:spPr>
        <p:txBody>
          <a:bodyPr/>
          <a:lstStyle/>
          <a:p>
            <a:r>
              <a:rPr lang="ru-RU" sz="2000" b="1" dirty="0" smtClean="0"/>
              <a:t>*</a:t>
            </a:r>
            <a:r>
              <a:rPr lang="ru-RU" sz="2000" b="1" dirty="0" err="1" smtClean="0"/>
              <a:t>Вероя́тность</a:t>
            </a:r>
            <a:r>
              <a:rPr lang="ru-RU" sz="2000" dirty="0" smtClean="0"/>
              <a:t> — степень (количественная оценка) возможности наступления некоторого события</a:t>
            </a:r>
            <a:r>
              <a:rPr lang="en-US" sz="2000" u="sng" dirty="0" smtClean="0"/>
              <a:t>.</a:t>
            </a:r>
            <a:endParaRPr lang="ru-RU" sz="2000" u="sng" dirty="0" smtClean="0"/>
          </a:p>
          <a:p>
            <a:endParaRPr lang="ru-RU" sz="2000" u="sng" dirty="0"/>
          </a:p>
          <a:p>
            <a:endParaRPr lang="ru-RU" sz="2000" u="sng" dirty="0" smtClean="0"/>
          </a:p>
          <a:p>
            <a:r>
              <a:rPr lang="ru-RU" sz="2000" dirty="0" smtClean="0"/>
              <a:t>Вероятность любого события </a:t>
            </a:r>
            <a:r>
              <a:rPr lang="ru-RU" sz="2000" b="1" dirty="0" smtClean="0"/>
              <a:t>заключена</a:t>
            </a:r>
            <a:r>
              <a:rPr lang="ru-RU" sz="2000" dirty="0" smtClean="0"/>
              <a:t> между </a:t>
            </a:r>
            <a:r>
              <a:rPr lang="ru-RU" sz="2400" b="1" dirty="0" smtClean="0"/>
              <a:t>0</a:t>
            </a:r>
            <a:r>
              <a:rPr lang="ru-RU" sz="2000" dirty="0" smtClean="0"/>
              <a:t> и </a:t>
            </a:r>
            <a:r>
              <a:rPr lang="ru-RU" sz="2400" b="1" dirty="0" smtClean="0"/>
              <a:t>1</a:t>
            </a:r>
          </a:p>
          <a:p>
            <a:r>
              <a:rPr lang="ru-RU" sz="2000" dirty="0" smtClean="0"/>
              <a:t>Р=0, если благоприятных исходов нет вовсе </a:t>
            </a:r>
          </a:p>
          <a:p>
            <a:r>
              <a:rPr lang="ru-RU" sz="2000" b="1" dirty="0" smtClean="0">
                <a:solidFill>
                  <a:srgbClr val="7030A0"/>
                </a:solidFill>
              </a:rPr>
              <a:t>(невозможное событие).</a:t>
            </a:r>
          </a:p>
          <a:p>
            <a:r>
              <a:rPr lang="ru-RU" sz="2000" dirty="0" smtClean="0"/>
              <a:t>Р=1, если все исходы благоприятны </a:t>
            </a:r>
            <a:r>
              <a:rPr lang="ru-RU" sz="2000" b="1" dirty="0" smtClean="0">
                <a:solidFill>
                  <a:srgbClr val="7030A0"/>
                </a:solidFill>
              </a:rPr>
              <a:t>(достоверное событие).</a:t>
            </a:r>
          </a:p>
          <a:p>
            <a:endParaRPr lang="ru-RU" sz="2000" dirty="0" smtClean="0"/>
          </a:p>
          <a:p>
            <a:r>
              <a:rPr lang="ru-RU" sz="2000" b="1" i="1" u="sng" dirty="0" smtClean="0">
                <a:solidFill>
                  <a:srgbClr val="7030A0"/>
                </a:solidFill>
                <a:effectLst>
                  <a:outerShdw blurRad="38100" dist="38100" dir="2700000" algn="tl">
                    <a:srgbClr val="000000">
                      <a:alpha val="43137"/>
                    </a:srgbClr>
                  </a:outerShdw>
                </a:effectLst>
              </a:rPr>
              <a:t>Решите задачу </a:t>
            </a:r>
            <a:r>
              <a:rPr lang="ru-RU" sz="2000" dirty="0" smtClean="0"/>
              <a:t>: </a:t>
            </a:r>
            <a:r>
              <a:rPr lang="ru-RU" sz="2000" b="1" dirty="0" smtClean="0"/>
              <a:t>Прототип задания B10 (№ 282853)</a:t>
            </a:r>
          </a:p>
          <a:p>
            <a:r>
              <a:rPr lang="ru-RU" sz="2000" dirty="0" smtClean="0"/>
              <a:t>В случайном эксперименте бросают две игральные кости. Найдите вероятность того, что в сумме выпадет 8 очков. Результат округлите до сотых.</a:t>
            </a:r>
          </a:p>
          <a:p>
            <a:r>
              <a:rPr lang="ru-RU" sz="2000" dirty="0">
                <a:hlinkClick r:id="rId3" action="ppaction://hlinksldjump"/>
              </a:rPr>
              <a:t>На </a:t>
            </a:r>
            <a:r>
              <a:rPr lang="ru-RU" sz="2000" dirty="0" smtClean="0">
                <a:hlinkClick r:id="rId3" action="ppaction://hlinksldjump"/>
              </a:rPr>
              <a:t>главную</a:t>
            </a:r>
            <a:r>
              <a:rPr lang="ru-RU" sz="2000" dirty="0"/>
              <a:t> </a:t>
            </a:r>
            <a:r>
              <a:rPr lang="ru-RU" sz="2000" dirty="0" smtClean="0"/>
              <a:t>                                                                               </a:t>
            </a:r>
            <a:r>
              <a:rPr lang="ru-RU" sz="2000" b="1" dirty="0" smtClean="0">
                <a:solidFill>
                  <a:srgbClr val="FF0000"/>
                </a:solidFill>
              </a:rPr>
              <a:t>Ответ:0,14</a:t>
            </a:r>
          </a:p>
          <a:p>
            <a:endParaRPr lang="ru-RU" sz="2400" dirty="0" smtClean="0"/>
          </a:p>
          <a:p>
            <a:endParaRPr lang="ru-RU" sz="2800" dirty="0"/>
          </a:p>
        </p:txBody>
      </p:sp>
      <mc:AlternateContent xmlns:mc="http://schemas.openxmlformats.org/markup-compatibility/2006">
        <mc:Choice xmlns="" xmlns:a14="http://schemas.microsoft.com/office/drawing/2010/main" Requires="a14">
          <p:sp>
            <p:nvSpPr>
              <p:cNvPr id="4" name="Прямоугольник 3"/>
              <p:cNvSpPr/>
              <p:nvPr/>
            </p:nvSpPr>
            <p:spPr>
              <a:xfrm>
                <a:off x="1619672" y="2492896"/>
                <a:ext cx="1911100" cy="610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i="1">
                              <a:latin typeface="Cambria Math"/>
                            </a:rPr>
                          </m:ctrlPr>
                        </m:fPr>
                        <m:num>
                          <m:r>
                            <a:rPr lang="ru-RU" i="1">
                              <a:latin typeface="Cambria Math"/>
                            </a:rPr>
                            <m:t>Благоприятные</m:t>
                          </m:r>
                        </m:num>
                        <m:den>
                          <m:r>
                            <a:rPr lang="ru-RU" i="1">
                              <a:latin typeface="Cambria Math"/>
                            </a:rPr>
                            <m:t>Возможные</m:t>
                          </m:r>
                        </m:den>
                      </m:f>
                    </m:oMath>
                  </m:oMathPara>
                </a14:m>
                <a:endParaRPr lang="ru-RU" dirty="0"/>
              </a:p>
            </p:txBody>
          </p:sp>
        </mc:Choice>
        <mc:Fallback>
          <p:sp>
            <p:nvSpPr>
              <p:cNvPr id="4" name="Прямоугольник 3"/>
              <p:cNvSpPr>
                <a:spLocks noRot="1" noChangeAspect="1" noMove="1" noResize="1" noEditPoints="1" noAdjustHandles="1" noChangeArrowheads="1" noChangeShapeType="1" noTextEdit="1"/>
              </p:cNvSpPr>
              <p:nvPr/>
            </p:nvSpPr>
            <p:spPr>
              <a:xfrm>
                <a:off x="1619672" y="2492896"/>
                <a:ext cx="1911100" cy="610873"/>
              </a:xfrm>
              <a:prstGeom prst="rect">
                <a:avLst/>
              </a:prstGeom>
              <a:blipFill rotWithShape="1">
                <a:blip r:embed="rId4" cstate="print"/>
                <a:stretch>
                  <a:fillRect/>
                </a:stretch>
              </a:blipFill>
            </p:spPr>
            <p:txBody>
              <a:bodyPr/>
              <a:lstStyle/>
              <a:p>
                <a:r>
                  <a:rPr lang="ru-RU">
                    <a:noFill/>
                  </a:rPr>
                  <a:t> </a:t>
                </a:r>
              </a:p>
            </p:txBody>
          </p:sp>
        </mc:Fallback>
      </mc:AlternateContent>
      <p:sp>
        <p:nvSpPr>
          <p:cNvPr id="5" name="Прямоугольник 4"/>
          <p:cNvSpPr/>
          <p:nvPr/>
        </p:nvSpPr>
        <p:spPr>
          <a:xfrm>
            <a:off x="1187624" y="2567607"/>
            <a:ext cx="627493" cy="461665"/>
          </a:xfrm>
          <a:prstGeom prst="rect">
            <a:avLst/>
          </a:prstGeom>
        </p:spPr>
        <p:txBody>
          <a:bodyPr wrap="square">
            <a:spAutoFit/>
          </a:bodyPr>
          <a:lstStyle/>
          <a:p>
            <a:r>
              <a:rPr lang="ru-RU" sz="2400" dirty="0"/>
              <a:t>Р=</a:t>
            </a:r>
          </a:p>
        </p:txBody>
      </p:sp>
    </p:spTree>
  </p:cSld>
  <p:clrMapOvr>
    <a:masterClrMapping/>
  </p:clrMapOvr>
  <p:transition>
    <p:sndAc>
      <p:stSnd>
        <p:snd r:embed="rId2" name="chimes.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95288" y="1098550"/>
            <a:ext cx="8229600" cy="5759450"/>
          </a:xfrm>
        </p:spPr>
        <p:txBody>
          <a:bodyPr>
            <a:normAutofit/>
          </a:bodyPr>
          <a:lstStyle/>
          <a:p>
            <a:pPr eaLnBrk="1" hangingPunct="1">
              <a:defRPr/>
            </a:pPr>
            <a:r>
              <a:rPr lang="ru-RU" sz="3200" b="1" dirty="0" smtClean="0"/>
              <a:t>Прототип B10 № 320212</a:t>
            </a:r>
            <a:r>
              <a:rPr lang="ru-RU" sz="1800" b="1" dirty="0" smtClean="0"/>
              <a:t/>
            </a:r>
            <a:br>
              <a:rPr lang="ru-RU" sz="1800" b="1" dirty="0" smtClean="0"/>
            </a:br>
            <a:r>
              <a:rPr lang="ru-RU" sz="1800" dirty="0" smtClean="0"/>
              <a:t>На рисунке изображён лабиринт. Паук заползает в лабиринт в точке «Вход». </a:t>
            </a:r>
            <a:r>
              <a:rPr lang="ru-RU" sz="1800" b="1" i="1" dirty="0" smtClean="0">
                <a:solidFill>
                  <a:srgbClr val="C00000"/>
                </a:solidFill>
                <a:effectLst>
                  <a:outerShdw blurRad="38100" dist="38100" dir="2700000" algn="tl">
                    <a:srgbClr val="000000"/>
                  </a:outerShdw>
                </a:effectLst>
              </a:rPr>
              <a:t>Развернуться и ползти назад </a:t>
            </a:r>
            <a:r>
              <a:rPr lang="ru-RU" sz="1800" dirty="0" smtClean="0"/>
              <a:t>паук </a:t>
            </a:r>
            <a:r>
              <a:rPr lang="ru-RU" sz="1800" dirty="0" smtClean="0">
                <a:solidFill>
                  <a:srgbClr val="C00000"/>
                </a:solidFill>
              </a:rPr>
              <a:t>не может</a:t>
            </a:r>
            <a:r>
              <a:rPr lang="ru-RU" sz="1800" dirty="0" smtClean="0"/>
              <a:t>, поэтому на каждом разветвлении паук выбирает </a:t>
            </a:r>
            <a:r>
              <a:rPr lang="ru-RU" sz="1800" b="1" dirty="0" smtClean="0"/>
              <a:t>один</a:t>
            </a:r>
            <a:r>
              <a:rPr lang="ru-RU" sz="1800" dirty="0" smtClean="0"/>
              <a:t> из путей, по которому </a:t>
            </a:r>
            <a:r>
              <a:rPr lang="ru-RU" sz="1800" b="1" dirty="0" smtClean="0"/>
              <a:t>ещё не полз</a:t>
            </a:r>
            <a:r>
              <a:rPr lang="ru-RU" sz="1800" dirty="0" smtClean="0"/>
              <a:t>. Считая, что выбор дальнейшего пути чисто случайный, определите, с какой вероятностью паук придёт к выходу </a:t>
            </a:r>
            <a:r>
              <a:rPr lang="en-US" sz="1800" b="1" dirty="0" smtClean="0"/>
              <a:t>D</a:t>
            </a:r>
            <a:r>
              <a:rPr lang="ru-RU" sz="1800" dirty="0" smtClean="0"/>
              <a:t>.</a:t>
            </a:r>
            <a:br>
              <a:rPr lang="ru-RU" sz="1800" dirty="0" smtClean="0"/>
            </a:br>
            <a:r>
              <a:rPr lang="ru-RU" sz="1800" b="1" u="sng" dirty="0" smtClean="0"/>
              <a:t>Решение:</a:t>
            </a:r>
            <a:r>
              <a:rPr lang="en-US" sz="1800" b="1" u="sng" dirty="0" smtClean="0"/>
              <a:t/>
            </a:r>
            <a:br>
              <a:rPr lang="en-US" sz="1800" b="1" u="sng" dirty="0" smtClean="0"/>
            </a:br>
            <a:r>
              <a:rPr lang="ru-RU" sz="1800" dirty="0" smtClean="0"/>
              <a:t>Пусть </a:t>
            </a:r>
            <a:r>
              <a:rPr lang="ru-RU" sz="1800" b="1" dirty="0" smtClean="0">
                <a:solidFill>
                  <a:srgbClr val="7030A0"/>
                </a:solidFill>
              </a:rPr>
              <a:t>Р(А)</a:t>
            </a:r>
            <a:r>
              <a:rPr lang="ru-RU" sz="1800" dirty="0" smtClean="0"/>
              <a:t>-вероятность того, что паук дойдет до </a:t>
            </a:r>
            <a:r>
              <a:rPr lang="en-US" sz="1800" dirty="0" smtClean="0"/>
              <a:t>D.</a:t>
            </a:r>
            <a:r>
              <a:rPr lang="ru-RU" sz="1800" b="1" u="sng" dirty="0" smtClean="0"/>
              <a:t/>
            </a:r>
            <a:br>
              <a:rPr lang="ru-RU" sz="1800" b="1" u="sng" dirty="0" smtClean="0"/>
            </a:br>
            <a:r>
              <a:rPr lang="ru-RU" sz="1800" b="1" u="sng" dirty="0" smtClean="0"/>
              <a:t>1.</a:t>
            </a:r>
            <a:r>
              <a:rPr lang="ru-RU" sz="1800" dirty="0" smtClean="0"/>
              <a:t>На каждой из </a:t>
            </a:r>
            <a:r>
              <a:rPr lang="ru-RU" sz="1800" i="1" dirty="0" smtClean="0">
                <a:solidFill>
                  <a:srgbClr val="7030A0"/>
                </a:solidFill>
                <a:effectLst>
                  <a:outerShdw blurRad="38100" dist="38100" dir="2700000" algn="tl">
                    <a:srgbClr val="000000"/>
                  </a:outerShdw>
                </a:effectLst>
              </a:rPr>
              <a:t>четырех </a:t>
            </a:r>
            <a:r>
              <a:rPr lang="ru-RU" sz="1800" dirty="0" smtClean="0"/>
              <a:t>отмеченных развилок паук с вероятностью </a:t>
            </a:r>
            <a:r>
              <a:rPr lang="ru-RU" sz="1800" b="1" dirty="0" smtClean="0">
                <a:solidFill>
                  <a:srgbClr val="7030A0"/>
                </a:solidFill>
                <a:effectLst>
                  <a:outerShdw blurRad="38100" dist="38100" dir="2700000" algn="tl">
                    <a:srgbClr val="000000"/>
                  </a:outerShdw>
                </a:effectLst>
              </a:rPr>
              <a:t>0,5</a:t>
            </a:r>
            <a:r>
              <a:rPr lang="ru-RU" sz="1800" dirty="0" smtClean="0"/>
              <a:t> может выбрать или путь, ведущий к выходу D, или другой путь.</a:t>
            </a:r>
            <a:br>
              <a:rPr lang="ru-RU" sz="1800" dirty="0" smtClean="0"/>
            </a:br>
            <a:r>
              <a:rPr lang="ru-RU" sz="1800" b="1" dirty="0" smtClean="0">
                <a:solidFill>
                  <a:srgbClr val="C00000"/>
                </a:solidFill>
              </a:rPr>
              <a:t>2. Это независимые события =</a:t>
            </a:r>
            <a:r>
              <a:rPr lang="en-US" sz="1800" b="1" dirty="0" smtClean="0">
                <a:solidFill>
                  <a:srgbClr val="C00000"/>
                </a:solidFill>
              </a:rPr>
              <a:t>&gt; </a:t>
            </a:r>
            <a:r>
              <a:rPr lang="en-US" sz="1800" b="1" dirty="0" smtClean="0">
                <a:solidFill>
                  <a:srgbClr val="002060"/>
                </a:solidFill>
              </a:rPr>
              <a:t/>
            </a:r>
            <a:br>
              <a:rPr lang="en-US" sz="1800" b="1" dirty="0" smtClean="0">
                <a:solidFill>
                  <a:srgbClr val="002060"/>
                </a:solidFill>
              </a:rPr>
            </a:br>
            <a:r>
              <a:rPr lang="en-US" sz="1800" b="1" dirty="0" smtClean="0">
                <a:solidFill>
                  <a:srgbClr val="002060"/>
                </a:solidFill>
              </a:rPr>
              <a:t> P(A)=</a:t>
            </a:r>
            <a:r>
              <a:rPr lang="ru-RU" sz="1800" dirty="0" smtClean="0"/>
              <a:t>(</a:t>
            </a:r>
            <a:r>
              <a:rPr lang="en-US" sz="1800" dirty="0" smtClean="0"/>
              <a:t>  </a:t>
            </a:r>
            <a:r>
              <a:rPr lang="ru-RU" sz="1800" dirty="0" smtClean="0"/>
              <a:t>0,5)</a:t>
            </a:r>
            <a:r>
              <a:rPr lang="ru-RU" sz="1800" baseline="30000" dirty="0" smtClean="0"/>
              <a:t>4</a:t>
            </a:r>
            <a:r>
              <a:rPr lang="ru-RU" sz="1800" dirty="0" smtClean="0"/>
              <a:t> = 0,0625. </a:t>
            </a:r>
            <a:r>
              <a:rPr lang="en-US" sz="1800" dirty="0" smtClean="0"/>
              <a:t/>
            </a:r>
            <a:br>
              <a:rPr lang="en-US" sz="1800" dirty="0" smtClean="0"/>
            </a:br>
            <a:r>
              <a:rPr lang="ru-RU" sz="1800" b="1" u="sng" dirty="0" smtClean="0">
                <a:solidFill>
                  <a:srgbClr val="FF0000"/>
                </a:solidFill>
              </a:rPr>
              <a:t/>
            </a:r>
            <a:br>
              <a:rPr lang="ru-RU" sz="1800" b="1" u="sng" dirty="0" smtClean="0">
                <a:solidFill>
                  <a:srgbClr val="FF0000"/>
                </a:solidFill>
              </a:rPr>
            </a:br>
            <a:r>
              <a:rPr lang="ru-RU" sz="1800" b="1" u="sng" dirty="0" smtClean="0">
                <a:solidFill>
                  <a:srgbClr val="FF0000"/>
                </a:solidFill>
              </a:rPr>
              <a:t>Ответ: 0,0625.</a:t>
            </a:r>
            <a:r>
              <a:rPr lang="ru-RU" sz="1800" dirty="0" smtClean="0"/>
              <a:t/>
            </a:r>
            <a:br>
              <a:rPr lang="ru-RU" sz="1800" dirty="0" smtClean="0"/>
            </a:br>
            <a:r>
              <a:rPr lang="ru-RU" sz="1800" dirty="0" smtClean="0"/>
              <a:t/>
            </a:r>
            <a:br>
              <a:rPr lang="ru-RU" sz="1800" dirty="0" smtClean="0"/>
            </a:br>
            <a:r>
              <a:rPr lang="ru-RU" sz="1400" b="1" dirty="0" smtClean="0">
                <a:solidFill>
                  <a:schemeClr val="tx1"/>
                </a:solidFill>
                <a:hlinkClick r:id="rId3" action="ppaction://hlinksldjump"/>
              </a:rPr>
              <a:t>На главную</a:t>
            </a:r>
            <a:r>
              <a:rPr lang="en-US" sz="1400" b="1" dirty="0" smtClean="0">
                <a:solidFill>
                  <a:schemeClr val="tx1"/>
                </a:solidFill>
                <a:hlinkClick r:id="rId3" action="ppaction://hlinksldjump"/>
              </a:rPr>
              <a:t/>
            </a:r>
            <a:br>
              <a:rPr lang="en-US" sz="1400" b="1" dirty="0" smtClean="0">
                <a:solidFill>
                  <a:schemeClr val="tx1"/>
                </a:solidFill>
                <a:hlinkClick r:id="rId3" action="ppaction://hlinksldjump"/>
              </a:rPr>
            </a:br>
            <a:r>
              <a:rPr lang="ru-RU" sz="1400" b="1" dirty="0" smtClean="0">
                <a:solidFill>
                  <a:schemeClr val="tx1"/>
                </a:solidFill>
                <a:hlinkClick r:id="rId4" action="ppaction://hlinksldjump"/>
              </a:rPr>
              <a:t>К списку задач</a:t>
            </a:r>
            <a:r>
              <a:rPr lang="ru-RU" sz="1800" b="1" dirty="0" smtClean="0">
                <a:hlinkClick r:id="rId4" action="ppaction://hlinksldjump"/>
              </a:rPr>
              <a:t/>
            </a:r>
            <a:br>
              <a:rPr lang="ru-RU" sz="1800" b="1" dirty="0" smtClean="0">
                <a:hlinkClick r:id="rId4" action="ppaction://hlinksldjump"/>
              </a:rPr>
            </a:br>
            <a:r>
              <a:rPr lang="ru-RU" sz="1800" dirty="0" smtClean="0"/>
              <a:t/>
            </a:r>
            <a:br>
              <a:rPr lang="ru-RU" sz="1800" dirty="0" smtClean="0"/>
            </a:br>
            <a:r>
              <a:rPr lang="ru-RU" sz="1800" dirty="0" smtClean="0"/>
              <a:t/>
            </a:r>
            <a:br>
              <a:rPr lang="ru-RU" sz="1800" dirty="0" smtClean="0"/>
            </a:br>
            <a:endParaRPr lang="ru-RU" sz="1800" dirty="0" smtClean="0"/>
          </a:p>
        </p:txBody>
      </p:sp>
      <p:pic>
        <p:nvPicPr>
          <p:cNvPr id="41986" name="Рисунок 4" descr="1 (1).JPG"/>
          <p:cNvPicPr>
            <a:picLocks noChangeAspect="1"/>
          </p:cNvPicPr>
          <p:nvPr/>
        </p:nvPicPr>
        <p:blipFill>
          <a:blip r:embed="rId5" cstate="print"/>
          <a:srcRect/>
          <a:stretch>
            <a:fillRect/>
          </a:stretch>
        </p:blipFill>
        <p:spPr bwMode="auto">
          <a:xfrm>
            <a:off x="6732588" y="5157788"/>
            <a:ext cx="2114550" cy="1485900"/>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p:txBody>
          <a:bodyPr/>
          <a:lstStyle/>
          <a:p>
            <a:r>
              <a:rPr lang="ru-RU" sz="3600" smtClean="0">
                <a:latin typeface="Arial" charset="0"/>
              </a:rPr>
              <a:t>Задачи не из открытого банка</a:t>
            </a:r>
            <a:r>
              <a:rPr lang="en-US" sz="3600" smtClean="0">
                <a:latin typeface="Arial" charset="0"/>
              </a:rPr>
              <a:t>.</a:t>
            </a:r>
            <a:endParaRPr lang="ru-RU" sz="3600" smtClean="0">
              <a:latin typeface="Arial" charset="0"/>
            </a:endParaRPr>
          </a:p>
        </p:txBody>
      </p:sp>
      <p:sp>
        <p:nvSpPr>
          <p:cNvPr id="43010" name="Rectangle 3"/>
          <p:cNvSpPr>
            <a:spLocks noGrp="1"/>
          </p:cNvSpPr>
          <p:nvPr>
            <p:ph type="body" idx="4294967295"/>
          </p:nvPr>
        </p:nvSpPr>
        <p:spPr/>
        <p:txBody>
          <a:bodyPr/>
          <a:lstStyle/>
          <a:p>
            <a:r>
              <a:rPr lang="ru-RU" smtClean="0">
                <a:hlinkClick r:id="rId3" action="ppaction://hlinksldjump"/>
              </a:rPr>
              <a:t>1)телефон</a:t>
            </a:r>
            <a:endParaRPr lang="ru-RU" smtClean="0"/>
          </a:p>
          <a:p>
            <a:r>
              <a:rPr lang="ru-RU" smtClean="0">
                <a:hlinkClick r:id="rId4" action="ppaction://hlinksldjump"/>
              </a:rPr>
              <a:t>2)шахматы</a:t>
            </a:r>
            <a:endParaRPr lang="ru-RU" smtClean="0"/>
          </a:p>
          <a:p>
            <a:r>
              <a:rPr lang="ru-RU" smtClean="0">
                <a:hlinkClick r:id="rId5" action="ppaction://hlinksldjump"/>
              </a:rPr>
              <a:t>3)юрта</a:t>
            </a:r>
            <a:endParaRPr lang="ru-RU" smtClean="0"/>
          </a:p>
          <a:p>
            <a:r>
              <a:rPr lang="ru-RU" smtClean="0">
                <a:hlinkClick r:id="rId6" action="ppaction://hlinksldjump"/>
              </a:rPr>
              <a:t>4)шахматная доска</a:t>
            </a:r>
            <a:endParaRPr lang="ru-RU" smtClean="0"/>
          </a:p>
          <a:p>
            <a:r>
              <a:rPr lang="ru-RU" smtClean="0">
                <a:hlinkClick r:id="rId7" action="ppaction://hlinksldjump"/>
              </a:rPr>
              <a:t>5)баскетбольная команда</a:t>
            </a:r>
            <a:endParaRPr lang="ru-RU" smtClean="0"/>
          </a:p>
          <a:p>
            <a:r>
              <a:rPr lang="ru-RU" smtClean="0">
                <a:hlinkClick r:id="rId8" action="ppaction://hlinksldjump"/>
              </a:rPr>
              <a:t>6)монеты</a:t>
            </a:r>
            <a:endParaRPr lang="ru-RU" smtClean="0"/>
          </a:p>
          <a:p>
            <a:r>
              <a:rPr lang="ru-RU" sz="2400" b="1" smtClean="0">
                <a:hlinkClick r:id="rId9" action="ppaction://hlinksldjump"/>
              </a:rPr>
              <a:t>На главную</a:t>
            </a:r>
            <a:r>
              <a:rPr lang="en-US" sz="2400" b="1" smtClean="0">
                <a:hlinkClick r:id="rId9" action="ppaction://hlinksldjump"/>
              </a:rPr>
              <a:t/>
            </a:r>
            <a:br>
              <a:rPr lang="en-US" sz="2400" b="1" smtClean="0">
                <a:hlinkClick r:id="rId9" action="ppaction://hlinksldjump"/>
              </a:rPr>
            </a:br>
            <a:endParaRPr lang="ru-RU" sz="2400" b="1" smtClean="0"/>
          </a:p>
        </p:txBody>
      </p:sp>
    </p:spTree>
  </p:cSld>
  <p:clrMapOvr>
    <a:masterClrMapping/>
  </p:clrMapOvr>
  <p:transition>
    <p:sndAc>
      <p:stSnd>
        <p:snd r:embed="rId2" name="chimes.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Rectangle 2"/>
          <p:cNvSpPr>
            <a:spLocks noGrp="1"/>
          </p:cNvSpPr>
          <p:nvPr>
            <p:ph type="title" idx="4294967295"/>
          </p:nvPr>
        </p:nvSpPr>
        <p:spPr>
          <a:xfrm>
            <a:off x="250825" y="0"/>
            <a:ext cx="8229600" cy="1143000"/>
          </a:xfrm>
        </p:spPr>
        <p:txBody>
          <a:bodyPr/>
          <a:lstStyle/>
          <a:p>
            <a:pPr eaLnBrk="1" hangingPunct="1"/>
            <a:r>
              <a:rPr lang="ru-RU" sz="4600" smtClean="0">
                <a:latin typeface="Arial" charset="0"/>
              </a:rPr>
              <a:t>Телефон</a:t>
            </a:r>
          </a:p>
        </p:txBody>
      </p:sp>
      <p:sp>
        <p:nvSpPr>
          <p:cNvPr id="44034" name="Rectangle 3"/>
          <p:cNvSpPr>
            <a:spLocks noGrp="1"/>
          </p:cNvSpPr>
          <p:nvPr>
            <p:ph type="body" idx="4294967295"/>
          </p:nvPr>
        </p:nvSpPr>
        <p:spPr/>
        <p:txBody>
          <a:bodyPr/>
          <a:lstStyle/>
          <a:p>
            <a:pPr eaLnBrk="1" hangingPunct="1">
              <a:lnSpc>
                <a:spcPct val="90000"/>
              </a:lnSpc>
            </a:pPr>
            <a:r>
              <a:rPr lang="ru-RU" sz="2000" smtClean="0"/>
              <a:t> </a:t>
            </a:r>
            <a:r>
              <a:rPr lang="ru-RU" b="1" smtClean="0"/>
              <a:t>Задача 1:</a:t>
            </a:r>
            <a:r>
              <a:rPr lang="ru-RU" smtClean="0"/>
              <a:t> Абонент забыл последнюю цифру номера телефона и поэтому набирает её наугад. Определить вероятность того, что ему придётся звонить не более чем в 3 места.</a:t>
            </a:r>
            <a:endParaRPr lang="ru-RU" b="1" smtClean="0"/>
          </a:p>
          <a:p>
            <a:pPr eaLnBrk="1" hangingPunct="1">
              <a:lnSpc>
                <a:spcPct val="90000"/>
              </a:lnSpc>
            </a:pPr>
            <a:r>
              <a:rPr lang="ru-RU" b="1" smtClean="0"/>
              <a:t>Решение:</a:t>
            </a:r>
            <a:r>
              <a:rPr lang="ru-RU" smtClean="0"/>
              <a:t> Вероятность набрать верную цифру из десяти равна по условию 1/10. Рассмотрим следующие случаи: </a:t>
            </a:r>
            <a:br>
              <a:rPr lang="ru-RU" smtClean="0"/>
            </a:br>
            <a:r>
              <a:rPr lang="ru-RU" smtClean="0"/>
              <a:t>1. первый звонок оказался верным, вероятность равна 1/10 (сразу набрана нужная цифра).</a:t>
            </a:r>
            <a:br>
              <a:rPr lang="ru-RU" smtClean="0"/>
            </a:br>
            <a:endParaRPr lang="ru-RU" smtClean="0"/>
          </a:p>
          <a:p>
            <a:pPr eaLnBrk="1" hangingPunct="1">
              <a:lnSpc>
                <a:spcPct val="90000"/>
              </a:lnSpc>
            </a:pPr>
            <a:r>
              <a:rPr lang="ru-RU" sz="1600" b="1" smtClean="0">
                <a:hlinkClick r:id="rId3" action="ppaction://hlinksldjump"/>
              </a:rPr>
              <a:t>На главную</a:t>
            </a:r>
            <a:endParaRPr lang="ru-RU" sz="1600" b="1" smtClean="0"/>
          </a:p>
          <a:p>
            <a:pPr eaLnBrk="1" hangingPunct="1">
              <a:lnSpc>
                <a:spcPct val="90000"/>
              </a:lnSpc>
            </a:pPr>
            <a:r>
              <a:rPr lang="ru-RU" sz="1600" b="1" smtClean="0">
                <a:hlinkClick r:id="rId4" action="ppaction://hlinksldjump"/>
              </a:rPr>
              <a:t>К списку задач</a:t>
            </a:r>
            <a:endParaRPr lang="ru-RU" sz="1600" b="1" smtClean="0"/>
          </a:p>
          <a:p>
            <a:pPr eaLnBrk="1" hangingPunct="1">
              <a:lnSpc>
                <a:spcPct val="90000"/>
              </a:lnSpc>
            </a:pPr>
            <a:endParaRPr lang="ru-RU" sz="1600" b="1" smtClean="0"/>
          </a:p>
        </p:txBody>
      </p:sp>
    </p:spTree>
  </p:cSld>
  <p:clrMapOvr>
    <a:masterClrMapping/>
  </p:clrMapOvr>
  <p:transition>
    <p:sndAc>
      <p:stSnd>
        <p:snd r:embed="rId2" name="chimes.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2"/>
          <p:cNvSpPr>
            <a:spLocks noGrp="1"/>
          </p:cNvSpPr>
          <p:nvPr>
            <p:ph type="title" idx="4294967295"/>
          </p:nvPr>
        </p:nvSpPr>
        <p:spPr/>
        <p:txBody>
          <a:bodyPr/>
          <a:lstStyle/>
          <a:p>
            <a:pPr eaLnBrk="1" hangingPunct="1"/>
            <a:r>
              <a:rPr lang="ru-RU" smtClean="0">
                <a:latin typeface="Arial" charset="0"/>
              </a:rPr>
              <a:t>Телефон</a:t>
            </a:r>
          </a:p>
        </p:txBody>
      </p:sp>
      <p:sp>
        <p:nvSpPr>
          <p:cNvPr id="45058" name="Rectangle 3"/>
          <p:cNvSpPr>
            <a:spLocks noGrp="1"/>
          </p:cNvSpPr>
          <p:nvPr>
            <p:ph type="body" idx="4294967295"/>
          </p:nvPr>
        </p:nvSpPr>
        <p:spPr/>
        <p:txBody>
          <a:bodyPr/>
          <a:lstStyle/>
          <a:p>
            <a:pPr eaLnBrk="1" hangingPunct="1">
              <a:lnSpc>
                <a:spcPct val="80000"/>
              </a:lnSpc>
              <a:buFont typeface="Wingdings 2" pitchFamily="18" charset="2"/>
              <a:buNone/>
            </a:pPr>
            <a:r>
              <a:rPr lang="ru-RU" sz="2200" smtClean="0"/>
              <a:t>    2. первый звонок оказался неверным, а второй - верным, вероятность равна 9/10*1/9=1/10 (первый раз набрана неверная цифра, а второй раз верная из оставшихся девяти цифр).</a:t>
            </a:r>
            <a:br>
              <a:rPr lang="ru-RU" sz="2200" smtClean="0"/>
            </a:br>
            <a:r>
              <a:rPr lang="ru-RU" sz="2200" smtClean="0"/>
              <a:t>3. первый и второй звонки оказались неверными, а третий - верным, вероятность равна 9/10*8/9*1/8=1/10 (аналогично пункту 2). </a:t>
            </a:r>
            <a:br>
              <a:rPr lang="ru-RU" sz="2200" smtClean="0"/>
            </a:br>
            <a:r>
              <a:rPr lang="ru-RU" sz="2200" smtClean="0"/>
              <a:t/>
            </a:r>
            <a:br>
              <a:rPr lang="ru-RU" sz="2200" smtClean="0"/>
            </a:br>
            <a:r>
              <a:rPr lang="ru-RU" sz="2200" smtClean="0"/>
              <a:t>Всего получаем P=1/10+1/10+1/10=3/10=0,3 - вероятность того, что ему придется звонить не более чем в три места. </a:t>
            </a:r>
            <a:br>
              <a:rPr lang="ru-RU" sz="2200" smtClean="0"/>
            </a:br>
            <a:r>
              <a:rPr lang="ru-RU" sz="2200" smtClean="0"/>
              <a:t/>
            </a:r>
            <a:br>
              <a:rPr lang="ru-RU" sz="2200" smtClean="0"/>
            </a:br>
            <a:r>
              <a:rPr lang="ru-RU" sz="2200" b="1" smtClean="0"/>
              <a:t>Ответ:</a:t>
            </a:r>
            <a:r>
              <a:rPr lang="ru-RU" sz="2200" smtClean="0"/>
              <a:t> 0,3</a:t>
            </a:r>
          </a:p>
          <a:p>
            <a:pPr eaLnBrk="1" hangingPunct="1">
              <a:lnSpc>
                <a:spcPct val="80000"/>
              </a:lnSpc>
              <a:buFont typeface="Wingdings 2" pitchFamily="18" charset="2"/>
              <a:buNone/>
            </a:pPr>
            <a:r>
              <a:rPr lang="ru-RU" sz="1600" b="1" smtClean="0">
                <a:hlinkClick r:id="rId3" action="ppaction://hlinksldjump"/>
              </a:rPr>
              <a:t>На главную</a:t>
            </a:r>
            <a:endParaRPr lang="ru-RU" sz="1600" b="1" smtClean="0">
              <a:latin typeface="Arial" charset="0"/>
            </a:endParaRPr>
          </a:p>
          <a:p>
            <a:pPr eaLnBrk="1" hangingPunct="1">
              <a:lnSpc>
                <a:spcPct val="80000"/>
              </a:lnSpc>
              <a:buFont typeface="Wingdings 2" pitchFamily="18" charset="2"/>
              <a:buNone/>
            </a:pPr>
            <a:r>
              <a:rPr lang="ru-RU" sz="1600" b="1" smtClean="0">
                <a:hlinkClick r:id="rId4" action="ppaction://hlinksldjump"/>
              </a:rPr>
              <a:t>К списку задач</a:t>
            </a:r>
            <a:endParaRPr lang="ru-RU" sz="1600" b="1" smtClean="0"/>
          </a:p>
          <a:p>
            <a:pPr eaLnBrk="1" hangingPunct="1">
              <a:lnSpc>
                <a:spcPct val="80000"/>
              </a:lnSpc>
              <a:buFont typeface="Wingdings 2" pitchFamily="18" charset="2"/>
              <a:buNone/>
            </a:pPr>
            <a:endParaRPr lang="ru-RU" sz="1600" b="1" smtClean="0"/>
          </a:p>
        </p:txBody>
      </p:sp>
    </p:spTree>
  </p:cSld>
  <p:clrMapOvr>
    <a:masterClrMapping/>
  </p:clrMapOvr>
  <p:transition>
    <p:sndAc>
      <p:stSnd>
        <p:snd r:embed="rId2" name="chimes.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Rectangle 2"/>
          <p:cNvSpPr>
            <a:spLocks noGrp="1"/>
          </p:cNvSpPr>
          <p:nvPr>
            <p:ph type="title" idx="4294967295"/>
          </p:nvPr>
        </p:nvSpPr>
        <p:spPr/>
        <p:txBody>
          <a:bodyPr/>
          <a:lstStyle/>
          <a:p>
            <a:pPr eaLnBrk="1" hangingPunct="1"/>
            <a:r>
              <a:rPr lang="ru-RU" smtClean="0">
                <a:latin typeface="Arial" charset="0"/>
              </a:rPr>
              <a:t>Шахматы</a:t>
            </a:r>
          </a:p>
        </p:txBody>
      </p:sp>
      <p:sp>
        <p:nvSpPr>
          <p:cNvPr id="46082" name="Rectangle 3"/>
          <p:cNvSpPr>
            <a:spLocks noGrp="1"/>
          </p:cNvSpPr>
          <p:nvPr>
            <p:ph type="body" idx="4294967295"/>
          </p:nvPr>
        </p:nvSpPr>
        <p:spPr/>
        <p:txBody>
          <a:bodyPr/>
          <a:lstStyle/>
          <a:p>
            <a:pPr eaLnBrk="1" hangingPunct="1">
              <a:lnSpc>
                <a:spcPct val="80000"/>
              </a:lnSpc>
            </a:pPr>
            <a:r>
              <a:rPr lang="ru-RU" sz="2000" smtClean="0"/>
              <a:t> На шахматную доску случайным образом поставлены две ладьи. Какова вероятность, что они не будут бить одна другую?</a:t>
            </a:r>
            <a:endParaRPr lang="ru-RU" sz="2000" b="1" smtClean="0"/>
          </a:p>
          <a:p>
            <a:pPr eaLnBrk="1" hangingPunct="1">
              <a:lnSpc>
                <a:spcPct val="80000"/>
              </a:lnSpc>
            </a:pPr>
            <a:r>
              <a:rPr lang="ru-RU" sz="2000" b="1" smtClean="0"/>
              <a:t>Решение:</a:t>
            </a:r>
            <a:r>
              <a:rPr lang="ru-RU" sz="2000" smtClean="0"/>
              <a:t> Используем классическое определение вероятности: P=m/n, где m - число исходов, благоприятствующих осуществлению события, а n - число всех возможных исходов. </a:t>
            </a:r>
            <a:br>
              <a:rPr lang="ru-RU" sz="2000" smtClean="0"/>
            </a:br>
            <a:r>
              <a:rPr lang="ru-RU" sz="2000" smtClean="0"/>
              <a:t/>
            </a:r>
            <a:br>
              <a:rPr lang="ru-RU" sz="2000" smtClean="0"/>
            </a:br>
            <a:r>
              <a:rPr lang="ru-RU" sz="2000" smtClean="0"/>
              <a:t>Число всех способов расставить ладьи равно n = 64*63 (первую ладью ставим на любую из 64 клеток, а вторую - на любую из оставшихся 63 клеток). Число способов расставить ладьи так, что они не будут бить одна другую равно m = 64*(64-15) = 64*49. </a:t>
            </a:r>
            <a:br>
              <a:rPr lang="ru-RU" sz="2000" smtClean="0"/>
            </a:br>
            <a:r>
              <a:rPr lang="ru-RU" sz="2000" smtClean="0"/>
              <a:t/>
            </a:r>
            <a:br>
              <a:rPr lang="ru-RU" sz="2000" smtClean="0"/>
            </a:br>
            <a:r>
              <a:rPr lang="ru-RU" sz="2000" smtClean="0"/>
              <a:t>Тогда искомая вероятность P=(64*49)/(64*63)=49/63. </a:t>
            </a:r>
            <a:br>
              <a:rPr lang="ru-RU" sz="2000" smtClean="0"/>
            </a:br>
            <a:r>
              <a:rPr lang="ru-RU" sz="2000" smtClean="0"/>
              <a:t/>
            </a:r>
            <a:br>
              <a:rPr lang="ru-RU" sz="2000" smtClean="0"/>
            </a:br>
            <a:r>
              <a:rPr lang="ru-RU" sz="2000" b="1" smtClean="0"/>
              <a:t>Ответ:</a:t>
            </a:r>
            <a:r>
              <a:rPr lang="ru-RU" sz="2000" smtClean="0"/>
              <a:t> 49/63.</a:t>
            </a:r>
          </a:p>
          <a:p>
            <a:pPr eaLnBrk="1" hangingPunct="1">
              <a:lnSpc>
                <a:spcPct val="80000"/>
              </a:lnSpc>
            </a:pPr>
            <a:r>
              <a:rPr lang="ru-RU" sz="1600" b="1" smtClean="0">
                <a:hlinkClick r:id="rId3" action="ppaction://hlinksldjump"/>
              </a:rPr>
              <a:t>На главную</a:t>
            </a:r>
            <a:endParaRPr lang="ru-RU" sz="1600" b="1" smtClean="0"/>
          </a:p>
          <a:p>
            <a:pPr eaLnBrk="1" hangingPunct="1">
              <a:lnSpc>
                <a:spcPct val="80000"/>
              </a:lnSpc>
            </a:pPr>
            <a:r>
              <a:rPr lang="ru-RU" sz="1600" b="1" smtClean="0">
                <a:hlinkClick r:id="rId4" action="ppaction://hlinksldjump"/>
              </a:rPr>
              <a:t>К списку задач</a:t>
            </a:r>
            <a:endParaRPr lang="ru-RU" sz="1600" b="1" smtClean="0"/>
          </a:p>
        </p:txBody>
      </p:sp>
    </p:spTree>
  </p:cSld>
  <p:clrMapOvr>
    <a:masterClrMapping/>
  </p:clrMapOvr>
  <p:transition>
    <p:sndAc>
      <p:stSnd>
        <p:snd r:embed="rId2" name="chimes.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Rectangle 2"/>
          <p:cNvSpPr>
            <a:spLocks noGrp="1"/>
          </p:cNvSpPr>
          <p:nvPr>
            <p:ph type="title" idx="4294967295"/>
          </p:nvPr>
        </p:nvSpPr>
        <p:spPr/>
        <p:txBody>
          <a:bodyPr/>
          <a:lstStyle/>
          <a:p>
            <a:pPr eaLnBrk="1" hangingPunct="1"/>
            <a:r>
              <a:rPr lang="ru-RU" smtClean="0">
                <a:latin typeface="Arial" charset="0"/>
              </a:rPr>
              <a:t>Шахмат</a:t>
            </a:r>
          </a:p>
        </p:txBody>
      </p:sp>
      <p:sp>
        <p:nvSpPr>
          <p:cNvPr id="47106" name="Rectangle 3"/>
          <p:cNvSpPr>
            <a:spLocks noGrp="1"/>
          </p:cNvSpPr>
          <p:nvPr>
            <p:ph type="body" idx="4294967295"/>
          </p:nvPr>
        </p:nvSpPr>
        <p:spPr/>
        <p:txBody>
          <a:bodyPr/>
          <a:lstStyle/>
          <a:p>
            <a:pPr eaLnBrk="1" hangingPunct="1"/>
            <a:r>
              <a:rPr lang="ru-RU" sz="2200" smtClean="0"/>
              <a:t>На каждой из пяти одинаковых карточек напечатана одна из следующих букв: "а", "м", "р", "т", "ю". Карточки тщательно перемешаны. Найти вероятность того, что на четырех вынутых по одной карточке можно прочесть слово "юрта".</a:t>
            </a:r>
            <a:endParaRPr lang="ru-RU" sz="2200" b="1" smtClean="0"/>
          </a:p>
          <a:p>
            <a:pPr eaLnBrk="1" hangingPunct="1"/>
            <a:r>
              <a:rPr lang="ru-RU" sz="2200" b="1" smtClean="0"/>
              <a:t>Решение:</a:t>
            </a:r>
            <a:r>
              <a:rPr lang="ru-RU" sz="2200" smtClean="0"/>
              <a:t> Используем классическое определение вероятности: P=m/n, где m - число исходов, благоприятствующих осуществлению события, а n - число всех возможных исходов. </a:t>
            </a:r>
            <a:br>
              <a:rPr lang="ru-RU" sz="2200" smtClean="0"/>
            </a:br>
            <a:endParaRPr lang="ru-RU" sz="2200" smtClean="0"/>
          </a:p>
          <a:p>
            <a:pPr eaLnBrk="1" hangingPunct="1"/>
            <a:r>
              <a:rPr lang="ru-RU" sz="1600" b="1" smtClean="0">
                <a:hlinkClick r:id="rId3" action="ppaction://hlinksldjump"/>
              </a:rPr>
              <a:t>На главную</a:t>
            </a:r>
            <a:endParaRPr lang="ru-RU" sz="1600" b="1" smtClean="0"/>
          </a:p>
          <a:p>
            <a:pPr eaLnBrk="1" hangingPunct="1"/>
            <a:r>
              <a:rPr lang="ru-RU" sz="1600" b="1" smtClean="0">
                <a:hlinkClick r:id="rId4" action="ppaction://hlinksldjump"/>
              </a:rPr>
              <a:t>К списку задач</a:t>
            </a:r>
            <a:r>
              <a:rPr lang="ru-RU" sz="1600" b="1" smtClean="0"/>
              <a:t> </a:t>
            </a:r>
            <a:br>
              <a:rPr lang="ru-RU" sz="1600" b="1" smtClean="0"/>
            </a:br>
            <a:endParaRPr lang="ru-RU" sz="1600" b="1" smtClean="0"/>
          </a:p>
        </p:txBody>
      </p:sp>
    </p:spTree>
  </p:cSld>
  <p:clrMapOvr>
    <a:masterClrMapping/>
  </p:clrMapOvr>
  <p:transition>
    <p:sndAc>
      <p:stSnd>
        <p:snd r:embed="rId2" name="chimes.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Rectangle 2"/>
          <p:cNvSpPr>
            <a:spLocks noGrp="1"/>
          </p:cNvSpPr>
          <p:nvPr>
            <p:ph type="title" idx="4294967295"/>
          </p:nvPr>
        </p:nvSpPr>
        <p:spPr>
          <a:xfrm>
            <a:off x="250825" y="620713"/>
            <a:ext cx="8229600" cy="1143000"/>
          </a:xfrm>
        </p:spPr>
        <p:txBody>
          <a:bodyPr/>
          <a:lstStyle/>
          <a:p>
            <a:pPr eaLnBrk="1" hangingPunct="1"/>
            <a:r>
              <a:rPr lang="ru-RU" smtClean="0">
                <a:latin typeface="Arial" charset="0"/>
              </a:rPr>
              <a:t>Шахматы</a:t>
            </a:r>
          </a:p>
        </p:txBody>
      </p:sp>
      <p:sp>
        <p:nvSpPr>
          <p:cNvPr id="48130" name="Rectangle 3"/>
          <p:cNvSpPr>
            <a:spLocks noGrp="1"/>
          </p:cNvSpPr>
          <p:nvPr>
            <p:ph type="body" idx="4294967295"/>
          </p:nvPr>
        </p:nvSpPr>
        <p:spPr>
          <a:xfrm>
            <a:off x="323850" y="1773238"/>
            <a:ext cx="8229600" cy="4389437"/>
          </a:xfrm>
        </p:spPr>
        <p:txBody>
          <a:bodyPr/>
          <a:lstStyle/>
          <a:p>
            <a:pPr eaLnBrk="1" hangingPunct="1">
              <a:buFont typeface="Wingdings 2" pitchFamily="18" charset="2"/>
              <a:buNone/>
            </a:pPr>
            <a:r>
              <a:rPr lang="ru-RU" sz="2200" smtClean="0"/>
              <a:t>   n = 5*4*3*2 = 120 способов, так как первую карточку (букву) можно вытянуть (выбрать) 5 способами (так как всего карточек пять), вторую - 4 (осталось к этому шагу четыре), третью - 3 и четвертую - 2 способами. m = 1, так как искомая последовательность карточек "ю", потом "р", потом "т", потом "а" только одна. </a:t>
            </a:r>
            <a:br>
              <a:rPr lang="ru-RU" sz="2200" smtClean="0"/>
            </a:br>
            <a:r>
              <a:rPr lang="ru-RU" sz="2200" smtClean="0"/>
              <a:t/>
            </a:r>
            <a:br>
              <a:rPr lang="ru-RU" sz="2200" smtClean="0"/>
            </a:br>
            <a:r>
              <a:rPr lang="ru-RU" sz="2200" smtClean="0"/>
              <a:t>Получаем P = 1/120. </a:t>
            </a:r>
            <a:br>
              <a:rPr lang="ru-RU" sz="2200" smtClean="0"/>
            </a:br>
            <a:r>
              <a:rPr lang="ru-RU" sz="2200" smtClean="0"/>
              <a:t/>
            </a:r>
            <a:br>
              <a:rPr lang="ru-RU" sz="2200" smtClean="0"/>
            </a:br>
            <a:r>
              <a:rPr lang="ru-RU" sz="2200" b="1" smtClean="0"/>
              <a:t>Ответ:</a:t>
            </a:r>
            <a:r>
              <a:rPr lang="ru-RU" sz="2200" smtClean="0"/>
              <a:t> 1/120.</a:t>
            </a:r>
          </a:p>
          <a:p>
            <a:pPr eaLnBrk="1" hangingPunct="1"/>
            <a:r>
              <a:rPr lang="ru-RU" sz="1600" b="1" smtClean="0">
                <a:hlinkClick r:id="rId3" action="ppaction://hlinksldjump"/>
              </a:rPr>
              <a:t>На главную</a:t>
            </a:r>
            <a:endParaRPr lang="ru-RU" sz="1600" b="1" smtClean="0"/>
          </a:p>
          <a:p>
            <a:pPr eaLnBrk="1" hangingPunct="1"/>
            <a:r>
              <a:rPr lang="ru-RU" sz="1600" b="1" smtClean="0">
                <a:hlinkClick r:id="rId4" action="ppaction://hlinksldjump"/>
              </a:rPr>
              <a:t>К списку задач</a:t>
            </a:r>
            <a:endParaRPr lang="ru-RU" sz="1600" b="1" smtClean="0"/>
          </a:p>
        </p:txBody>
      </p:sp>
    </p:spTree>
  </p:cSld>
  <p:clrMapOvr>
    <a:masterClrMapping/>
  </p:clrMapOvr>
  <p:transition>
    <p:sndAc>
      <p:stSnd>
        <p:snd r:embed="rId2" name="chimes.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3" name="Rectangle 2"/>
          <p:cNvSpPr>
            <a:spLocks noGrp="1"/>
          </p:cNvSpPr>
          <p:nvPr>
            <p:ph type="title" idx="4294967295"/>
          </p:nvPr>
        </p:nvSpPr>
        <p:spPr/>
        <p:txBody>
          <a:bodyPr/>
          <a:lstStyle/>
          <a:p>
            <a:pPr eaLnBrk="1" hangingPunct="1"/>
            <a:r>
              <a:rPr lang="ru-RU" smtClean="0">
                <a:latin typeface="Arial" charset="0"/>
              </a:rPr>
              <a:t>Шахматный кружок</a:t>
            </a:r>
          </a:p>
        </p:txBody>
      </p:sp>
      <p:sp>
        <p:nvSpPr>
          <p:cNvPr id="49154" name="Rectangle 3"/>
          <p:cNvSpPr>
            <a:spLocks noGrp="1"/>
          </p:cNvSpPr>
          <p:nvPr>
            <p:ph type="body" idx="4294967295"/>
          </p:nvPr>
        </p:nvSpPr>
        <p:spPr>
          <a:xfrm>
            <a:off x="395288" y="1773238"/>
            <a:ext cx="8229600" cy="4389437"/>
          </a:xfrm>
        </p:spPr>
        <p:txBody>
          <a:bodyPr/>
          <a:lstStyle/>
          <a:p>
            <a:r>
              <a:rPr lang="ru-RU" b="1" smtClean="0"/>
              <a:t>Условие</a:t>
            </a:r>
          </a:p>
          <a:p>
            <a:r>
              <a:rPr lang="ru-RU" smtClean="0"/>
              <a:t>В шахматном кружке занимаются 2 девочки и 7 мальчиков. Для участия в соревновании необходимо составить команду из четырех человек, в которую обязательно должна входить хотя бы одна девочка. Сколькими способами это можно сделать?</a:t>
            </a:r>
          </a:p>
          <a:p>
            <a:r>
              <a:rPr lang="ru-RU" sz="1600" b="1" smtClean="0">
                <a:hlinkClick r:id="rId3" action="ppaction://hlinksldjump"/>
              </a:rPr>
              <a:t>На главную</a:t>
            </a:r>
            <a:r>
              <a:rPr lang="en-US" sz="1600" b="1" smtClean="0">
                <a:hlinkClick r:id="rId3" action="ppaction://hlinksldjump"/>
              </a:rPr>
              <a:t/>
            </a:r>
            <a:br>
              <a:rPr lang="en-US" sz="1600" b="1" smtClean="0">
                <a:hlinkClick r:id="rId3" action="ppaction://hlinksldjump"/>
              </a:rPr>
            </a:br>
            <a:r>
              <a:rPr lang="ru-RU" sz="1600" b="1" smtClean="0">
                <a:hlinkClick r:id="rId4" action="ppaction://hlinksldjump"/>
              </a:rPr>
              <a:t>К списку задач</a:t>
            </a:r>
            <a:r>
              <a:rPr lang="ru-RU" smtClean="0"/>
              <a:t/>
            </a:r>
            <a:br>
              <a:rPr lang="ru-RU" smtClean="0"/>
            </a:br>
            <a:endParaRPr lang="ru-RU" smtClean="0"/>
          </a:p>
        </p:txBody>
      </p:sp>
    </p:spTree>
  </p:cSld>
  <p:clrMapOvr>
    <a:masterClrMapping/>
  </p:clrMapOvr>
  <p:transition>
    <p:sndAc>
      <p:stSnd>
        <p:snd r:embed="rId2" name="chimes.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7" name="Rectangle 2"/>
          <p:cNvSpPr>
            <a:spLocks noGrp="1"/>
          </p:cNvSpPr>
          <p:nvPr>
            <p:ph type="title" idx="4294967295"/>
          </p:nvPr>
        </p:nvSpPr>
        <p:spPr/>
        <p:txBody>
          <a:bodyPr/>
          <a:lstStyle/>
          <a:p>
            <a:pPr eaLnBrk="1" hangingPunct="1"/>
            <a:r>
              <a:rPr lang="ru-RU" smtClean="0">
                <a:latin typeface="Arial" charset="0"/>
              </a:rPr>
              <a:t>Шахматный кружок</a:t>
            </a:r>
          </a:p>
        </p:txBody>
      </p:sp>
      <p:sp>
        <p:nvSpPr>
          <p:cNvPr id="50178" name="Rectangle 3"/>
          <p:cNvSpPr>
            <a:spLocks noGrp="1"/>
          </p:cNvSpPr>
          <p:nvPr>
            <p:ph type="body" idx="4294967295"/>
          </p:nvPr>
        </p:nvSpPr>
        <p:spPr/>
        <p:txBody>
          <a:bodyPr/>
          <a:lstStyle/>
          <a:p>
            <a:r>
              <a:rPr lang="ru-RU" b="1" smtClean="0"/>
              <a:t>Решение</a:t>
            </a:r>
          </a:p>
          <a:p>
            <a:r>
              <a:rPr lang="ru-RU" smtClean="0"/>
              <a:t>В команду входит либо одна девочка, либо две. Разберем оба случая. Если в команде две девочки, то двух мальчиков к ним можно добавить   способами. Если же в команду входит только одна девочка (ее можно выбрать двумя способами), то команду можно дополнить тремя мальчиками   различными способами. Таким образом, общее число возможных команд равно  .</a:t>
            </a:r>
          </a:p>
          <a:p>
            <a:r>
              <a:rPr lang="ru-RU" sz="1600" b="1" smtClean="0">
                <a:hlinkClick r:id="rId3" action="ppaction://hlinksldjump"/>
              </a:rPr>
              <a:t>На главную</a:t>
            </a:r>
            <a:endParaRPr lang="ru-RU" sz="1600" b="1" smtClean="0"/>
          </a:p>
          <a:p>
            <a:r>
              <a:rPr lang="ru-RU" sz="1600" b="1" smtClean="0">
                <a:hlinkClick r:id="rId4" action="ppaction://hlinksldjump"/>
              </a:rPr>
              <a:t>К списку задач</a:t>
            </a:r>
            <a:endParaRPr lang="ru-RU" sz="1600" b="1" smtClean="0"/>
          </a:p>
        </p:txBody>
      </p:sp>
    </p:spTree>
  </p:cSld>
  <p:clrMapOvr>
    <a:masterClrMapping/>
  </p:clrMapOvr>
  <p:transition>
    <p:sndAc>
      <p:stSnd>
        <p:snd r:embed="rId2" name="chimes.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1" name="Rectangle 2"/>
          <p:cNvSpPr>
            <a:spLocks noGrp="1"/>
          </p:cNvSpPr>
          <p:nvPr>
            <p:ph type="title" idx="4294967295"/>
          </p:nvPr>
        </p:nvSpPr>
        <p:spPr/>
        <p:txBody>
          <a:bodyPr/>
          <a:lstStyle/>
          <a:p>
            <a:pPr eaLnBrk="1" hangingPunct="1"/>
            <a:r>
              <a:rPr lang="ru-RU" smtClean="0">
                <a:latin typeface="Arial" charset="0"/>
              </a:rPr>
              <a:t>Баскетбольная команда</a:t>
            </a:r>
          </a:p>
        </p:txBody>
      </p:sp>
      <p:sp>
        <p:nvSpPr>
          <p:cNvPr id="51202" name="Rectangle 3"/>
          <p:cNvSpPr>
            <a:spLocks noGrp="1"/>
          </p:cNvSpPr>
          <p:nvPr>
            <p:ph type="body" idx="4294967295"/>
          </p:nvPr>
        </p:nvSpPr>
        <p:spPr/>
        <p:txBody>
          <a:bodyPr/>
          <a:lstStyle/>
          <a:p>
            <a:r>
              <a:rPr lang="ru-RU" b="1" smtClean="0"/>
              <a:t>Условие</a:t>
            </a:r>
          </a:p>
          <a:p>
            <a:r>
              <a:rPr lang="ru-RU" smtClean="0"/>
              <a:t>Сколькими способами можно разбить 10 человек на две баскетбольные команды по 5 человек в каждой?</a:t>
            </a:r>
          </a:p>
          <a:p>
            <a:r>
              <a:rPr lang="ru-RU" sz="1600" b="1" smtClean="0">
                <a:hlinkClick r:id="rId3" action="ppaction://hlinksldjump"/>
              </a:rPr>
              <a:t>На главную</a:t>
            </a:r>
            <a:endParaRPr lang="ru-RU" sz="1600" b="1" smtClean="0"/>
          </a:p>
          <a:p>
            <a:r>
              <a:rPr lang="ru-RU" sz="1600" b="1" smtClean="0">
                <a:hlinkClick r:id="rId4" action="ppaction://hlinksldjump"/>
              </a:rPr>
              <a:t>К списку задач</a:t>
            </a:r>
            <a:endParaRPr lang="ru-RU" sz="1600" b="1" smtClean="0"/>
          </a:p>
          <a:p>
            <a:pPr>
              <a:buFont typeface="Wingdings 2" pitchFamily="18" charset="2"/>
              <a:buNone/>
            </a:pPr>
            <a:r>
              <a:rPr lang="ru-RU" sz="1600" b="1" smtClean="0"/>
              <a:t/>
            </a:r>
            <a:br>
              <a:rPr lang="ru-RU" sz="1600" b="1" smtClean="0"/>
            </a:br>
            <a:endParaRPr lang="ru-RU" sz="1600" b="1" smtClean="0"/>
          </a:p>
        </p:txBody>
      </p:sp>
    </p:spTree>
  </p:cSld>
  <p:clrMapOvr>
    <a:masterClrMapping/>
  </p:clrMapOvr>
  <p:transition>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Rectangle 3"/>
          <p:cNvSpPr>
            <a:spLocks noGrp="1"/>
          </p:cNvSpPr>
          <p:nvPr>
            <p:ph type="body" idx="4294967295"/>
          </p:nvPr>
        </p:nvSpPr>
        <p:spPr>
          <a:xfrm>
            <a:off x="0" y="333375"/>
            <a:ext cx="8686800" cy="6263977"/>
          </a:xfrm>
        </p:spPr>
        <p:txBody>
          <a:bodyPr/>
          <a:lstStyle/>
          <a:p>
            <a:pPr>
              <a:buFont typeface="Wingdings 2" pitchFamily="18" charset="2"/>
              <a:buNone/>
            </a:pPr>
            <a:r>
              <a:rPr lang="ru-RU" sz="2800" b="1" u="sng" dirty="0" smtClean="0"/>
              <a:t>Решение :</a:t>
            </a:r>
            <a:r>
              <a:rPr lang="ru-RU" sz="2800" b="1" dirty="0" smtClean="0"/>
              <a:t>        </a:t>
            </a:r>
            <a:r>
              <a:rPr lang="ru-RU" sz="1600" dirty="0" smtClean="0"/>
              <a:t/>
            </a:r>
            <a:br>
              <a:rPr lang="ru-RU" sz="1600" dirty="0" smtClean="0"/>
            </a:br>
            <a:r>
              <a:rPr lang="ru-RU" sz="1600" dirty="0" smtClean="0"/>
              <a:t> 1.Так как у куба количество граней 6, то  количество </a:t>
            </a:r>
            <a:r>
              <a:rPr lang="ru-RU" sz="1600" b="1" u="sng" dirty="0" smtClean="0">
                <a:solidFill>
                  <a:srgbClr val="0B5395"/>
                </a:solidFill>
              </a:rPr>
              <a:t>общих исходов</a:t>
            </a:r>
            <a:r>
              <a:rPr lang="en-US" sz="1600" b="1" u="sng" dirty="0" smtClean="0">
                <a:solidFill>
                  <a:srgbClr val="0B5395"/>
                </a:solidFill>
              </a:rPr>
              <a:t> </a:t>
            </a:r>
            <a:r>
              <a:rPr lang="ru-RU" sz="1600" dirty="0" smtClean="0"/>
              <a:t>=</a:t>
            </a:r>
            <a:r>
              <a:rPr lang="en-US" sz="1600" dirty="0" smtClean="0"/>
              <a:t>6*6=</a:t>
            </a:r>
            <a:r>
              <a:rPr lang="ru-RU" sz="1600" b="1" dirty="0" smtClean="0">
                <a:solidFill>
                  <a:srgbClr val="FF0000"/>
                </a:solidFill>
              </a:rPr>
              <a:t>36</a:t>
            </a:r>
            <a:r>
              <a:rPr lang="ru-RU" sz="1600" dirty="0" smtClean="0"/>
              <a:t>.</a:t>
            </a:r>
            <a:br>
              <a:rPr lang="ru-RU" sz="1600" dirty="0" smtClean="0"/>
            </a:br>
            <a:r>
              <a:rPr lang="ru-RU" sz="1600" dirty="0" smtClean="0"/>
              <a:t>                                      </a:t>
            </a:r>
            <a:br>
              <a:rPr lang="ru-RU" sz="1600" dirty="0" smtClean="0"/>
            </a:br>
            <a:r>
              <a:rPr lang="ru-RU" sz="1600" dirty="0" smtClean="0"/>
              <a:t> 2.Посчитаем количество </a:t>
            </a:r>
            <a:r>
              <a:rPr lang="ru-RU" sz="1600" b="1" dirty="0" smtClean="0"/>
              <a:t>благоприятных исходов </a:t>
            </a:r>
            <a:r>
              <a:rPr lang="ru-RU" sz="1600" dirty="0" smtClean="0"/>
              <a:t>с помощью </a:t>
            </a:r>
            <a:r>
              <a:rPr lang="ru-RU" sz="1600" b="1" dirty="0" smtClean="0"/>
              <a:t>перебора</a:t>
            </a:r>
            <a:r>
              <a:rPr lang="ru-RU" sz="1600" dirty="0" smtClean="0"/>
              <a:t>.</a:t>
            </a:r>
            <a:r>
              <a:rPr lang="en-US" sz="1600" dirty="0" smtClean="0"/>
              <a:t/>
            </a:r>
            <a:br>
              <a:rPr lang="en-US" sz="1600" dirty="0" smtClean="0"/>
            </a:br>
            <a:r>
              <a:rPr lang="ru-RU" sz="1600" dirty="0" smtClean="0"/>
              <a:t/>
            </a:r>
            <a:br>
              <a:rPr lang="ru-RU" sz="1600" dirty="0" smtClean="0"/>
            </a:br>
            <a:r>
              <a:rPr lang="ru-RU" sz="2000" i="1" dirty="0" smtClean="0">
                <a:solidFill>
                  <a:srgbClr val="C00000"/>
                </a:solidFill>
              </a:rPr>
              <a:t>1-ое число</a:t>
            </a:r>
            <a:r>
              <a:rPr lang="ru-RU" sz="2000" i="1" dirty="0" smtClean="0"/>
              <a:t>(выпавшее на 1-ом кубе)+</a:t>
            </a:r>
            <a:r>
              <a:rPr lang="ru-RU" sz="2000" i="1" dirty="0" smtClean="0">
                <a:solidFill>
                  <a:srgbClr val="C00000"/>
                </a:solidFill>
              </a:rPr>
              <a:t>2-ое число</a:t>
            </a:r>
            <a:r>
              <a:rPr lang="ru-RU" sz="2000" i="1" dirty="0" smtClean="0"/>
              <a:t>(выпавшее на 2-ом кубе)=8</a:t>
            </a:r>
            <a:br>
              <a:rPr lang="ru-RU" sz="2000" i="1" dirty="0" smtClean="0"/>
            </a:br>
            <a:r>
              <a:rPr lang="ru-RU" sz="2000" b="1" i="1" dirty="0" smtClean="0">
                <a:solidFill>
                  <a:srgbClr val="7030A0"/>
                </a:solidFill>
              </a:rPr>
              <a:t>                                                             1   куб                     2 куб                                </a:t>
            </a:r>
            <a:r>
              <a:rPr lang="ru-RU" sz="2000" dirty="0" smtClean="0"/>
              <a:t/>
            </a:r>
            <a:br>
              <a:rPr lang="ru-RU" sz="2000" dirty="0" smtClean="0"/>
            </a:br>
            <a:r>
              <a:rPr lang="ru-RU" sz="2000" b="1" dirty="0" smtClean="0">
                <a:solidFill>
                  <a:srgbClr val="08684E"/>
                </a:solidFill>
              </a:rPr>
              <a:t>                                                            2              +                 6     =8</a:t>
            </a:r>
            <a:br>
              <a:rPr lang="ru-RU" sz="2000" b="1" dirty="0" smtClean="0">
                <a:solidFill>
                  <a:srgbClr val="08684E"/>
                </a:solidFill>
              </a:rPr>
            </a:br>
            <a:r>
              <a:rPr lang="ru-RU" sz="2000" b="1" dirty="0" smtClean="0">
                <a:solidFill>
                  <a:srgbClr val="08684E"/>
                </a:solidFill>
              </a:rPr>
              <a:t>                                                            6              +                 2     =8</a:t>
            </a:r>
            <a:br>
              <a:rPr lang="ru-RU" sz="2000" b="1" dirty="0" smtClean="0">
                <a:solidFill>
                  <a:srgbClr val="08684E"/>
                </a:solidFill>
              </a:rPr>
            </a:br>
            <a:r>
              <a:rPr lang="ru-RU" sz="2000" b="1" dirty="0" smtClean="0">
                <a:solidFill>
                  <a:srgbClr val="08684E"/>
                </a:solidFill>
              </a:rPr>
              <a:t>                                                            3              +                 5     =8</a:t>
            </a:r>
            <a:br>
              <a:rPr lang="ru-RU" sz="2000" b="1" dirty="0" smtClean="0">
                <a:solidFill>
                  <a:srgbClr val="08684E"/>
                </a:solidFill>
              </a:rPr>
            </a:br>
            <a:r>
              <a:rPr lang="ru-RU" sz="2000" b="1" dirty="0" smtClean="0">
                <a:solidFill>
                  <a:srgbClr val="08684E"/>
                </a:solidFill>
              </a:rPr>
              <a:t>                                                            5              +                 3     =8</a:t>
            </a:r>
            <a:br>
              <a:rPr lang="ru-RU" sz="2000" b="1" dirty="0" smtClean="0">
                <a:solidFill>
                  <a:srgbClr val="08684E"/>
                </a:solidFill>
              </a:rPr>
            </a:br>
            <a:r>
              <a:rPr lang="ru-RU" sz="2000" b="1" dirty="0" smtClean="0">
                <a:solidFill>
                  <a:srgbClr val="08684E"/>
                </a:solidFill>
              </a:rPr>
              <a:t>                                                            4              +                 4     =8</a:t>
            </a:r>
            <a:r>
              <a:rPr lang="ru-RU" sz="2000" dirty="0" smtClean="0"/>
              <a:t> </a:t>
            </a:r>
            <a:br>
              <a:rPr lang="ru-RU" sz="2000" dirty="0" smtClean="0"/>
            </a:br>
            <a:r>
              <a:rPr lang="ru-RU" sz="2000" dirty="0" smtClean="0"/>
              <a:t> </a:t>
            </a:r>
            <a:br>
              <a:rPr lang="ru-RU" sz="2000" dirty="0" smtClean="0"/>
            </a:br>
            <a:r>
              <a:rPr lang="ru-RU" sz="2000" dirty="0" smtClean="0"/>
              <a:t>Из этого следует, что количество </a:t>
            </a:r>
            <a:r>
              <a:rPr lang="ru-RU" sz="2000" b="1" u="sng" dirty="0" smtClean="0">
                <a:solidFill>
                  <a:srgbClr val="083763"/>
                </a:solidFill>
              </a:rPr>
              <a:t>благоприятных исходов</a:t>
            </a:r>
            <a:r>
              <a:rPr lang="ru-RU" sz="2000" dirty="0" smtClean="0"/>
              <a:t> : </a:t>
            </a:r>
            <a:r>
              <a:rPr lang="ru-RU" sz="2000" b="1" dirty="0" smtClean="0">
                <a:solidFill>
                  <a:srgbClr val="FF0000"/>
                </a:solidFill>
              </a:rPr>
              <a:t>5</a:t>
            </a:r>
            <a:r>
              <a:rPr lang="ru-RU" sz="2000" dirty="0" smtClean="0"/>
              <a:t>.</a:t>
            </a:r>
            <a:br>
              <a:rPr lang="ru-RU" sz="2000" dirty="0" smtClean="0"/>
            </a:br>
            <a:r>
              <a:rPr lang="ru-RU" sz="2000" dirty="0" smtClean="0"/>
              <a:t/>
            </a:r>
            <a:br>
              <a:rPr lang="ru-RU" sz="2000" dirty="0" smtClean="0"/>
            </a:br>
            <a:r>
              <a:rPr lang="ru-RU" sz="2000" dirty="0" smtClean="0"/>
              <a:t>3.Р=</a:t>
            </a:r>
            <a:r>
              <a:rPr lang="en-US" sz="2000" dirty="0" smtClean="0"/>
              <a:t> </a:t>
            </a:r>
            <a:r>
              <a:rPr lang="ru-RU" sz="2000" b="1" dirty="0" smtClean="0">
                <a:solidFill>
                  <a:srgbClr val="FF0000"/>
                </a:solidFill>
              </a:rPr>
              <a:t>5</a:t>
            </a:r>
            <a:r>
              <a:rPr lang="en-US" sz="2000" b="1" dirty="0" smtClean="0">
                <a:solidFill>
                  <a:srgbClr val="FF0000"/>
                </a:solidFill>
              </a:rPr>
              <a:t>/36</a:t>
            </a:r>
            <a:r>
              <a:rPr lang="ru-RU" sz="2000" b="1" dirty="0" smtClean="0">
                <a:solidFill>
                  <a:srgbClr val="FF0000"/>
                </a:solidFill>
              </a:rPr>
              <a:t>=0,138.С учетом округления =</a:t>
            </a:r>
            <a:r>
              <a:rPr lang="ru-RU" sz="2000" b="1" u="sng" dirty="0" smtClean="0">
                <a:solidFill>
                  <a:srgbClr val="FF0000"/>
                </a:solidFill>
              </a:rPr>
              <a:t>0,14</a:t>
            </a:r>
            <a:br>
              <a:rPr lang="ru-RU" sz="2000" b="1" u="sng" dirty="0" smtClean="0">
                <a:solidFill>
                  <a:srgbClr val="FF0000"/>
                </a:solidFill>
              </a:rPr>
            </a:br>
            <a:r>
              <a:rPr lang="ru-RU" sz="1600" b="1" u="sng" dirty="0" smtClean="0">
                <a:solidFill>
                  <a:srgbClr val="FF0000"/>
                </a:solidFill>
              </a:rPr>
              <a:t/>
            </a:r>
            <a:br>
              <a:rPr lang="ru-RU" sz="1600" b="1" u="sng" dirty="0" smtClean="0">
                <a:solidFill>
                  <a:srgbClr val="FF0000"/>
                </a:solidFill>
              </a:rPr>
            </a:br>
            <a:r>
              <a:rPr lang="en-US" sz="1600" dirty="0" smtClean="0"/>
              <a:t/>
            </a:r>
            <a:br>
              <a:rPr lang="en-US" sz="1600" dirty="0" smtClean="0"/>
            </a:br>
            <a:r>
              <a:rPr lang="ru-RU" sz="1600" dirty="0" smtClean="0">
                <a:hlinkClick r:id="rId3" action="ppaction://hlinksldjump"/>
              </a:rPr>
              <a:t>На главную</a:t>
            </a:r>
            <a:r>
              <a:rPr lang="en-US" sz="1600" dirty="0" smtClean="0">
                <a:hlinkClick r:id="rId3" action="ppaction://hlinksldjump"/>
              </a:rPr>
              <a:t/>
            </a:r>
            <a:br>
              <a:rPr lang="en-US" sz="1600" dirty="0" smtClean="0">
                <a:hlinkClick r:id="rId3" action="ppaction://hlinksldjump"/>
              </a:rPr>
            </a:br>
            <a:r>
              <a:rPr lang="ru-RU" sz="1600" dirty="0" smtClean="0"/>
              <a:t/>
            </a:r>
            <a:br>
              <a:rPr lang="ru-RU" sz="1600" dirty="0" smtClean="0"/>
            </a:br>
            <a:r>
              <a:rPr lang="ru-RU" sz="1600" dirty="0" smtClean="0">
                <a:hlinkClick r:id="rId4" action="ppaction://hlinksldjump"/>
              </a:rPr>
              <a:t>К началу темы</a:t>
            </a:r>
            <a:r>
              <a:rPr lang="en-US" sz="1600" dirty="0" smtClean="0">
                <a:hlinkClick r:id="rId4" action="ppaction://hlinksldjump"/>
              </a:rPr>
              <a:t/>
            </a:r>
            <a:br>
              <a:rPr lang="en-US" sz="1600" dirty="0" smtClean="0">
                <a:hlinkClick r:id="rId4" action="ppaction://hlinksldjump"/>
              </a:rPr>
            </a:br>
            <a:endParaRPr lang="ru-RU" sz="1600" dirty="0" smtClean="0"/>
          </a:p>
        </p:txBody>
      </p:sp>
    </p:spTree>
  </p:cSld>
  <p:clrMapOvr>
    <a:masterClrMapping/>
  </p:clrMapOvr>
  <p:transition>
    <p:sndAc>
      <p:stSnd>
        <p:snd r:embed="rId2" name="chimes.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p:txBody>
          <a:bodyPr/>
          <a:lstStyle/>
          <a:p>
            <a:pPr eaLnBrk="1" hangingPunct="1"/>
            <a:r>
              <a:rPr lang="ru-RU" smtClean="0">
                <a:latin typeface="Arial" charset="0"/>
              </a:rPr>
              <a:t>Баскетбольная команда</a:t>
            </a:r>
          </a:p>
        </p:txBody>
      </p:sp>
      <p:sp>
        <p:nvSpPr>
          <p:cNvPr id="52226" name="Rectangle 3"/>
          <p:cNvSpPr>
            <a:spLocks noGrp="1"/>
          </p:cNvSpPr>
          <p:nvPr>
            <p:ph type="body" idx="4294967295"/>
          </p:nvPr>
        </p:nvSpPr>
        <p:spPr/>
        <p:txBody>
          <a:bodyPr/>
          <a:lstStyle/>
          <a:p>
            <a:r>
              <a:rPr lang="ru-RU" b="1" smtClean="0"/>
              <a:t>Решение</a:t>
            </a:r>
          </a:p>
          <a:p>
            <a:r>
              <a:rPr lang="ru-RU" smtClean="0"/>
              <a:t>Первую команду можно выбрать   способами. Этот выбор полностью определяет вторую команду. Однако при таком подсчете каждая пара команд </a:t>
            </a:r>
            <a:r>
              <a:rPr lang="ru-RU" i="1" smtClean="0"/>
              <a:t>А</a:t>
            </a:r>
            <a:r>
              <a:rPr lang="ru-RU" smtClean="0"/>
              <a:t> и </a:t>
            </a:r>
            <a:r>
              <a:rPr lang="ru-RU" i="1" smtClean="0"/>
              <a:t>В</a:t>
            </a:r>
            <a:r>
              <a:rPr lang="ru-RU" smtClean="0"/>
              <a:t> учитывается дважды: один раз, когда в качестве первой команды выбирается команда </a:t>
            </a:r>
            <a:r>
              <a:rPr lang="ru-RU" i="1" smtClean="0"/>
              <a:t>А</a:t>
            </a:r>
            <a:r>
              <a:rPr lang="ru-RU" smtClean="0"/>
              <a:t>, и второй, – когда в качестве первой команды выбирается команда </a:t>
            </a:r>
            <a:r>
              <a:rPr lang="ru-RU" i="1" smtClean="0"/>
              <a:t>В</a:t>
            </a:r>
            <a:r>
              <a:rPr lang="ru-RU" smtClean="0"/>
              <a:t>. Значит, полученный результат надо разделить пополам.</a:t>
            </a:r>
          </a:p>
          <a:p>
            <a:r>
              <a:rPr lang="ru-RU" sz="1600" b="1" smtClean="0">
                <a:hlinkClick r:id="rId3" action="ppaction://hlinksldjump"/>
              </a:rPr>
              <a:t>На главную</a:t>
            </a:r>
            <a:endParaRPr lang="ru-RU" sz="1600" b="1" smtClean="0"/>
          </a:p>
          <a:p>
            <a:r>
              <a:rPr lang="ru-RU" sz="1600" b="1" smtClean="0">
                <a:hlinkClick r:id="rId4" action="ppaction://hlinksldjump"/>
              </a:rPr>
              <a:t>К списку задач</a:t>
            </a:r>
            <a:endParaRPr lang="ru-RU" sz="1600" b="1" smtClean="0"/>
          </a:p>
          <a:p>
            <a:pPr eaLnBrk="1" hangingPunct="1"/>
            <a:endParaRPr lang="ru-RU" sz="1600" b="1" smtClean="0"/>
          </a:p>
        </p:txBody>
      </p:sp>
    </p:spTree>
  </p:cSld>
  <p:clrMapOvr>
    <a:masterClrMapping/>
  </p:clrMapOvr>
  <p:transition>
    <p:sndAc>
      <p:stSnd>
        <p:snd r:embed="rId2" name="chimes.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p:txBody>
          <a:bodyPr/>
          <a:lstStyle/>
          <a:p>
            <a:r>
              <a:rPr lang="ru-RU" smtClean="0">
                <a:latin typeface="Arial" charset="0"/>
              </a:rPr>
              <a:t>Петя с 8 рублями</a:t>
            </a:r>
          </a:p>
        </p:txBody>
      </p:sp>
      <p:sp>
        <p:nvSpPr>
          <p:cNvPr id="53250" name="Rectangle 3"/>
          <p:cNvSpPr>
            <a:spLocks noGrp="1"/>
          </p:cNvSpPr>
          <p:nvPr>
            <p:ph type="body" idx="4294967295"/>
          </p:nvPr>
        </p:nvSpPr>
        <p:spPr/>
        <p:txBody>
          <a:bodyPr/>
          <a:lstStyle/>
          <a:p>
            <a:r>
              <a:rPr lang="ru-RU" smtClean="0"/>
              <a:t>В кармане у Пети было 4 монеты по рублю и 2 монеты по 2 рубля. Петя, не глядя, переложил какие-то три монеты в другой карман. Найдите вероятность того, что обе двухрублевые монеты лежат в одном кармане. </a:t>
            </a:r>
            <a:endParaRPr lang="ru-RU" smtClean="0">
              <a:latin typeface="Arial" charset="0"/>
            </a:endParaRPr>
          </a:p>
          <a:p>
            <a:pPr>
              <a:buFont typeface="Wingdings 2" pitchFamily="18" charset="2"/>
              <a:buNone/>
            </a:pPr>
            <a:endParaRPr lang="ru-RU" smtClean="0">
              <a:latin typeface="Arial" charset="0"/>
            </a:endParaRPr>
          </a:p>
          <a:p>
            <a:r>
              <a:rPr lang="ru-RU" sz="1600" b="1" smtClean="0">
                <a:hlinkClick r:id="rId3" action="ppaction://hlinksldjump"/>
              </a:rPr>
              <a:t>На главную</a:t>
            </a:r>
          </a:p>
          <a:p>
            <a:r>
              <a:rPr lang="ru-RU" sz="1600" b="1" smtClean="0">
                <a:hlinkClick r:id="rId4" action="ppaction://hlinksldjump"/>
              </a:rPr>
              <a:t>К списку задач</a:t>
            </a:r>
            <a:endParaRPr lang="ru-RU" sz="1600" b="1" smtClean="0"/>
          </a:p>
          <a:p>
            <a:r>
              <a:rPr lang="en-US" sz="1600" b="1" smtClean="0">
                <a:hlinkClick r:id="rId3" action="ppaction://hlinksldjump"/>
              </a:rPr>
              <a:t/>
            </a:r>
            <a:br>
              <a:rPr lang="en-US" sz="1600" b="1" smtClean="0">
                <a:hlinkClick r:id="rId3" action="ppaction://hlinksldjump"/>
              </a:rPr>
            </a:br>
            <a:endParaRPr lang="ru-RU" sz="1600" b="1" smtClean="0"/>
          </a:p>
          <a:p>
            <a:endParaRPr lang="ru-RU" sz="1600" b="1" smtClean="0"/>
          </a:p>
        </p:txBody>
      </p:sp>
    </p:spTree>
  </p:cSld>
  <p:clrMapOvr>
    <a:masterClrMapping/>
  </p:clrMapOvr>
  <p:transition>
    <p:sndAc>
      <p:stSnd>
        <p:snd r:embed="rId2" name="chimes.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a:xfrm>
            <a:off x="539750" y="692150"/>
            <a:ext cx="8229600" cy="1143000"/>
          </a:xfrm>
        </p:spPr>
        <p:txBody>
          <a:bodyPr/>
          <a:lstStyle/>
          <a:p>
            <a:r>
              <a:rPr lang="ru-RU" smtClean="0">
                <a:latin typeface="Arial" charset="0"/>
              </a:rPr>
              <a:t>Петя с 8 рублями</a:t>
            </a:r>
          </a:p>
        </p:txBody>
      </p:sp>
      <p:sp>
        <p:nvSpPr>
          <p:cNvPr id="54274" name="Rectangle 3"/>
          <p:cNvSpPr>
            <a:spLocks noGrp="1"/>
          </p:cNvSpPr>
          <p:nvPr>
            <p:ph type="body" idx="4294967295"/>
          </p:nvPr>
        </p:nvSpPr>
        <p:spPr/>
        <p:txBody>
          <a:bodyPr/>
          <a:lstStyle/>
          <a:p>
            <a:r>
              <a:rPr lang="ru-RU" smtClean="0"/>
              <a:t>Поскольку обе двухрублевые монеты оказались в одном кармане, то возможны 2 варианта: либо Петя их вообще не перекладывал, либо переложил сразу обе.</a:t>
            </a:r>
          </a:p>
          <a:p>
            <a:r>
              <a:rPr lang="ru-RU" smtClean="0"/>
              <a:t>В первом случае, когда двухрублевые монеты не перекладывались, придется переложить 3 монеты по рублю. Поскольку всего таких монет 4, число способов это сделать равно числу сочетаний из 4 по 3:</a:t>
            </a:r>
          </a:p>
          <a:p>
            <a:r>
              <a:rPr lang="ru-RU" sz="1600" b="1" smtClean="0">
                <a:hlinkClick r:id="rId3" action="ppaction://hlinksldjump"/>
              </a:rPr>
              <a:t>На главную</a:t>
            </a:r>
            <a:endParaRPr lang="ru-RU" sz="1600" b="1" smtClean="0"/>
          </a:p>
          <a:p>
            <a:r>
              <a:rPr lang="ru-RU" sz="1600" b="1" smtClean="0">
                <a:hlinkClick r:id="rId4" action="ppaction://hlinksldjump"/>
              </a:rPr>
              <a:t>К списку задач</a:t>
            </a:r>
            <a:endParaRPr lang="ru-RU" sz="1600" b="1" smtClean="0"/>
          </a:p>
          <a:p>
            <a:endParaRPr lang="ru-RU" sz="1600" b="1" smtClean="0"/>
          </a:p>
          <a:p>
            <a:endParaRPr lang="ru-RU" sz="1600" b="1" smtClean="0"/>
          </a:p>
        </p:txBody>
      </p:sp>
    </p:spTree>
  </p:cSld>
  <p:clrMapOvr>
    <a:masterClrMapping/>
  </p:clrMapOvr>
  <p:transition>
    <p:sndAc>
      <p:stSnd>
        <p:snd r:embed="rId2" name="chimes.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p:txBody>
          <a:bodyPr/>
          <a:lstStyle/>
          <a:p>
            <a:r>
              <a:rPr lang="ru-RU" smtClean="0">
                <a:latin typeface="Arial" charset="0"/>
              </a:rPr>
              <a:t>Петя с 8 рублями</a:t>
            </a:r>
          </a:p>
        </p:txBody>
      </p:sp>
      <p:sp>
        <p:nvSpPr>
          <p:cNvPr id="55298" name="Rectangle 3"/>
          <p:cNvSpPr>
            <a:spLocks noGrp="1"/>
          </p:cNvSpPr>
          <p:nvPr>
            <p:ph type="body" idx="4294967295"/>
          </p:nvPr>
        </p:nvSpPr>
        <p:spPr/>
        <p:txBody>
          <a:bodyPr/>
          <a:lstStyle/>
          <a:p>
            <a:r>
              <a:rPr lang="ru-RU" smtClean="0"/>
              <a:t>Во втором случае, когда обе двухрублевые монеты были переложены, придется переложить еще одну рублевую монету. Ее надо выбрать из 4 существующих, и число способов так поступить равно числу сочетаний из 4 по 1: Теперь найдем число способов переложить монеты. Поскольку всего монет 4 + 2 = 6, а выбрать надо лишь 3 из них, общее число вариантов равно числу сочетаний из 6 по 3: </a:t>
            </a:r>
          </a:p>
          <a:p>
            <a:r>
              <a:rPr lang="ru-RU" sz="1600" b="1" smtClean="0">
                <a:hlinkClick r:id="rId3" action="ppaction://hlinksldjump"/>
              </a:rPr>
              <a:t>На главную</a:t>
            </a:r>
            <a:endParaRPr lang="ru-RU" sz="1600" b="1" smtClean="0"/>
          </a:p>
          <a:p>
            <a:r>
              <a:rPr lang="ru-RU" sz="1600" b="1" smtClean="0">
                <a:hlinkClick r:id="rId4" action="ppaction://hlinksldjump"/>
              </a:rPr>
              <a:t>К списку задач</a:t>
            </a:r>
            <a:endParaRPr lang="ru-RU" sz="1600" b="1" smtClean="0"/>
          </a:p>
          <a:p>
            <a:endParaRPr lang="ru-RU" sz="1600" b="1" smtClean="0"/>
          </a:p>
          <a:p>
            <a:endParaRPr lang="ru-RU" smtClean="0"/>
          </a:p>
        </p:txBody>
      </p:sp>
    </p:spTree>
  </p:cSld>
  <p:clrMapOvr>
    <a:masterClrMapping/>
  </p:clrMapOvr>
  <p:transition>
    <p:sndAc>
      <p:stSnd>
        <p:snd r:embed="rId2" name="chimes.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p:txBody>
          <a:bodyPr/>
          <a:lstStyle/>
          <a:p>
            <a:r>
              <a:rPr lang="ru-RU" smtClean="0">
                <a:latin typeface="Arial" charset="0"/>
              </a:rPr>
              <a:t>Петя с 8 рублями</a:t>
            </a:r>
          </a:p>
        </p:txBody>
      </p:sp>
      <p:sp>
        <p:nvSpPr>
          <p:cNvPr id="56322" name="Rectangle 3"/>
          <p:cNvSpPr>
            <a:spLocks noGrp="1"/>
          </p:cNvSpPr>
          <p:nvPr>
            <p:ph type="body" idx="4294967295"/>
          </p:nvPr>
        </p:nvSpPr>
        <p:spPr/>
        <p:txBody>
          <a:bodyPr/>
          <a:lstStyle/>
          <a:p>
            <a:pPr fontAlgn="t">
              <a:lnSpc>
                <a:spcPct val="80000"/>
              </a:lnSpc>
            </a:pPr>
            <a:r>
              <a:rPr lang="ru-RU" sz="2100" dirty="0" smtClean="0"/>
              <a:t>Осталось найти вероятность:</a:t>
            </a:r>
          </a:p>
          <a:p>
            <a:pPr>
              <a:lnSpc>
                <a:spcPct val="80000"/>
              </a:lnSpc>
            </a:pPr>
            <a:endParaRPr lang="ru-RU" sz="1400" dirty="0" smtClean="0"/>
          </a:p>
          <a:p>
            <a:pPr>
              <a:lnSpc>
                <a:spcPct val="80000"/>
              </a:lnSpc>
            </a:pPr>
            <a:endParaRPr lang="ru-RU" sz="1400" dirty="0" smtClean="0"/>
          </a:p>
          <a:p>
            <a:pPr>
              <a:lnSpc>
                <a:spcPct val="80000"/>
              </a:lnSpc>
            </a:pPr>
            <a:endParaRPr lang="ru-RU" sz="1400" dirty="0" smtClean="0"/>
          </a:p>
          <a:p>
            <a:pPr>
              <a:lnSpc>
                <a:spcPct val="80000"/>
              </a:lnSpc>
            </a:pPr>
            <a:endParaRPr lang="ru-RU" sz="1400" dirty="0" smtClean="0"/>
          </a:p>
          <a:p>
            <a:pPr>
              <a:lnSpc>
                <a:spcPct val="80000"/>
              </a:lnSpc>
            </a:pPr>
            <a:endParaRPr lang="ru-RU" sz="1400" dirty="0" smtClean="0"/>
          </a:p>
          <a:p>
            <a:pPr>
              <a:lnSpc>
                <a:spcPct val="80000"/>
              </a:lnSpc>
            </a:pPr>
            <a:r>
              <a:rPr lang="ru-RU" sz="1700" dirty="0" smtClean="0">
                <a:latin typeface="Arial" charset="0"/>
              </a:rPr>
              <a:t>   У этой задачи существует </a:t>
            </a:r>
            <a:r>
              <a:rPr lang="ru-RU" sz="1700" b="1" dirty="0" smtClean="0">
                <a:latin typeface="Arial" charset="0"/>
              </a:rPr>
              <a:t>еще одно решение</a:t>
            </a:r>
            <a:r>
              <a:rPr lang="ru-RU" sz="1700" dirty="0" smtClean="0">
                <a:latin typeface="Arial" charset="0"/>
              </a:rPr>
              <a:t>,  оно такое же как и первое, но </a:t>
            </a:r>
            <a:r>
              <a:rPr lang="ru-RU" sz="1700" b="1" i="1" dirty="0" smtClean="0">
                <a:solidFill>
                  <a:srgbClr val="7030A0"/>
                </a:solidFill>
                <a:latin typeface="Arial" charset="0"/>
              </a:rPr>
              <a:t>проще</a:t>
            </a:r>
            <a:r>
              <a:rPr lang="ru-RU" sz="1700" dirty="0" smtClean="0">
                <a:latin typeface="Arial" charset="0"/>
              </a:rPr>
              <a:t> для восприятия.</a:t>
            </a:r>
          </a:p>
          <a:p>
            <a:pPr>
              <a:lnSpc>
                <a:spcPct val="80000"/>
              </a:lnSpc>
              <a:buFont typeface="Wingdings 2" pitchFamily="18" charset="2"/>
              <a:buNone/>
            </a:pPr>
            <a:r>
              <a:rPr lang="ru-RU" sz="1700" dirty="0" smtClean="0">
                <a:latin typeface="Arial" charset="0"/>
              </a:rPr>
              <a:t>        Также разобьем задачу на 2 случая:</a:t>
            </a:r>
          </a:p>
          <a:p>
            <a:pPr>
              <a:lnSpc>
                <a:spcPct val="80000"/>
              </a:lnSpc>
              <a:buFont typeface="Wingdings 2" pitchFamily="18" charset="2"/>
              <a:buNone/>
            </a:pPr>
            <a:r>
              <a:rPr lang="ru-RU" sz="1700" dirty="0" smtClean="0">
                <a:latin typeface="Arial" charset="0"/>
              </a:rPr>
              <a:t>1.монеты остаются в кармане</a:t>
            </a:r>
          </a:p>
          <a:p>
            <a:pPr>
              <a:lnSpc>
                <a:spcPct val="80000"/>
              </a:lnSpc>
              <a:buFont typeface="Wingdings 2" pitchFamily="18" charset="2"/>
              <a:buNone/>
            </a:pPr>
            <a:r>
              <a:rPr lang="ru-RU" sz="1700" dirty="0" smtClean="0">
                <a:latin typeface="Arial" charset="0"/>
              </a:rPr>
              <a:t>2.монеты переложили в другой карман </a:t>
            </a:r>
          </a:p>
          <a:p>
            <a:pPr>
              <a:lnSpc>
                <a:spcPct val="80000"/>
              </a:lnSpc>
              <a:buFont typeface="Wingdings 2" pitchFamily="18" charset="2"/>
              <a:buNone/>
            </a:pPr>
            <a:r>
              <a:rPr lang="ru-RU" sz="1700" dirty="0" smtClean="0">
                <a:latin typeface="Arial" charset="0"/>
              </a:rPr>
              <a:t>3. считаем вероятность каждого случая. Второй случай разобьем еще на 3 случая, когда </a:t>
            </a:r>
          </a:p>
          <a:p>
            <a:pPr>
              <a:lnSpc>
                <a:spcPct val="80000"/>
              </a:lnSpc>
              <a:buFont typeface="Wingdings 2" pitchFamily="18" charset="2"/>
              <a:buNone/>
            </a:pPr>
            <a:r>
              <a:rPr lang="ru-RU" sz="1700" dirty="0" smtClean="0">
                <a:latin typeface="Arial" charset="0"/>
              </a:rPr>
              <a:t>  </a:t>
            </a:r>
            <a:r>
              <a:rPr lang="ru-RU" sz="1400" dirty="0" smtClean="0">
                <a:latin typeface="Arial" charset="0"/>
              </a:rPr>
              <a:t>1)Петя достал: 1руб 2руб </a:t>
            </a:r>
            <a:r>
              <a:rPr lang="ru-RU" sz="1400" dirty="0" err="1" smtClean="0">
                <a:latin typeface="Arial" charset="0"/>
              </a:rPr>
              <a:t>2руб</a:t>
            </a:r>
            <a:r>
              <a:rPr lang="ru-RU" sz="1400" dirty="0" smtClean="0">
                <a:latin typeface="Arial" charset="0"/>
              </a:rPr>
              <a:t>.</a:t>
            </a:r>
          </a:p>
          <a:p>
            <a:pPr>
              <a:lnSpc>
                <a:spcPct val="80000"/>
              </a:lnSpc>
              <a:buFont typeface="Wingdings 2" pitchFamily="18" charset="2"/>
              <a:buNone/>
            </a:pPr>
            <a:r>
              <a:rPr lang="ru-RU" sz="1400" dirty="0" smtClean="0">
                <a:latin typeface="Arial" charset="0"/>
              </a:rPr>
              <a:t>  2)Петя достал:  2руб </a:t>
            </a:r>
            <a:r>
              <a:rPr lang="ru-RU" sz="1400" dirty="0" err="1" smtClean="0">
                <a:latin typeface="Arial" charset="0"/>
              </a:rPr>
              <a:t>2руб</a:t>
            </a:r>
            <a:r>
              <a:rPr lang="ru-RU" sz="1400" dirty="0" smtClean="0">
                <a:latin typeface="Arial" charset="0"/>
              </a:rPr>
              <a:t> 1руб .</a:t>
            </a:r>
          </a:p>
          <a:p>
            <a:pPr>
              <a:lnSpc>
                <a:spcPct val="80000"/>
              </a:lnSpc>
              <a:buFont typeface="Wingdings 2" pitchFamily="18" charset="2"/>
              <a:buNone/>
            </a:pPr>
            <a:r>
              <a:rPr lang="ru-RU" sz="1400" dirty="0" smtClean="0">
                <a:latin typeface="Arial" charset="0"/>
              </a:rPr>
              <a:t>  3)Петя достал:  2руб 1руб 2руб.</a:t>
            </a:r>
          </a:p>
          <a:p>
            <a:pPr>
              <a:lnSpc>
                <a:spcPct val="80000"/>
              </a:lnSpc>
              <a:buFont typeface="Wingdings 2" pitchFamily="18" charset="2"/>
              <a:buNone/>
            </a:pPr>
            <a:r>
              <a:rPr lang="ru-RU" sz="1400" dirty="0" smtClean="0"/>
              <a:t>И складываем все эти вероятности.</a:t>
            </a:r>
          </a:p>
          <a:p>
            <a:pPr>
              <a:lnSpc>
                <a:spcPct val="80000"/>
              </a:lnSpc>
            </a:pPr>
            <a:endParaRPr lang="ru-RU" sz="1400" dirty="0" smtClean="0"/>
          </a:p>
          <a:p>
            <a:pPr>
              <a:lnSpc>
                <a:spcPct val="80000"/>
              </a:lnSpc>
            </a:pPr>
            <a:r>
              <a:rPr lang="ru-RU" sz="1400" b="1" dirty="0" smtClean="0">
                <a:hlinkClick r:id="rId3" action="ppaction://hlinksldjump"/>
              </a:rPr>
              <a:t>На главную</a:t>
            </a:r>
            <a:endParaRPr lang="ru-RU" sz="1400" b="1" dirty="0" smtClean="0"/>
          </a:p>
          <a:p>
            <a:pPr>
              <a:lnSpc>
                <a:spcPct val="80000"/>
              </a:lnSpc>
            </a:pPr>
            <a:r>
              <a:rPr lang="ru-RU" sz="1400" b="1" dirty="0" smtClean="0">
                <a:hlinkClick r:id="rId4" action="ppaction://hlinksldjump"/>
              </a:rPr>
              <a:t>К списку задач</a:t>
            </a:r>
            <a:endParaRPr lang="ru-RU" sz="1400" b="1" dirty="0" smtClean="0"/>
          </a:p>
          <a:p>
            <a:pPr>
              <a:lnSpc>
                <a:spcPct val="80000"/>
              </a:lnSpc>
            </a:pPr>
            <a:endParaRPr lang="ru-RU" sz="1400" b="1" dirty="0" smtClean="0"/>
          </a:p>
        </p:txBody>
      </p:sp>
      <p:pic>
        <p:nvPicPr>
          <p:cNvPr id="56323" name="Picture 4" descr="formula1"/>
          <p:cNvPicPr>
            <a:picLocks noChangeAspect="1" noChangeArrowheads="1"/>
          </p:cNvPicPr>
          <p:nvPr/>
        </p:nvPicPr>
        <p:blipFill>
          <a:blip r:embed="rId5" cstate="print"/>
          <a:srcRect/>
          <a:stretch>
            <a:fillRect/>
          </a:stretch>
        </p:blipFill>
        <p:spPr bwMode="auto">
          <a:xfrm>
            <a:off x="755650" y="2276475"/>
            <a:ext cx="6481763" cy="890588"/>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idx="4294967295"/>
          </p:nvPr>
        </p:nvSpPr>
        <p:spPr/>
        <p:txBody>
          <a:bodyPr/>
          <a:lstStyle/>
          <a:p>
            <a:r>
              <a:rPr lang="ru-RU" smtClean="0"/>
              <a:t>Петя с 8 рублями</a:t>
            </a:r>
          </a:p>
        </p:txBody>
      </p:sp>
      <p:sp>
        <p:nvSpPr>
          <p:cNvPr id="67587" name="Rectangle 3"/>
          <p:cNvSpPr>
            <a:spLocks noGrp="1"/>
          </p:cNvSpPr>
          <p:nvPr>
            <p:ph type="body" idx="4294967295"/>
          </p:nvPr>
        </p:nvSpPr>
        <p:spPr/>
        <p:txBody>
          <a:bodyPr/>
          <a:lstStyle/>
          <a:p>
            <a:r>
              <a:rPr lang="ru-RU" smtClean="0"/>
              <a:t>Решения</a:t>
            </a:r>
            <a:r>
              <a:rPr lang="en-US" smtClean="0"/>
              <a:t>:</a:t>
            </a:r>
          </a:p>
          <a:p>
            <a:endParaRPr lang="ru-RU" smtClean="0"/>
          </a:p>
        </p:txBody>
      </p:sp>
      <p:sp>
        <p:nvSpPr>
          <p:cNvPr id="67591"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ru-RU"/>
          </a:p>
        </p:txBody>
      </p:sp>
      <p:sp>
        <p:nvSpPr>
          <p:cNvPr id="67593" name="Rectangle 9"/>
          <p:cNvSpPr>
            <a:spLocks noChangeArrowheads="1"/>
          </p:cNvSpPr>
          <p:nvPr/>
        </p:nvSpPr>
        <p:spPr bwMode="auto">
          <a:xfrm>
            <a:off x="179388" y="1700213"/>
            <a:ext cx="279400" cy="260350"/>
          </a:xfrm>
          <a:prstGeom prst="rect">
            <a:avLst/>
          </a:prstGeom>
          <a:noFill/>
          <a:ln w="9525">
            <a:noFill/>
            <a:miter lim="800000"/>
            <a:headEnd/>
            <a:tailEnd/>
          </a:ln>
          <a:effectLst/>
        </p:spPr>
        <p:txBody>
          <a:bodyPr wrap="none" anchor="ctr">
            <a:spAutoFit/>
          </a:bodyPr>
          <a:lstStyle/>
          <a:p>
            <a:r>
              <a:rPr lang="ru-RU" sz="1100">
                <a:latin typeface="Calibri" pitchFamily="34" charset="0"/>
                <a:cs typeface="Times New Roman" pitchFamily="18" charset="0"/>
              </a:rPr>
              <a:t>   </a:t>
            </a:r>
            <a:endParaRPr lang="ru-RU"/>
          </a:p>
        </p:txBody>
      </p:sp>
      <p:sp>
        <p:nvSpPr>
          <p:cNvPr id="67595" name="Rectangle 11"/>
          <p:cNvSpPr>
            <a:spLocks noChangeArrowheads="1"/>
          </p:cNvSpPr>
          <p:nvPr/>
        </p:nvSpPr>
        <p:spPr bwMode="auto">
          <a:xfrm>
            <a:off x="0" y="3257550"/>
            <a:ext cx="9144000" cy="0"/>
          </a:xfrm>
          <a:prstGeom prst="rect">
            <a:avLst/>
          </a:prstGeom>
          <a:noFill/>
          <a:ln w="9525">
            <a:noFill/>
            <a:miter lim="800000"/>
            <a:headEnd/>
            <a:tailEnd/>
          </a:ln>
          <a:effectLst/>
        </p:spPr>
        <p:txBody>
          <a:bodyPr wrap="none" anchor="ctr">
            <a:spAutoFit/>
          </a:bodyPr>
          <a:lstStyle/>
          <a:p>
            <a:endParaRPr lang="ru-RU"/>
          </a:p>
        </p:txBody>
      </p:sp>
      <p:pic>
        <p:nvPicPr>
          <p:cNvPr id="67594" name="Picture 1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35150" y="2349500"/>
            <a:ext cx="1147763" cy="808038"/>
          </a:xfrm>
          <a:prstGeom prst="rect">
            <a:avLst/>
          </a:prstGeom>
          <a:noFill/>
        </p:spPr>
      </p:pic>
      <p:sp>
        <p:nvSpPr>
          <p:cNvPr id="67597" name="Rectangle 13"/>
          <p:cNvSpPr>
            <a:spLocks noChangeArrowheads="1"/>
          </p:cNvSpPr>
          <p:nvPr/>
        </p:nvSpPr>
        <p:spPr bwMode="auto">
          <a:xfrm>
            <a:off x="0" y="3257550"/>
            <a:ext cx="9144000" cy="0"/>
          </a:xfrm>
          <a:prstGeom prst="rect">
            <a:avLst/>
          </a:prstGeom>
          <a:noFill/>
          <a:ln w="9525">
            <a:noFill/>
            <a:miter lim="800000"/>
            <a:headEnd/>
            <a:tailEnd/>
          </a:ln>
          <a:effectLst/>
        </p:spPr>
        <p:txBody>
          <a:bodyPr wrap="none" anchor="ctr">
            <a:spAutoFit/>
          </a:bodyPr>
          <a:lstStyle/>
          <a:p>
            <a:endParaRPr lang="ru-RU"/>
          </a:p>
        </p:txBody>
      </p:sp>
      <p:pic>
        <p:nvPicPr>
          <p:cNvPr id="67596" name="Picture 1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3850" y="2349500"/>
            <a:ext cx="1152525" cy="811213"/>
          </a:xfrm>
          <a:prstGeom prst="rect">
            <a:avLst/>
          </a:prstGeom>
          <a:noFill/>
        </p:spPr>
      </p:pic>
      <p:sp>
        <p:nvSpPr>
          <p:cNvPr id="67598" name="Rectangle 14"/>
          <p:cNvSpPr>
            <a:spLocks noChangeArrowheads="1"/>
          </p:cNvSpPr>
          <p:nvPr/>
        </p:nvSpPr>
        <p:spPr bwMode="auto">
          <a:xfrm>
            <a:off x="1476375" y="2492375"/>
            <a:ext cx="360363" cy="731838"/>
          </a:xfrm>
          <a:prstGeom prst="rect">
            <a:avLst/>
          </a:prstGeom>
          <a:noFill/>
          <a:ln w="9525">
            <a:noFill/>
            <a:miter lim="800000"/>
            <a:headEnd/>
            <a:tailEnd/>
          </a:ln>
          <a:effectLst/>
        </p:spPr>
        <p:txBody>
          <a:bodyPr anchor="ctr">
            <a:spAutoFit/>
          </a:bodyPr>
          <a:lstStyle/>
          <a:p>
            <a:r>
              <a:rPr lang="ru-RU" sz="2400"/>
              <a:t>+</a:t>
            </a:r>
            <a:r>
              <a:rPr lang="ru-RU"/>
              <a:t> </a:t>
            </a:r>
          </a:p>
        </p:txBody>
      </p:sp>
      <p:sp>
        <p:nvSpPr>
          <p:cNvPr id="67599" name="Rectangle 15"/>
          <p:cNvSpPr>
            <a:spLocks noChangeArrowheads="1"/>
          </p:cNvSpPr>
          <p:nvPr/>
        </p:nvSpPr>
        <p:spPr bwMode="auto">
          <a:xfrm>
            <a:off x="2916238" y="2492375"/>
            <a:ext cx="504825" cy="457200"/>
          </a:xfrm>
          <a:prstGeom prst="rect">
            <a:avLst/>
          </a:prstGeom>
          <a:noFill/>
          <a:ln w="9525">
            <a:noFill/>
            <a:miter lim="800000"/>
            <a:headEnd/>
            <a:tailEnd/>
          </a:ln>
          <a:effectLst/>
        </p:spPr>
        <p:txBody>
          <a:bodyPr anchor="ctr">
            <a:spAutoFit/>
          </a:bodyPr>
          <a:lstStyle/>
          <a:p>
            <a:r>
              <a:rPr lang="ru-RU"/>
              <a:t> </a:t>
            </a:r>
            <a:r>
              <a:rPr lang="ru-RU" sz="2400"/>
              <a:t>+</a:t>
            </a:r>
            <a:r>
              <a:rPr lang="ru-RU"/>
              <a:t> </a:t>
            </a:r>
          </a:p>
        </p:txBody>
      </p:sp>
      <p:sp>
        <p:nvSpPr>
          <p:cNvPr id="67601" name="Rectangle 17"/>
          <p:cNvSpPr>
            <a:spLocks noChangeArrowheads="1"/>
          </p:cNvSpPr>
          <p:nvPr/>
        </p:nvSpPr>
        <p:spPr bwMode="auto">
          <a:xfrm>
            <a:off x="0" y="3170238"/>
            <a:ext cx="9144000" cy="0"/>
          </a:xfrm>
          <a:prstGeom prst="rect">
            <a:avLst/>
          </a:prstGeom>
          <a:noFill/>
          <a:ln w="9525">
            <a:noFill/>
            <a:miter lim="800000"/>
            <a:headEnd/>
            <a:tailEnd/>
          </a:ln>
          <a:effectLst/>
        </p:spPr>
        <p:txBody>
          <a:bodyPr wrap="none" anchor="ctr">
            <a:spAutoFit/>
          </a:bodyPr>
          <a:lstStyle/>
          <a:p>
            <a:endParaRPr lang="ru-RU"/>
          </a:p>
        </p:txBody>
      </p:sp>
      <p:pic>
        <p:nvPicPr>
          <p:cNvPr id="67600" name="Picture 1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419475" y="2349500"/>
            <a:ext cx="1008063" cy="771525"/>
          </a:xfrm>
          <a:prstGeom prst="rect">
            <a:avLst/>
          </a:prstGeom>
          <a:noFill/>
        </p:spPr>
      </p:pic>
      <p:sp>
        <p:nvSpPr>
          <p:cNvPr id="67602" name="Rectangle 18"/>
          <p:cNvSpPr>
            <a:spLocks noChangeArrowheads="1"/>
          </p:cNvSpPr>
          <p:nvPr/>
        </p:nvSpPr>
        <p:spPr bwMode="auto">
          <a:xfrm>
            <a:off x="0" y="3429000"/>
            <a:ext cx="247650" cy="260350"/>
          </a:xfrm>
          <a:prstGeom prst="rect">
            <a:avLst/>
          </a:prstGeom>
          <a:noFill/>
          <a:ln w="9525">
            <a:noFill/>
            <a:miter lim="800000"/>
            <a:headEnd/>
            <a:tailEnd/>
          </a:ln>
          <a:effectLst/>
        </p:spPr>
        <p:txBody>
          <a:bodyPr wrap="none" anchor="ctr">
            <a:spAutoFit/>
          </a:bodyPr>
          <a:lstStyle/>
          <a:p>
            <a:r>
              <a:rPr lang="ru-RU" sz="1100">
                <a:latin typeface="Calibri" pitchFamily="34" charset="0"/>
                <a:cs typeface="Times New Roman" pitchFamily="18" charset="0"/>
              </a:rPr>
              <a:t>  </a:t>
            </a:r>
            <a:endParaRPr lang="ru-RU"/>
          </a:p>
        </p:txBody>
      </p:sp>
      <p:sp>
        <p:nvSpPr>
          <p:cNvPr id="67604" name="Rectangle 20"/>
          <p:cNvSpPr>
            <a:spLocks noChangeArrowheads="1"/>
          </p:cNvSpPr>
          <p:nvPr/>
        </p:nvSpPr>
        <p:spPr bwMode="auto">
          <a:xfrm>
            <a:off x="0" y="3170238"/>
            <a:ext cx="9144000" cy="0"/>
          </a:xfrm>
          <a:prstGeom prst="rect">
            <a:avLst/>
          </a:prstGeom>
          <a:noFill/>
          <a:ln w="9525">
            <a:noFill/>
            <a:miter lim="800000"/>
            <a:headEnd/>
            <a:tailEnd/>
          </a:ln>
          <a:effectLst/>
        </p:spPr>
        <p:txBody>
          <a:bodyPr wrap="none" anchor="ctr">
            <a:spAutoFit/>
          </a:bodyPr>
          <a:lstStyle/>
          <a:p>
            <a:endParaRPr lang="ru-RU"/>
          </a:p>
        </p:txBody>
      </p:sp>
      <p:sp>
        <p:nvSpPr>
          <p:cNvPr id="67605" name="Rectangle 21"/>
          <p:cNvSpPr>
            <a:spLocks noChangeArrowheads="1"/>
          </p:cNvSpPr>
          <p:nvPr/>
        </p:nvSpPr>
        <p:spPr bwMode="auto">
          <a:xfrm>
            <a:off x="0" y="3429000"/>
            <a:ext cx="247650" cy="260350"/>
          </a:xfrm>
          <a:prstGeom prst="rect">
            <a:avLst/>
          </a:prstGeom>
          <a:noFill/>
          <a:ln w="9525">
            <a:noFill/>
            <a:miter lim="800000"/>
            <a:headEnd/>
            <a:tailEnd/>
          </a:ln>
          <a:effectLst/>
        </p:spPr>
        <p:txBody>
          <a:bodyPr wrap="none" anchor="ctr">
            <a:spAutoFit/>
          </a:bodyPr>
          <a:lstStyle/>
          <a:p>
            <a:r>
              <a:rPr lang="ru-RU" sz="1100">
                <a:latin typeface="Calibri" pitchFamily="34" charset="0"/>
                <a:cs typeface="Times New Roman" pitchFamily="18" charset="0"/>
              </a:rPr>
              <a:t>  </a:t>
            </a:r>
            <a:endParaRPr lang="ru-RU"/>
          </a:p>
        </p:txBody>
      </p:sp>
      <p:sp>
        <p:nvSpPr>
          <p:cNvPr id="67606" name="Rectangle 22"/>
          <p:cNvSpPr>
            <a:spLocks noChangeArrowheads="1"/>
          </p:cNvSpPr>
          <p:nvPr/>
        </p:nvSpPr>
        <p:spPr bwMode="auto">
          <a:xfrm>
            <a:off x="4643438" y="2492375"/>
            <a:ext cx="446087" cy="457200"/>
          </a:xfrm>
          <a:prstGeom prst="rect">
            <a:avLst/>
          </a:prstGeom>
          <a:noFill/>
          <a:ln w="9525">
            <a:noFill/>
            <a:miter lim="800000"/>
            <a:headEnd/>
            <a:tailEnd/>
          </a:ln>
          <a:effectLst/>
        </p:spPr>
        <p:txBody>
          <a:bodyPr wrap="none" anchor="ctr">
            <a:spAutoFit/>
          </a:bodyPr>
          <a:lstStyle/>
          <a:p>
            <a:r>
              <a:rPr lang="ru-RU" sz="2400"/>
              <a:t>= </a:t>
            </a:r>
          </a:p>
        </p:txBody>
      </p:sp>
      <p:sp>
        <p:nvSpPr>
          <p:cNvPr id="67608" name="Rectangle 24"/>
          <p:cNvSpPr>
            <a:spLocks noChangeArrowheads="1"/>
          </p:cNvSpPr>
          <p:nvPr/>
        </p:nvSpPr>
        <p:spPr bwMode="auto">
          <a:xfrm>
            <a:off x="0" y="3170238"/>
            <a:ext cx="9144000" cy="0"/>
          </a:xfrm>
          <a:prstGeom prst="rect">
            <a:avLst/>
          </a:prstGeom>
          <a:noFill/>
          <a:ln w="9525">
            <a:noFill/>
            <a:miter lim="800000"/>
            <a:headEnd/>
            <a:tailEnd/>
          </a:ln>
          <a:effectLst/>
        </p:spPr>
        <p:txBody>
          <a:bodyPr wrap="none" anchor="ctr">
            <a:spAutoFit/>
          </a:bodyPr>
          <a:lstStyle/>
          <a:p>
            <a:endParaRPr lang="ru-RU"/>
          </a:p>
        </p:txBody>
      </p:sp>
      <p:pic>
        <p:nvPicPr>
          <p:cNvPr id="67607" name="Picture 2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076825" y="2349500"/>
            <a:ext cx="431800" cy="863600"/>
          </a:xfrm>
          <a:prstGeom prst="rect">
            <a:avLst/>
          </a:prstGeom>
          <a:noFill/>
        </p:spPr>
      </p:pic>
      <p:sp>
        <p:nvSpPr>
          <p:cNvPr id="67609" name="Rectangle 25"/>
          <p:cNvSpPr>
            <a:spLocks noChangeArrowheads="1"/>
          </p:cNvSpPr>
          <p:nvPr/>
        </p:nvSpPr>
        <p:spPr bwMode="auto">
          <a:xfrm>
            <a:off x="0" y="3429000"/>
            <a:ext cx="279400" cy="260350"/>
          </a:xfrm>
          <a:prstGeom prst="rect">
            <a:avLst/>
          </a:prstGeom>
          <a:noFill/>
          <a:ln w="9525">
            <a:noFill/>
            <a:miter lim="800000"/>
            <a:headEnd/>
            <a:tailEnd/>
          </a:ln>
          <a:effectLst/>
        </p:spPr>
        <p:txBody>
          <a:bodyPr wrap="none" anchor="ctr">
            <a:spAutoFit/>
          </a:bodyPr>
          <a:lstStyle/>
          <a:p>
            <a:r>
              <a:rPr lang="ru-RU" sz="1100">
                <a:latin typeface="Calibri" pitchFamily="34" charset="0"/>
                <a:cs typeface="Times New Roman" pitchFamily="18" charset="0"/>
              </a:rPr>
              <a:t>   </a:t>
            </a:r>
            <a:endParaRPr lang="ru-RU"/>
          </a:p>
        </p:txBody>
      </p:sp>
      <p:sp>
        <p:nvSpPr>
          <p:cNvPr id="67611" name="Rectangle 27"/>
          <p:cNvSpPr>
            <a:spLocks noChangeArrowheads="1"/>
          </p:cNvSpPr>
          <p:nvPr/>
        </p:nvSpPr>
        <p:spPr bwMode="auto">
          <a:xfrm>
            <a:off x="0" y="2959100"/>
            <a:ext cx="184150" cy="366713"/>
          </a:xfrm>
          <a:prstGeom prst="rect">
            <a:avLst/>
          </a:prstGeom>
          <a:noFill/>
          <a:ln w="9525">
            <a:noFill/>
            <a:miter lim="800000"/>
            <a:headEnd/>
            <a:tailEnd/>
          </a:ln>
          <a:effectLst/>
        </p:spPr>
        <p:txBody>
          <a:bodyPr wrap="none" anchor="ctr">
            <a:spAutoFit/>
          </a:bodyPr>
          <a:lstStyle/>
          <a:p>
            <a:endParaRPr lang="ru-RU"/>
          </a:p>
        </p:txBody>
      </p:sp>
      <p:pic>
        <p:nvPicPr>
          <p:cNvPr id="67610" name="Picture 2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50825" y="3284538"/>
            <a:ext cx="1081088" cy="720725"/>
          </a:xfrm>
          <a:prstGeom prst="rect">
            <a:avLst/>
          </a:prstGeom>
          <a:noFill/>
        </p:spPr>
      </p:pic>
      <p:sp>
        <p:nvSpPr>
          <p:cNvPr id="67612" name="Rectangle 28"/>
          <p:cNvSpPr>
            <a:spLocks noChangeArrowheads="1"/>
          </p:cNvSpPr>
          <p:nvPr/>
        </p:nvSpPr>
        <p:spPr bwMode="auto">
          <a:xfrm>
            <a:off x="0" y="3429000"/>
            <a:ext cx="247650" cy="260350"/>
          </a:xfrm>
          <a:prstGeom prst="rect">
            <a:avLst/>
          </a:prstGeom>
          <a:noFill/>
          <a:ln w="9525">
            <a:noFill/>
            <a:miter lim="800000"/>
            <a:headEnd/>
            <a:tailEnd/>
          </a:ln>
          <a:effectLst/>
        </p:spPr>
        <p:txBody>
          <a:bodyPr wrap="none" anchor="ctr">
            <a:spAutoFit/>
          </a:bodyPr>
          <a:lstStyle/>
          <a:p>
            <a:r>
              <a:rPr lang="ru-RU" sz="1100">
                <a:latin typeface="Calibri" pitchFamily="34" charset="0"/>
                <a:cs typeface="Times New Roman" pitchFamily="18" charset="0"/>
              </a:rPr>
              <a:t>  </a:t>
            </a:r>
            <a:endParaRPr lang="ru-RU"/>
          </a:p>
        </p:txBody>
      </p:sp>
      <p:sp>
        <p:nvSpPr>
          <p:cNvPr id="67613" name="Rectangle 29"/>
          <p:cNvSpPr>
            <a:spLocks noChangeArrowheads="1"/>
          </p:cNvSpPr>
          <p:nvPr/>
        </p:nvSpPr>
        <p:spPr bwMode="auto">
          <a:xfrm>
            <a:off x="1403350" y="3357563"/>
            <a:ext cx="425450" cy="457200"/>
          </a:xfrm>
          <a:prstGeom prst="rect">
            <a:avLst/>
          </a:prstGeom>
          <a:noFill/>
          <a:ln w="9525">
            <a:noFill/>
            <a:miter lim="800000"/>
            <a:headEnd/>
            <a:tailEnd/>
          </a:ln>
          <a:effectLst/>
        </p:spPr>
        <p:txBody>
          <a:bodyPr wrap="none" anchor="ctr">
            <a:spAutoFit/>
          </a:bodyPr>
          <a:lstStyle/>
          <a:p>
            <a:r>
              <a:rPr lang="ru-RU" sz="2400"/>
              <a:t>=</a:t>
            </a:r>
            <a:r>
              <a:rPr lang="ru-RU"/>
              <a:t> </a:t>
            </a:r>
          </a:p>
        </p:txBody>
      </p:sp>
      <p:sp>
        <p:nvSpPr>
          <p:cNvPr id="67615" name="Rectangle 31"/>
          <p:cNvSpPr>
            <a:spLocks noChangeArrowheads="1"/>
          </p:cNvSpPr>
          <p:nvPr/>
        </p:nvSpPr>
        <p:spPr bwMode="auto">
          <a:xfrm>
            <a:off x="0" y="3257550"/>
            <a:ext cx="9144000" cy="0"/>
          </a:xfrm>
          <a:prstGeom prst="rect">
            <a:avLst/>
          </a:prstGeom>
          <a:noFill/>
          <a:ln w="9525">
            <a:noFill/>
            <a:miter lim="800000"/>
            <a:headEnd/>
            <a:tailEnd/>
          </a:ln>
          <a:effectLst/>
        </p:spPr>
        <p:txBody>
          <a:bodyPr wrap="none" anchor="ctr">
            <a:spAutoFit/>
          </a:bodyPr>
          <a:lstStyle/>
          <a:p>
            <a:endParaRPr lang="ru-RU"/>
          </a:p>
        </p:txBody>
      </p:sp>
      <p:pic>
        <p:nvPicPr>
          <p:cNvPr id="67614" name="Picture 3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763713" y="3141663"/>
            <a:ext cx="192087" cy="863600"/>
          </a:xfrm>
          <a:prstGeom prst="rect">
            <a:avLst/>
          </a:prstGeom>
          <a:noFill/>
        </p:spPr>
      </p:pic>
      <p:sp>
        <p:nvSpPr>
          <p:cNvPr id="67617" name="Rectangle 33"/>
          <p:cNvSpPr>
            <a:spLocks noChangeArrowheads="1"/>
          </p:cNvSpPr>
          <p:nvPr/>
        </p:nvSpPr>
        <p:spPr bwMode="auto">
          <a:xfrm>
            <a:off x="0" y="3257550"/>
            <a:ext cx="9144000" cy="0"/>
          </a:xfrm>
          <a:prstGeom prst="rect">
            <a:avLst/>
          </a:prstGeom>
          <a:noFill/>
          <a:ln w="9525">
            <a:noFill/>
            <a:miter lim="800000"/>
            <a:headEnd/>
            <a:tailEnd/>
          </a:ln>
          <a:effectLst/>
        </p:spPr>
        <p:txBody>
          <a:bodyPr wrap="none" anchor="ctr">
            <a:spAutoFit/>
          </a:bodyPr>
          <a:lstStyle/>
          <a:p>
            <a:endParaRPr lang="ru-RU"/>
          </a:p>
        </p:txBody>
      </p:sp>
      <p:pic>
        <p:nvPicPr>
          <p:cNvPr id="67616" name="Picture 3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50825" y="4149725"/>
            <a:ext cx="193675" cy="863600"/>
          </a:xfrm>
          <a:prstGeom prst="rect">
            <a:avLst/>
          </a:prstGeom>
          <a:noFill/>
        </p:spPr>
      </p:pic>
      <p:pic>
        <p:nvPicPr>
          <p:cNvPr id="67618" name="Picture 3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55650" y="4221163"/>
            <a:ext cx="359965" cy="783283"/>
          </a:xfrm>
          <a:prstGeom prst="rect">
            <a:avLst/>
          </a:prstGeom>
          <a:noFill/>
        </p:spPr>
      </p:pic>
      <p:sp>
        <p:nvSpPr>
          <p:cNvPr id="67619" name="Rectangle 35"/>
          <p:cNvSpPr>
            <a:spLocks noChangeArrowheads="1"/>
          </p:cNvSpPr>
          <p:nvPr/>
        </p:nvSpPr>
        <p:spPr bwMode="auto">
          <a:xfrm>
            <a:off x="468313" y="4437063"/>
            <a:ext cx="425450" cy="457200"/>
          </a:xfrm>
          <a:prstGeom prst="rect">
            <a:avLst/>
          </a:prstGeom>
          <a:noFill/>
          <a:ln w="9525">
            <a:noFill/>
            <a:miter lim="800000"/>
            <a:headEnd/>
            <a:tailEnd/>
          </a:ln>
          <a:effectLst/>
        </p:spPr>
        <p:txBody>
          <a:bodyPr wrap="none" anchor="ctr">
            <a:spAutoFit/>
          </a:bodyPr>
          <a:lstStyle/>
          <a:p>
            <a:r>
              <a:rPr lang="ru-RU" sz="2400"/>
              <a:t>+</a:t>
            </a:r>
            <a:r>
              <a:rPr lang="ru-RU"/>
              <a:t> </a:t>
            </a:r>
          </a:p>
        </p:txBody>
      </p:sp>
      <p:sp>
        <p:nvSpPr>
          <p:cNvPr id="67620" name="Rectangle 36"/>
          <p:cNvSpPr>
            <a:spLocks noChangeArrowheads="1"/>
          </p:cNvSpPr>
          <p:nvPr/>
        </p:nvSpPr>
        <p:spPr bwMode="auto">
          <a:xfrm>
            <a:off x="1258888" y="4365625"/>
            <a:ext cx="425450" cy="457200"/>
          </a:xfrm>
          <a:prstGeom prst="rect">
            <a:avLst/>
          </a:prstGeom>
          <a:noFill/>
          <a:ln w="9525">
            <a:noFill/>
            <a:miter lim="800000"/>
            <a:headEnd/>
            <a:tailEnd/>
          </a:ln>
          <a:effectLst/>
        </p:spPr>
        <p:txBody>
          <a:bodyPr wrap="none" anchor="ctr">
            <a:spAutoFit/>
          </a:bodyPr>
          <a:lstStyle/>
          <a:p>
            <a:r>
              <a:rPr lang="ru-RU" sz="2400"/>
              <a:t>=</a:t>
            </a:r>
            <a:r>
              <a:rPr lang="ru-RU"/>
              <a:t> </a:t>
            </a:r>
          </a:p>
        </p:txBody>
      </p:sp>
      <p:sp>
        <p:nvSpPr>
          <p:cNvPr id="67622" name="Rectangle 38"/>
          <p:cNvSpPr>
            <a:spLocks noChangeArrowheads="1"/>
          </p:cNvSpPr>
          <p:nvPr/>
        </p:nvSpPr>
        <p:spPr bwMode="auto">
          <a:xfrm>
            <a:off x="0" y="3257550"/>
            <a:ext cx="9144000" cy="0"/>
          </a:xfrm>
          <a:prstGeom prst="rect">
            <a:avLst/>
          </a:prstGeom>
          <a:noFill/>
          <a:ln w="9525">
            <a:noFill/>
            <a:miter lim="800000"/>
            <a:headEnd/>
            <a:tailEnd/>
          </a:ln>
          <a:effectLst/>
        </p:spPr>
        <p:txBody>
          <a:bodyPr wrap="none" anchor="ctr">
            <a:spAutoFit/>
          </a:bodyPr>
          <a:lstStyle/>
          <a:p>
            <a:endParaRPr lang="ru-RU"/>
          </a:p>
        </p:txBody>
      </p:sp>
      <p:pic>
        <p:nvPicPr>
          <p:cNvPr id="67621" name="Picture 3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619250" y="4292600"/>
            <a:ext cx="322263" cy="720725"/>
          </a:xfrm>
          <a:prstGeom prst="rect">
            <a:avLst/>
          </a:prstGeom>
          <a:noFill/>
        </p:spPr>
      </p:pic>
      <p:sp>
        <p:nvSpPr>
          <p:cNvPr id="67623" name="Rectangle 39"/>
          <p:cNvSpPr>
            <a:spLocks noChangeArrowheads="1"/>
          </p:cNvSpPr>
          <p:nvPr/>
        </p:nvSpPr>
        <p:spPr bwMode="auto">
          <a:xfrm>
            <a:off x="2051050" y="4365625"/>
            <a:ext cx="446088" cy="457200"/>
          </a:xfrm>
          <a:prstGeom prst="rect">
            <a:avLst/>
          </a:prstGeom>
          <a:noFill/>
          <a:ln w="9525">
            <a:noFill/>
            <a:miter lim="800000"/>
            <a:headEnd/>
            <a:tailEnd/>
          </a:ln>
          <a:effectLst/>
        </p:spPr>
        <p:txBody>
          <a:bodyPr wrap="none" anchor="ctr">
            <a:spAutoFit/>
          </a:bodyPr>
          <a:lstStyle/>
          <a:p>
            <a:r>
              <a:rPr lang="ru-RU" sz="2400"/>
              <a:t>= </a:t>
            </a:r>
          </a:p>
        </p:txBody>
      </p:sp>
      <p:sp>
        <p:nvSpPr>
          <p:cNvPr id="67624" name="Rectangle 40"/>
          <p:cNvSpPr>
            <a:spLocks noChangeArrowheads="1"/>
          </p:cNvSpPr>
          <p:nvPr/>
        </p:nvSpPr>
        <p:spPr bwMode="auto">
          <a:xfrm>
            <a:off x="2339975" y="4292600"/>
            <a:ext cx="1152525" cy="457200"/>
          </a:xfrm>
          <a:prstGeom prst="rect">
            <a:avLst/>
          </a:prstGeom>
          <a:noFill/>
          <a:ln w="9525">
            <a:noFill/>
            <a:miter lim="800000"/>
            <a:headEnd/>
            <a:tailEnd/>
          </a:ln>
          <a:effectLst/>
        </p:spPr>
        <p:txBody>
          <a:bodyPr anchor="ctr">
            <a:spAutoFit/>
          </a:bodyPr>
          <a:lstStyle/>
          <a:p>
            <a:r>
              <a:rPr lang="ru-RU" sz="2400"/>
              <a:t>0,4 </a:t>
            </a:r>
          </a:p>
        </p:txBody>
      </p:sp>
      <p:sp>
        <p:nvSpPr>
          <p:cNvPr id="67625" name="Rectangle 41"/>
          <p:cNvSpPr>
            <a:spLocks noChangeArrowheads="1"/>
          </p:cNvSpPr>
          <p:nvPr/>
        </p:nvSpPr>
        <p:spPr bwMode="auto">
          <a:xfrm>
            <a:off x="0" y="5876925"/>
            <a:ext cx="4572000" cy="641350"/>
          </a:xfrm>
          <a:prstGeom prst="rect">
            <a:avLst/>
          </a:prstGeom>
          <a:noFill/>
          <a:ln w="9525">
            <a:noFill/>
            <a:miter lim="800000"/>
            <a:headEnd/>
            <a:tailEnd/>
          </a:ln>
          <a:effectLst/>
        </p:spPr>
        <p:txBody>
          <a:bodyPr>
            <a:spAutoFit/>
          </a:bodyPr>
          <a:lstStyle/>
          <a:p>
            <a:r>
              <a:rPr lang="ru-RU" b="1">
                <a:hlinkClick r:id="rId11" action="ppaction://hlinksldjump"/>
              </a:rPr>
              <a:t>На главную</a:t>
            </a:r>
            <a:endParaRPr lang="ru-RU" b="1"/>
          </a:p>
          <a:p>
            <a:r>
              <a:rPr lang="ru-RU" b="1">
                <a:hlinkClick r:id="rId12" action="ppaction://hlinksldjump"/>
              </a:rPr>
              <a:t>К списку задач</a:t>
            </a:r>
            <a:endParaRPr lang="ru-RU" b="1"/>
          </a:p>
        </p:txBody>
      </p:sp>
    </p:spTree>
  </p:cSld>
  <p:clrMapOvr>
    <a:masterClrMapping/>
  </p:clrMapOvr>
  <p:transition>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Заголовок 1"/>
          <p:cNvSpPr>
            <a:spLocks noGrp="1"/>
          </p:cNvSpPr>
          <p:nvPr>
            <p:ph type="title" idx="4294967295"/>
          </p:nvPr>
        </p:nvSpPr>
        <p:spPr>
          <a:xfrm>
            <a:off x="457200" y="274638"/>
            <a:ext cx="8229600" cy="6034087"/>
          </a:xfrm>
        </p:spPr>
        <p:txBody>
          <a:bodyPr/>
          <a:lstStyle/>
          <a:p>
            <a:pPr eaLnBrk="1" fontAlgn="t" hangingPunct="1"/>
            <a:r>
              <a:rPr lang="ru-RU" sz="3200" b="1" u="sng" dirty="0" smtClean="0">
                <a:solidFill>
                  <a:schemeClr val="tx1"/>
                </a:solidFill>
              </a:rPr>
              <a:t>Задача про монеты</a:t>
            </a:r>
            <a:r>
              <a:rPr lang="ru-RU" sz="2300" b="1" u="sng" dirty="0" smtClean="0">
                <a:solidFill>
                  <a:schemeClr val="tx1"/>
                </a:solidFill>
              </a:rPr>
              <a:t/>
            </a:r>
            <a:br>
              <a:rPr lang="ru-RU" sz="2300" b="1" u="sng" dirty="0" smtClean="0">
                <a:solidFill>
                  <a:schemeClr val="tx1"/>
                </a:solidFill>
              </a:rPr>
            </a:br>
            <a:r>
              <a:rPr lang="ru-RU" sz="1600" dirty="0" smtClean="0">
                <a:solidFill>
                  <a:schemeClr val="tx1"/>
                </a:solidFill>
              </a:rPr>
              <a:t>Монету бросают четыре раза. Найдите вероятность того, что орел не выпадет ни разу.</a:t>
            </a:r>
            <a:r>
              <a:rPr lang="ru-RU" sz="2000" dirty="0" smtClean="0">
                <a:solidFill>
                  <a:schemeClr val="tx1"/>
                </a:solidFill>
              </a:rPr>
              <a:t/>
            </a:r>
            <a:br>
              <a:rPr lang="ru-RU" sz="2000" dirty="0" smtClean="0">
                <a:solidFill>
                  <a:schemeClr val="tx1"/>
                </a:solidFill>
              </a:rPr>
            </a:br>
            <a:r>
              <a:rPr lang="ru-RU" sz="1800" b="1" dirty="0" smtClean="0">
                <a:solidFill>
                  <a:schemeClr val="tx1"/>
                </a:solidFill>
              </a:rPr>
              <a:t>Решение</a:t>
            </a:r>
            <a:r>
              <a:rPr lang="ru-RU" sz="1800" dirty="0" smtClean="0">
                <a:solidFill>
                  <a:schemeClr val="tx1"/>
                </a:solidFill>
              </a:rPr>
              <a:t>: 1. Выписываем все возможные комбинации орлов и решек:</a:t>
            </a:r>
            <a:br>
              <a:rPr lang="ru-RU" sz="1800" dirty="0" smtClean="0">
                <a:solidFill>
                  <a:schemeClr val="tx1"/>
                </a:solidFill>
              </a:rPr>
            </a:br>
            <a:r>
              <a:rPr lang="en-US" sz="1800" dirty="0" smtClean="0">
                <a:solidFill>
                  <a:schemeClr val="tx1"/>
                </a:solidFill>
              </a:rPr>
              <a:t>OOOO</a:t>
            </a:r>
            <a:r>
              <a:rPr lang="ru-RU" sz="1800" dirty="0" smtClean="0">
                <a:solidFill>
                  <a:schemeClr val="tx1"/>
                </a:solidFill>
              </a:rPr>
              <a:t>,</a:t>
            </a:r>
            <a:r>
              <a:rPr lang="en-US" sz="1800" dirty="0" smtClean="0">
                <a:solidFill>
                  <a:schemeClr val="tx1"/>
                </a:solidFill>
              </a:rPr>
              <a:t> OOOP</a:t>
            </a:r>
            <a:r>
              <a:rPr lang="ru-RU" sz="1800" dirty="0" smtClean="0">
                <a:solidFill>
                  <a:schemeClr val="tx1"/>
                </a:solidFill>
              </a:rPr>
              <a:t>,</a:t>
            </a:r>
            <a:r>
              <a:rPr lang="en-US" sz="1800" dirty="0" smtClean="0">
                <a:solidFill>
                  <a:schemeClr val="tx1"/>
                </a:solidFill>
              </a:rPr>
              <a:t> OOPO</a:t>
            </a:r>
            <a:r>
              <a:rPr lang="ru-RU" sz="1800" dirty="0" smtClean="0">
                <a:solidFill>
                  <a:schemeClr val="tx1"/>
                </a:solidFill>
              </a:rPr>
              <a:t>,</a:t>
            </a:r>
            <a:r>
              <a:rPr lang="en-US" sz="1800" dirty="0" smtClean="0">
                <a:solidFill>
                  <a:schemeClr val="tx1"/>
                </a:solidFill>
              </a:rPr>
              <a:t> OOPP</a:t>
            </a:r>
            <a:r>
              <a:rPr lang="ru-RU" sz="1800" dirty="0" smtClean="0">
                <a:solidFill>
                  <a:schemeClr val="tx1"/>
                </a:solidFill>
              </a:rPr>
              <a:t>,</a:t>
            </a:r>
            <a:r>
              <a:rPr lang="en-US" sz="1800" dirty="0" smtClean="0">
                <a:solidFill>
                  <a:schemeClr val="tx1"/>
                </a:solidFill>
              </a:rPr>
              <a:t> OPOO </a:t>
            </a:r>
            <a:r>
              <a:rPr lang="ru-RU" sz="1800" dirty="0" smtClean="0">
                <a:solidFill>
                  <a:schemeClr val="tx1"/>
                </a:solidFill>
              </a:rPr>
              <a:t>,</a:t>
            </a:r>
            <a:r>
              <a:rPr lang="en-US" sz="1800" dirty="0" smtClean="0">
                <a:solidFill>
                  <a:schemeClr val="tx1"/>
                </a:solidFill>
              </a:rPr>
              <a:t>OPOP</a:t>
            </a:r>
            <a:r>
              <a:rPr lang="ru-RU" sz="1800" dirty="0" smtClean="0">
                <a:solidFill>
                  <a:schemeClr val="tx1"/>
                </a:solidFill>
              </a:rPr>
              <a:t>,</a:t>
            </a:r>
            <a:r>
              <a:rPr lang="en-US" sz="1800" dirty="0" smtClean="0">
                <a:solidFill>
                  <a:schemeClr val="tx1"/>
                </a:solidFill>
              </a:rPr>
              <a:t> OPPO</a:t>
            </a:r>
            <a:r>
              <a:rPr lang="ru-RU" sz="1800" dirty="0" smtClean="0">
                <a:solidFill>
                  <a:schemeClr val="tx1"/>
                </a:solidFill>
              </a:rPr>
              <a:t>,</a:t>
            </a:r>
            <a:r>
              <a:rPr lang="en-US" sz="1800" dirty="0" smtClean="0">
                <a:solidFill>
                  <a:schemeClr val="tx1"/>
                </a:solidFill>
              </a:rPr>
              <a:t> OPPP</a:t>
            </a:r>
            <a:r>
              <a:rPr lang="ru-RU" sz="1800" dirty="0" smtClean="0">
                <a:solidFill>
                  <a:schemeClr val="tx1"/>
                </a:solidFill>
              </a:rPr>
              <a:t>, </a:t>
            </a:r>
            <a:r>
              <a:rPr lang="en-US" sz="1800" dirty="0" smtClean="0">
                <a:solidFill>
                  <a:schemeClr val="tx1"/>
                </a:solidFill>
              </a:rPr>
              <a:t>POO</a:t>
            </a:r>
            <a:r>
              <a:rPr lang="ru-RU" sz="1800" dirty="0" smtClean="0">
                <a:solidFill>
                  <a:schemeClr val="tx1"/>
                </a:solidFill>
              </a:rPr>
              <a:t>Р,</a:t>
            </a:r>
            <a:r>
              <a:rPr lang="en-US" sz="1800" dirty="0" smtClean="0">
                <a:solidFill>
                  <a:schemeClr val="tx1"/>
                </a:solidFill>
              </a:rPr>
              <a:t> POOP</a:t>
            </a:r>
            <a:r>
              <a:rPr lang="ru-RU" sz="1800" dirty="0" smtClean="0">
                <a:solidFill>
                  <a:schemeClr val="tx1"/>
                </a:solidFill>
              </a:rPr>
              <a:t>,</a:t>
            </a:r>
            <a:r>
              <a:rPr lang="en-US" sz="1800" dirty="0" smtClean="0">
                <a:solidFill>
                  <a:schemeClr val="tx1"/>
                </a:solidFill>
              </a:rPr>
              <a:t> POPO</a:t>
            </a:r>
            <a:r>
              <a:rPr lang="ru-RU" sz="1800" dirty="0" smtClean="0">
                <a:solidFill>
                  <a:schemeClr val="tx1"/>
                </a:solidFill>
              </a:rPr>
              <a:t>,</a:t>
            </a:r>
            <a:r>
              <a:rPr lang="en-US" sz="1800" dirty="0" smtClean="0">
                <a:solidFill>
                  <a:schemeClr val="tx1"/>
                </a:solidFill>
              </a:rPr>
              <a:t> POPP</a:t>
            </a:r>
            <a:r>
              <a:rPr lang="ru-RU" sz="1800" dirty="0" smtClean="0">
                <a:solidFill>
                  <a:schemeClr val="tx1"/>
                </a:solidFill>
              </a:rPr>
              <a:t>,</a:t>
            </a:r>
            <a:r>
              <a:rPr lang="en-US" sz="1800" dirty="0" smtClean="0">
                <a:solidFill>
                  <a:schemeClr val="tx1"/>
                </a:solidFill>
              </a:rPr>
              <a:t> PPOO</a:t>
            </a:r>
            <a:r>
              <a:rPr lang="ru-RU" sz="1800" dirty="0" smtClean="0">
                <a:solidFill>
                  <a:schemeClr val="tx1"/>
                </a:solidFill>
              </a:rPr>
              <a:t>,</a:t>
            </a:r>
            <a:r>
              <a:rPr lang="en-US" sz="1800" dirty="0" smtClean="0">
                <a:solidFill>
                  <a:schemeClr val="tx1"/>
                </a:solidFill>
              </a:rPr>
              <a:t> PPOP</a:t>
            </a:r>
            <a:r>
              <a:rPr lang="ru-RU" sz="1800" dirty="0" smtClean="0">
                <a:solidFill>
                  <a:schemeClr val="tx1"/>
                </a:solidFill>
              </a:rPr>
              <a:t>,</a:t>
            </a:r>
            <a:r>
              <a:rPr lang="en-US" sz="1800" dirty="0" smtClean="0">
                <a:solidFill>
                  <a:schemeClr val="tx1"/>
                </a:solidFill>
              </a:rPr>
              <a:t> PPPO</a:t>
            </a:r>
            <a:r>
              <a:rPr lang="ru-RU" sz="1800" dirty="0" smtClean="0">
                <a:solidFill>
                  <a:schemeClr val="tx1"/>
                </a:solidFill>
              </a:rPr>
              <a:t>,</a:t>
            </a:r>
            <a:r>
              <a:rPr lang="en-US" sz="1800" dirty="0" smtClean="0">
                <a:solidFill>
                  <a:schemeClr val="tx1"/>
                </a:solidFill>
              </a:rPr>
              <a:t> </a:t>
            </a:r>
            <a:r>
              <a:rPr lang="en-US" sz="1800" b="1" u="sng" dirty="0" smtClean="0">
                <a:solidFill>
                  <a:schemeClr val="tx1"/>
                </a:solidFill>
              </a:rPr>
              <a:t>PPPP</a:t>
            </a:r>
            <a:r>
              <a:rPr lang="ru-RU" sz="1800" b="1" u="sng" dirty="0" smtClean="0">
                <a:solidFill>
                  <a:schemeClr val="tx1"/>
                </a:solidFill>
              </a:rPr>
              <a:t>.</a:t>
            </a:r>
            <a:r>
              <a:rPr lang="ru-RU" sz="1800" dirty="0" smtClean="0">
                <a:solidFill>
                  <a:schemeClr val="tx1"/>
                </a:solidFill>
              </a:rPr>
              <a:t/>
            </a:r>
            <a:br>
              <a:rPr lang="ru-RU" sz="1800" dirty="0" smtClean="0">
                <a:solidFill>
                  <a:schemeClr val="tx1"/>
                </a:solidFill>
              </a:rPr>
            </a:br>
            <a:r>
              <a:rPr lang="ru-RU" sz="1800" dirty="0" smtClean="0">
                <a:solidFill>
                  <a:schemeClr val="tx1"/>
                </a:solidFill>
              </a:rPr>
              <a:t>2.</a:t>
            </a:r>
            <a:r>
              <a:rPr lang="ru-RU" sz="1600" dirty="0" smtClean="0">
                <a:solidFill>
                  <a:schemeClr val="tx1"/>
                </a:solidFill>
              </a:rPr>
              <a:t> </a:t>
            </a:r>
            <a:r>
              <a:rPr lang="ru-RU" sz="1600" b="1" dirty="0" smtClean="0">
                <a:solidFill>
                  <a:schemeClr val="tx1"/>
                </a:solidFill>
              </a:rPr>
              <a:t>Всего </a:t>
            </a:r>
            <a:r>
              <a:rPr lang="ru-RU" sz="1600" dirty="0" smtClean="0">
                <a:solidFill>
                  <a:schemeClr val="tx1"/>
                </a:solidFill>
              </a:rPr>
              <a:t>получилось 16 вариантов, а </a:t>
            </a:r>
            <a:r>
              <a:rPr lang="ru-RU" sz="1600" b="1" dirty="0" smtClean="0">
                <a:solidFill>
                  <a:schemeClr val="tx1"/>
                </a:solidFill>
              </a:rPr>
              <a:t>благоприятных</a:t>
            </a:r>
            <a:r>
              <a:rPr lang="ru-RU" sz="1600" dirty="0" smtClean="0">
                <a:solidFill>
                  <a:schemeClr val="tx1"/>
                </a:solidFill>
              </a:rPr>
              <a:t> вариантов 1.</a:t>
            </a:r>
            <a:br>
              <a:rPr lang="ru-RU" sz="1600" dirty="0" smtClean="0">
                <a:solidFill>
                  <a:schemeClr val="tx1"/>
                </a:solidFill>
              </a:rPr>
            </a:br>
            <a:r>
              <a:rPr lang="ru-RU" sz="1600" dirty="0" smtClean="0">
                <a:solidFill>
                  <a:schemeClr val="tx1"/>
                </a:solidFill>
              </a:rPr>
              <a:t>Р=1/16=0,0625</a:t>
            </a:r>
            <a:br>
              <a:rPr lang="ru-RU" sz="1600" dirty="0" smtClean="0">
                <a:solidFill>
                  <a:schemeClr val="tx1"/>
                </a:solidFill>
              </a:rPr>
            </a:br>
            <a:r>
              <a:rPr lang="ru-RU" sz="1600" dirty="0" smtClean="0">
                <a:solidFill>
                  <a:schemeClr val="tx1"/>
                </a:solidFill>
              </a:rPr>
              <a:t>Ответ:О,0625.</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800" b="1" i="1" dirty="0" smtClean="0">
                <a:solidFill>
                  <a:srgbClr val="FF0000"/>
                </a:solidFill>
              </a:rPr>
              <a:t>Специальная формула вероятности!!!</a:t>
            </a:r>
            <a:r>
              <a:rPr lang="ru-RU" sz="1400" dirty="0" smtClean="0">
                <a:solidFill>
                  <a:schemeClr val="tx1"/>
                </a:solidFill>
              </a:rPr>
              <a:t/>
            </a:r>
            <a:br>
              <a:rPr lang="ru-RU" sz="1400" dirty="0" smtClean="0">
                <a:solidFill>
                  <a:schemeClr val="tx1"/>
                </a:solidFill>
              </a:rPr>
            </a:br>
            <a:r>
              <a:rPr lang="ru-RU" sz="1400" dirty="0" smtClean="0">
                <a:solidFill>
                  <a:schemeClr val="tx1"/>
                </a:solidFill>
              </a:rPr>
              <a:t>Итак, в задачах с </a:t>
            </a:r>
            <a:r>
              <a:rPr lang="ru-RU" sz="1400" b="1" dirty="0" smtClean="0">
                <a:solidFill>
                  <a:schemeClr val="tx1"/>
                </a:solidFill>
              </a:rPr>
              <a:t>монетами</a:t>
            </a:r>
            <a:r>
              <a:rPr lang="ru-RU" sz="1400" dirty="0" smtClean="0">
                <a:solidFill>
                  <a:schemeClr val="tx1"/>
                </a:solidFill>
              </a:rPr>
              <a:t> есть </a:t>
            </a:r>
            <a:r>
              <a:rPr lang="ru-RU" sz="1400" u="sng" dirty="0" smtClean="0">
                <a:solidFill>
                  <a:schemeClr val="tx1"/>
                </a:solidFill>
              </a:rPr>
              <a:t>собственная </a:t>
            </a:r>
            <a:r>
              <a:rPr lang="ru-RU" sz="1400" dirty="0" smtClean="0">
                <a:solidFill>
                  <a:schemeClr val="tx1"/>
                </a:solidFill>
              </a:rPr>
              <a:t>формула вероятности, т.к всегда 2 исхода </a:t>
            </a:r>
            <a:r>
              <a:rPr lang="en-US" sz="1400" dirty="0" smtClean="0">
                <a:solidFill>
                  <a:schemeClr val="tx1"/>
                </a:solidFill>
              </a:rPr>
              <a:t>“</a:t>
            </a:r>
            <a:r>
              <a:rPr lang="ru-RU" sz="1400" dirty="0" smtClean="0">
                <a:solidFill>
                  <a:schemeClr val="tx1"/>
                </a:solidFill>
              </a:rPr>
              <a:t>орел</a:t>
            </a:r>
            <a:r>
              <a:rPr lang="en-US" sz="1400" dirty="0" smtClean="0">
                <a:solidFill>
                  <a:schemeClr val="tx1"/>
                </a:solidFill>
              </a:rPr>
              <a:t>” </a:t>
            </a:r>
            <a:r>
              <a:rPr lang="ru-RU" sz="1400" dirty="0" smtClean="0">
                <a:solidFill>
                  <a:schemeClr val="tx1"/>
                </a:solidFill>
              </a:rPr>
              <a:t>или </a:t>
            </a:r>
            <a:r>
              <a:rPr lang="en-US" sz="1400" dirty="0" smtClean="0">
                <a:solidFill>
                  <a:schemeClr val="tx1"/>
                </a:solidFill>
              </a:rPr>
              <a:t>“</a:t>
            </a:r>
            <a:r>
              <a:rPr lang="ru-RU" sz="1400" dirty="0" smtClean="0">
                <a:solidFill>
                  <a:schemeClr val="tx1"/>
                </a:solidFill>
              </a:rPr>
              <a:t>решка</a:t>
            </a:r>
            <a:r>
              <a:rPr lang="en-US" sz="1400" dirty="0" smtClean="0">
                <a:solidFill>
                  <a:schemeClr val="tx1"/>
                </a:solidFill>
              </a:rPr>
              <a:t>”</a:t>
            </a:r>
            <a:r>
              <a:rPr lang="ru-RU" sz="1400" dirty="0" smtClean="0">
                <a:solidFill>
                  <a:schemeClr val="tx1"/>
                </a:solidFill>
              </a:rPr>
              <a:t> </a:t>
            </a:r>
            <a:br>
              <a:rPr lang="ru-RU" sz="1400" dirty="0" smtClean="0">
                <a:solidFill>
                  <a:schemeClr val="tx1"/>
                </a:solidFill>
              </a:rPr>
            </a:br>
            <a:r>
              <a:rPr lang="ru-RU" sz="1400" dirty="0" smtClean="0">
                <a:solidFill>
                  <a:schemeClr val="tx1"/>
                </a:solidFill>
              </a:rPr>
              <a:t>Пусть монету бросают </a:t>
            </a:r>
            <a:r>
              <a:rPr lang="ru-RU" sz="1300" i="1" dirty="0" err="1" smtClean="0">
                <a:solidFill>
                  <a:schemeClr val="tx1"/>
                </a:solidFill>
              </a:rPr>
              <a:t>n</a:t>
            </a:r>
            <a:r>
              <a:rPr lang="ru-RU" sz="1300" dirty="0" smtClean="0">
                <a:solidFill>
                  <a:schemeClr val="tx1"/>
                </a:solidFill>
              </a:rPr>
              <a:t> раз. Тогда вероятность того, что орел(решка) выпадет ровно </a:t>
            </a:r>
            <a:r>
              <a:rPr lang="ru-RU" sz="1300" i="1" dirty="0" err="1" smtClean="0">
                <a:solidFill>
                  <a:schemeClr val="tx1"/>
                </a:solidFill>
              </a:rPr>
              <a:t>k</a:t>
            </a:r>
            <a:r>
              <a:rPr lang="ru-RU" sz="1300" dirty="0" smtClean="0">
                <a:solidFill>
                  <a:schemeClr val="tx1"/>
                </a:solidFill>
              </a:rPr>
              <a:t> раз, можно найти </a:t>
            </a:r>
            <a:r>
              <a:rPr lang="ru-RU" sz="1300" b="1" dirty="0" smtClean="0">
                <a:solidFill>
                  <a:schemeClr val="tx1"/>
                </a:solidFill>
              </a:rPr>
              <a:t>по формуле:</a:t>
            </a:r>
            <a:r>
              <a:rPr lang="ru-RU" sz="1400" dirty="0" smtClean="0">
                <a:solidFill>
                  <a:schemeClr val="tx1"/>
                </a:solidFill>
              </a:rPr>
              <a:t/>
            </a:r>
            <a:br>
              <a:rPr lang="ru-RU" sz="14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Где </a:t>
            </a:r>
            <a:r>
              <a:rPr lang="ru-RU" sz="1600" i="1" dirty="0" err="1" smtClean="0">
                <a:solidFill>
                  <a:schemeClr val="tx1"/>
                </a:solidFill>
              </a:rPr>
              <a:t>C</a:t>
            </a:r>
            <a:r>
              <a:rPr lang="ru-RU" sz="1600" i="1" baseline="-25000" dirty="0" err="1" smtClean="0">
                <a:solidFill>
                  <a:schemeClr val="tx1"/>
                </a:solidFill>
              </a:rPr>
              <a:t>n</a:t>
            </a:r>
            <a:r>
              <a:rPr lang="ru-RU" sz="1600" i="1" baseline="30000" dirty="0" err="1" smtClean="0">
                <a:solidFill>
                  <a:schemeClr val="tx1"/>
                </a:solidFill>
              </a:rPr>
              <a:t>k</a:t>
            </a:r>
            <a:r>
              <a:rPr lang="ru-RU" sz="1600" dirty="0" smtClean="0">
                <a:solidFill>
                  <a:schemeClr val="tx1"/>
                </a:solidFill>
              </a:rPr>
              <a:t> — число сочетаний из </a:t>
            </a:r>
            <a:r>
              <a:rPr lang="ru-RU" sz="1600" i="1" dirty="0" err="1" smtClean="0">
                <a:solidFill>
                  <a:schemeClr val="tx1"/>
                </a:solidFill>
              </a:rPr>
              <a:t>n</a:t>
            </a:r>
            <a:r>
              <a:rPr lang="ru-RU" sz="1600" dirty="0" smtClean="0">
                <a:solidFill>
                  <a:schemeClr val="tx1"/>
                </a:solidFill>
              </a:rPr>
              <a:t> элементов по </a:t>
            </a:r>
            <a:r>
              <a:rPr lang="ru-RU" sz="1600" i="1" dirty="0" err="1" smtClean="0">
                <a:solidFill>
                  <a:schemeClr val="tx1"/>
                </a:solidFill>
              </a:rPr>
              <a:t>k</a:t>
            </a:r>
            <a:r>
              <a:rPr lang="ru-RU" sz="1600" dirty="0" smtClean="0">
                <a:solidFill>
                  <a:schemeClr val="tx1"/>
                </a:solidFill>
              </a:rPr>
              <a:t>, которое считается </a:t>
            </a:r>
            <a:r>
              <a:rPr lang="ru-RU" sz="1600" b="1" dirty="0" smtClean="0">
                <a:solidFill>
                  <a:schemeClr val="tx1"/>
                </a:solidFill>
              </a:rPr>
              <a:t>по формуле</a:t>
            </a:r>
            <a:r>
              <a:rPr lang="ru-RU" sz="1600" dirty="0" smtClean="0">
                <a:solidFill>
                  <a:schemeClr val="tx1"/>
                </a:solidFill>
              </a:rPr>
              <a:t>:</a:t>
            </a:r>
            <a:r>
              <a:rPr lang="ru-RU" sz="1600" dirty="0" smtClean="0"/>
              <a:t/>
            </a:r>
            <a:br>
              <a:rPr lang="ru-RU" sz="1600" dirty="0" smtClean="0"/>
            </a:br>
            <a:r>
              <a:rPr lang="en-US" sz="1800" dirty="0" smtClean="0"/>
              <a:t/>
            </a:r>
            <a:br>
              <a:rPr lang="en-US" sz="1800" dirty="0" smtClean="0"/>
            </a:br>
            <a:r>
              <a:rPr lang="ru-RU" sz="1400" b="1" dirty="0" smtClean="0">
                <a:solidFill>
                  <a:schemeClr val="tx1"/>
                </a:solidFill>
                <a:hlinkClick r:id="rId3" action="ppaction://hlinksldjump"/>
              </a:rPr>
              <a:t>На главную</a:t>
            </a:r>
            <a:r>
              <a:rPr lang="en-US" sz="1400" b="1" dirty="0" smtClean="0">
                <a:solidFill>
                  <a:schemeClr val="tx1"/>
                </a:solidFill>
                <a:hlinkClick r:id="rId3" action="ppaction://hlinksldjump"/>
              </a:rPr>
              <a:t/>
            </a:r>
            <a:br>
              <a:rPr lang="en-US" sz="1400" b="1" dirty="0" smtClean="0">
                <a:solidFill>
                  <a:schemeClr val="tx1"/>
                </a:solidFill>
                <a:hlinkClick r:id="rId3" action="ppaction://hlinksldjump"/>
              </a:rPr>
            </a:br>
            <a:r>
              <a:rPr lang="ru-RU" sz="1400" b="1" dirty="0" smtClean="0">
                <a:solidFill>
                  <a:schemeClr val="tx1"/>
                </a:solidFill>
                <a:hlinkClick r:id="rId4" action="ppaction://hlinksldjump"/>
              </a:rPr>
              <a:t>К началу темы</a:t>
            </a:r>
            <a:r>
              <a:rPr lang="en-US" sz="1400" b="1" dirty="0" smtClean="0">
                <a:solidFill>
                  <a:schemeClr val="tx1"/>
                </a:solidFill>
                <a:hlinkClick r:id="rId5" action="ppaction://hlinksldjump"/>
              </a:rPr>
              <a:t/>
            </a:r>
            <a:br>
              <a:rPr lang="en-US" sz="1400" b="1" dirty="0" smtClean="0">
                <a:solidFill>
                  <a:schemeClr val="tx1"/>
                </a:solidFill>
                <a:hlinkClick r:id="rId5" action="ppaction://hlinksldjump"/>
              </a:rPr>
            </a:br>
            <a:r>
              <a:rPr lang="ru-RU" sz="2000" b="1" dirty="0" smtClean="0"/>
              <a:t>                                   </a:t>
            </a:r>
            <a:r>
              <a:rPr lang="en-US" sz="2300" b="1" dirty="0" smtClean="0"/>
              <a:t/>
            </a:r>
            <a:br>
              <a:rPr lang="en-US" sz="2300" b="1" dirty="0" smtClean="0"/>
            </a:br>
            <a:endParaRPr lang="ru-RU" sz="2300" b="1" dirty="0" smtClean="0"/>
          </a:p>
        </p:txBody>
      </p:sp>
      <p:pic>
        <p:nvPicPr>
          <p:cNvPr id="16386" name="Содержимое 3" descr="money_Russia_1997_1ryble2001.jpg"/>
          <p:cNvPicPr>
            <a:picLocks noGrp="1" noChangeAspect="1"/>
          </p:cNvPicPr>
          <p:nvPr>
            <p:ph idx="4294967295"/>
          </p:nvPr>
        </p:nvPicPr>
        <p:blipFill>
          <a:blip r:embed="rId6" cstate="print"/>
          <a:srcRect/>
          <a:stretch>
            <a:fillRect/>
          </a:stretch>
        </p:blipFill>
        <p:spPr>
          <a:xfrm>
            <a:off x="6516688" y="5373688"/>
            <a:ext cx="2481262" cy="1284287"/>
          </a:xfrm>
        </p:spPr>
      </p:pic>
      <p:pic>
        <p:nvPicPr>
          <p:cNvPr id="16387" name="Рисунок 4" descr="formula4.png"/>
          <p:cNvPicPr>
            <a:picLocks noChangeAspect="1"/>
          </p:cNvPicPr>
          <p:nvPr/>
        </p:nvPicPr>
        <p:blipFill>
          <a:blip r:embed="rId7" cstate="print"/>
          <a:srcRect/>
          <a:stretch>
            <a:fillRect/>
          </a:stretch>
        </p:blipFill>
        <p:spPr bwMode="auto">
          <a:xfrm>
            <a:off x="1331913" y="4221163"/>
            <a:ext cx="609600" cy="457200"/>
          </a:xfrm>
          <a:prstGeom prst="rect">
            <a:avLst/>
          </a:prstGeom>
          <a:noFill/>
          <a:ln w="9525">
            <a:noFill/>
            <a:miter lim="800000"/>
            <a:headEnd/>
            <a:tailEnd/>
          </a:ln>
        </p:spPr>
      </p:pic>
      <p:pic>
        <p:nvPicPr>
          <p:cNvPr id="16388" name="Рисунок 5" descr="formula5.png"/>
          <p:cNvPicPr>
            <a:picLocks noChangeAspect="1"/>
          </p:cNvPicPr>
          <p:nvPr/>
        </p:nvPicPr>
        <p:blipFill>
          <a:blip r:embed="rId8" cstate="print"/>
          <a:srcRect/>
          <a:stretch>
            <a:fillRect/>
          </a:stretch>
        </p:blipFill>
        <p:spPr bwMode="auto">
          <a:xfrm>
            <a:off x="7380288" y="4581525"/>
            <a:ext cx="1419225" cy="457200"/>
          </a:xfrm>
          <a:prstGeom prst="rect">
            <a:avLst/>
          </a:prstGeom>
          <a:noFill/>
          <a:ln w="9525">
            <a:noFill/>
            <a:miter lim="800000"/>
            <a:headEnd/>
            <a:tailEnd/>
          </a:ln>
        </p:spPr>
      </p:pic>
    </p:spTree>
  </p:cSld>
  <p:clrMapOvr>
    <a:masterClrMapping/>
  </p:clrMapOvr>
  <p:transition>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Заголовок 1"/>
          <p:cNvSpPr>
            <a:spLocks noGrp="1"/>
          </p:cNvSpPr>
          <p:nvPr>
            <p:ph type="title" idx="4294967295"/>
          </p:nvPr>
        </p:nvSpPr>
        <p:spPr>
          <a:xfrm>
            <a:off x="323850" y="1628775"/>
            <a:ext cx="8229600" cy="6583363"/>
          </a:xfrm>
        </p:spPr>
        <p:txBody>
          <a:bodyPr/>
          <a:lstStyle/>
          <a:p>
            <a:pPr eaLnBrk="1" hangingPunct="1"/>
            <a:r>
              <a:rPr lang="ru-RU" sz="2000" b="1" i="1" u="sng" dirty="0" smtClean="0">
                <a:solidFill>
                  <a:schemeClr val="tx1"/>
                </a:solidFill>
              </a:rPr>
              <a:t>Задачи на самостоятельное решение</a:t>
            </a:r>
            <a:r>
              <a:rPr lang="ru-RU" sz="1600" i="1" u="sng" dirty="0" smtClean="0">
                <a:solidFill>
                  <a:srgbClr val="20C9F8"/>
                </a:solidFill>
              </a:rPr>
              <a:t/>
            </a:r>
            <a:br>
              <a:rPr lang="ru-RU" sz="1600" i="1" u="sng" dirty="0" smtClean="0">
                <a:solidFill>
                  <a:srgbClr val="20C9F8"/>
                </a:solidFill>
              </a:rPr>
            </a:br>
            <a:r>
              <a:rPr lang="ru-RU" sz="1600" b="1" dirty="0" smtClean="0"/>
              <a:t>1.Прототип задания B10 (№ 282855)</a:t>
            </a:r>
            <a:br>
              <a:rPr lang="ru-RU" sz="1600" b="1" dirty="0" smtClean="0"/>
            </a:br>
            <a:r>
              <a:rPr lang="ru-RU" sz="1600" dirty="0" smtClean="0"/>
              <a:t>В чемпионате по гимнастике участвуют 20 спортсменок: 8 из России, 7 из США, остальные — из Китая. Порядок, в котором выступают гимнастки, определяется жребием. Найдите вероятность того, что спортсменка, выступающая первой, окажется из Китая. </a:t>
            </a:r>
            <a:r>
              <a:rPr lang="ru-RU" sz="1600" b="1" u="sng" dirty="0" smtClean="0">
                <a:solidFill>
                  <a:srgbClr val="08684E"/>
                </a:solidFill>
              </a:rPr>
              <a:t>Ответ:0,25</a:t>
            </a:r>
            <a:r>
              <a:rPr lang="ru-RU" sz="1600" dirty="0" smtClean="0"/>
              <a:t> </a:t>
            </a:r>
            <a:r>
              <a:rPr lang="ru-RU" sz="1600" b="1" dirty="0" smtClean="0">
                <a:solidFill>
                  <a:srgbClr val="FF0000"/>
                </a:solidFill>
              </a:rPr>
              <a:t>(посмотреть решение)</a:t>
            </a:r>
            <a:r>
              <a:rPr lang="ru-RU" sz="1600" dirty="0" smtClean="0"/>
              <a:t/>
            </a:r>
            <a:br>
              <a:rPr lang="ru-RU" sz="1600" dirty="0" smtClean="0"/>
            </a:br>
            <a:r>
              <a:rPr lang="ru-RU" sz="1600" b="1" dirty="0" smtClean="0"/>
              <a:t>2. Прототип задания B10 (№ 320170)</a:t>
            </a:r>
            <a:br>
              <a:rPr lang="ru-RU" sz="1600" b="1" dirty="0" smtClean="0"/>
            </a:br>
            <a:r>
              <a:rPr lang="ru-RU" sz="1600" dirty="0" smtClean="0"/>
              <a:t>В чемпионате мира участвуют 16 команд. С помощью жребия их нужно разделить на четыре группы по четыре команды в каждой. В ящике вперемешку лежат карточки с номерами групп:1, 1, 1, 1, 2, 2, 2, 2, 3, 3, 3, 3, 4, 4, 4, 4.Капитаны команд тянут по одной карточке. Какова вероятность того, что команда России окажется во второй группе?</a:t>
            </a:r>
            <a:r>
              <a:rPr lang="ru-RU" sz="1600" b="1" u="sng" dirty="0" smtClean="0">
                <a:solidFill>
                  <a:srgbClr val="08684E"/>
                </a:solidFill>
              </a:rPr>
              <a:t> Ответ:0,25</a:t>
            </a:r>
            <a:r>
              <a:rPr lang="ru-RU" sz="1600" dirty="0" smtClean="0"/>
              <a:t> </a:t>
            </a:r>
            <a:r>
              <a:rPr lang="ru-RU" sz="1600" b="1" dirty="0" smtClean="0">
                <a:solidFill>
                  <a:srgbClr val="FF0000"/>
                </a:solidFill>
              </a:rPr>
              <a:t>(посмотреть решение) </a:t>
            </a:r>
            <a:r>
              <a:rPr lang="ru-RU" sz="1600" dirty="0" smtClean="0"/>
              <a:t/>
            </a:r>
            <a:br>
              <a:rPr lang="ru-RU" sz="1600" dirty="0" smtClean="0"/>
            </a:br>
            <a:r>
              <a:rPr lang="ru-RU" sz="1600" b="1" dirty="0" smtClean="0"/>
              <a:t> 3. Прототип B10 № 1001  </a:t>
            </a:r>
            <a:br>
              <a:rPr lang="ru-RU" sz="1600" b="1" dirty="0" smtClean="0"/>
            </a:br>
            <a:r>
              <a:rPr lang="ru-RU" sz="1600" dirty="0" smtClean="0"/>
              <a:t>На экзамен вынесено 60 вопросов, Андрей не выучил 3 из них. Найдите вероятность того, что ему попадется выученный билет.</a:t>
            </a:r>
            <a:r>
              <a:rPr lang="ru-RU" sz="1600" b="1" u="sng" dirty="0" smtClean="0">
                <a:solidFill>
                  <a:srgbClr val="387026"/>
                </a:solidFill>
              </a:rPr>
              <a:t> Ответ:0,95 </a:t>
            </a:r>
            <a:r>
              <a:rPr lang="ru-RU" sz="1600" b="1" dirty="0" smtClean="0">
                <a:solidFill>
                  <a:srgbClr val="FF0000"/>
                </a:solidFill>
              </a:rPr>
              <a:t>(посмотреть решение) </a:t>
            </a:r>
            <a:r>
              <a:rPr lang="ru-RU" sz="1600" dirty="0" smtClean="0"/>
              <a:t/>
            </a:r>
            <a:br>
              <a:rPr lang="ru-RU" sz="1600" dirty="0" smtClean="0"/>
            </a:br>
            <a:r>
              <a:rPr lang="ru-RU" sz="1600" b="1" dirty="0" smtClean="0"/>
              <a:t>4.Прототип задания B10 (№ 320181)</a:t>
            </a:r>
            <a:br>
              <a:rPr lang="ru-RU" sz="1600" b="1" dirty="0" smtClean="0"/>
            </a:br>
            <a:r>
              <a:rPr lang="ru-RU" sz="1600" dirty="0" smtClean="0"/>
              <a:t>В группе туристов 5 человек. С помощью жребия они выбирают двух человек, которые должны идти в село за продуктами. Турист А. хотел бы сходить в магазин, но он подчиняется жребию. Какова вероятность того, что А. пойдёт в магазин? </a:t>
            </a:r>
            <a:r>
              <a:rPr lang="ru-RU" sz="1600" b="1" u="sng" dirty="0" smtClean="0">
                <a:solidFill>
                  <a:srgbClr val="08684E"/>
                </a:solidFill>
              </a:rPr>
              <a:t>Ответ: 0,4 </a:t>
            </a:r>
            <a:r>
              <a:rPr lang="ru-RU" sz="1600" b="1" dirty="0" smtClean="0">
                <a:solidFill>
                  <a:srgbClr val="FF0000"/>
                </a:solidFill>
              </a:rPr>
              <a:t>(посмотреть решение) </a:t>
            </a:r>
            <a:r>
              <a:rPr lang="ru-RU" sz="1600" dirty="0" smtClean="0"/>
              <a:t/>
            </a:r>
            <a:br>
              <a:rPr lang="ru-RU" sz="1600" dirty="0" smtClean="0"/>
            </a:br>
            <a:r>
              <a:rPr lang="ru-RU" sz="1600" b="1" dirty="0" smtClean="0"/>
              <a:t> 5.Прототип задания B10 (№ 320183)</a:t>
            </a:r>
            <a:br>
              <a:rPr lang="ru-RU" sz="1600" b="1" dirty="0" smtClean="0"/>
            </a:br>
            <a:r>
              <a:rPr lang="ru-RU" sz="1600" dirty="0" smtClean="0"/>
              <a:t>Перед началом футбольного матча судья бросает монетку, чтобы определить, какая из команд начнёт игру с мячом. Команда «Физик» играет три матча с разными командами. Найдите вероятность того, что в этих играх «Физик» выиграет жребий ровно два раза </a:t>
            </a:r>
            <a:r>
              <a:rPr lang="ru-RU" sz="1600" b="1" u="sng" dirty="0" smtClean="0">
                <a:solidFill>
                  <a:srgbClr val="08684E"/>
                </a:solidFill>
              </a:rPr>
              <a:t>Ответ:0,375 </a:t>
            </a:r>
            <a:r>
              <a:rPr lang="ru-RU" sz="1600" b="1" dirty="0" smtClean="0">
                <a:solidFill>
                  <a:srgbClr val="FF0000"/>
                </a:solidFill>
              </a:rPr>
              <a:t>(посмотреть решение) </a:t>
            </a:r>
            <a:br>
              <a:rPr lang="ru-RU" sz="1600" b="1" dirty="0" smtClean="0">
                <a:solidFill>
                  <a:srgbClr val="FF0000"/>
                </a:solidFill>
              </a:rPr>
            </a:br>
            <a:r>
              <a:rPr lang="ru-RU" sz="1600" b="1" dirty="0" smtClean="0">
                <a:solidFill>
                  <a:schemeClr val="tx1"/>
                </a:solidFill>
                <a:hlinkClick r:id="rId3" action="ppaction://hlinksldjump"/>
              </a:rPr>
              <a:t>На главную</a:t>
            </a:r>
            <a:r>
              <a:rPr lang="en-US" sz="1600" b="1" dirty="0" smtClean="0">
                <a:solidFill>
                  <a:schemeClr val="tx1"/>
                </a:solidFill>
                <a:hlinkClick r:id="rId3" action="ppaction://hlinksldjump"/>
              </a:rPr>
              <a:t/>
            </a:r>
            <a:br>
              <a:rPr lang="en-US" sz="1600" b="1" dirty="0" smtClean="0">
                <a:solidFill>
                  <a:schemeClr val="tx1"/>
                </a:solidFill>
                <a:hlinkClick r:id="rId3" action="ppaction://hlinksldjump"/>
              </a:rPr>
            </a:br>
            <a:r>
              <a:rPr lang="ru-RU" sz="1600" b="1" dirty="0" smtClean="0">
                <a:solidFill>
                  <a:schemeClr val="tx1"/>
                </a:solidFill>
                <a:hlinkClick r:id="rId4" action="ppaction://hlinksldjump"/>
              </a:rPr>
              <a:t>К началу темы</a:t>
            </a:r>
            <a:r>
              <a:rPr lang="en-US" sz="1600" b="1" dirty="0" smtClean="0">
                <a:solidFill>
                  <a:schemeClr val="tx1"/>
                </a:solidFill>
                <a:hlinkClick r:id="rId5" action="ppaction://hlinksldjump"/>
              </a:rPr>
              <a:t/>
            </a:r>
            <a:br>
              <a:rPr lang="en-US" sz="1600" b="1" dirty="0" smtClean="0">
                <a:solidFill>
                  <a:schemeClr val="tx1"/>
                </a:solidFill>
                <a:hlinkClick r:id="rId5" action="ppaction://hlinksldjump"/>
              </a:rPr>
            </a:br>
            <a:r>
              <a:rPr lang="ru-RU" sz="1600" dirty="0" smtClean="0"/>
              <a:t/>
            </a:r>
            <a:br>
              <a:rPr lang="ru-RU" sz="1600" dirty="0" smtClean="0"/>
            </a:br>
            <a:r>
              <a:rPr lang="ru-RU" sz="1600" b="1" dirty="0" smtClean="0"/>
              <a:t/>
            </a:r>
            <a:br>
              <a:rPr lang="ru-RU" sz="1600" b="1" dirty="0" smtClean="0"/>
            </a:br>
            <a:r>
              <a:rPr lang="ru-RU" sz="1400" dirty="0" smtClean="0"/>
              <a:t/>
            </a:r>
            <a:br>
              <a:rPr lang="ru-RU" sz="1400" dirty="0" smtClean="0"/>
            </a:br>
            <a:r>
              <a:rPr lang="ru-RU" sz="2300" dirty="0" smtClean="0"/>
              <a:t/>
            </a:r>
            <a:br>
              <a:rPr lang="ru-RU" sz="2300" dirty="0" smtClean="0"/>
            </a:br>
            <a:endParaRPr lang="ru-RU" sz="2300" dirty="0" smtClean="0"/>
          </a:p>
        </p:txBody>
      </p:sp>
      <p:pic>
        <p:nvPicPr>
          <p:cNvPr id="17410" name="Содержимое 3" descr="1315080967_problemy-s-obuchaemostyu.jpeg"/>
          <p:cNvPicPr>
            <a:picLocks noGrp="1" noChangeAspect="1"/>
          </p:cNvPicPr>
          <p:nvPr>
            <p:ph idx="4294967295"/>
          </p:nvPr>
        </p:nvPicPr>
        <p:blipFill>
          <a:blip r:embed="rId6" cstate="print"/>
          <a:srcRect/>
          <a:stretch>
            <a:fillRect/>
          </a:stretch>
        </p:blipFill>
        <p:spPr>
          <a:xfrm>
            <a:off x="7164388" y="5373688"/>
            <a:ext cx="1728787" cy="1336675"/>
          </a:xfrm>
        </p:spPr>
      </p:pic>
    </p:spTree>
  </p:cSld>
  <p:clrMapOvr>
    <a:masterClrMapping/>
  </p:clrMapOvr>
  <p:transition>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Заголовок 1"/>
          <p:cNvSpPr>
            <a:spLocks noGrp="1"/>
          </p:cNvSpPr>
          <p:nvPr>
            <p:ph type="title" idx="4294967295"/>
          </p:nvPr>
        </p:nvSpPr>
        <p:spPr>
          <a:xfrm>
            <a:off x="179388" y="1973263"/>
            <a:ext cx="8229600" cy="4884737"/>
          </a:xfrm>
        </p:spPr>
        <p:txBody>
          <a:bodyPr/>
          <a:lstStyle/>
          <a:p>
            <a:pPr eaLnBrk="1" hangingPunct="1"/>
            <a:r>
              <a:rPr lang="ru-RU" sz="3200" b="1" u="sng" dirty="0" smtClean="0">
                <a:hlinkClick r:id="rId3" action="ppaction://hlinksldjump"/>
              </a:rPr>
              <a:t>Решение</a:t>
            </a:r>
            <a:r>
              <a:rPr lang="en-US" sz="3200" b="1" u="sng" dirty="0" smtClean="0">
                <a:hlinkClick r:id="rId3" action="ppaction://hlinksldjump"/>
              </a:rPr>
              <a:t>:</a:t>
            </a:r>
            <a:r>
              <a:rPr lang="ru-RU" sz="3600" b="1" u="sng" dirty="0" smtClean="0">
                <a:hlinkClick r:id="rId3" action="ppaction://hlinksldjump"/>
              </a:rPr>
              <a:t> </a:t>
            </a:r>
            <a:br>
              <a:rPr lang="ru-RU" sz="3600" b="1" u="sng" dirty="0" smtClean="0">
                <a:hlinkClick r:id="rId3" action="ppaction://hlinksldjump"/>
              </a:rPr>
            </a:br>
            <a:r>
              <a:rPr lang="ru-RU" sz="1800" b="1" u="sng" dirty="0" smtClean="0">
                <a:hlinkClick r:id="rId3" action="ppaction://hlinksldjump"/>
              </a:rPr>
              <a:t>1.Прототип задания B10 (№ 282855) </a:t>
            </a:r>
            <a:r>
              <a:rPr lang="ru-RU" sz="1400" u="sng" dirty="0" smtClean="0">
                <a:hlinkClick r:id="rId3" action="ppaction://hlinksldjump"/>
              </a:rPr>
              <a:t/>
            </a:r>
            <a:br>
              <a:rPr lang="ru-RU" sz="1400" u="sng" dirty="0" smtClean="0">
                <a:hlinkClick r:id="rId3" action="ppaction://hlinksldjump"/>
              </a:rPr>
            </a:br>
            <a:r>
              <a:rPr lang="ru-RU" sz="1400" u="sng" dirty="0" smtClean="0">
                <a:hlinkClick r:id="rId3" action="ppaction://hlinksldjump"/>
              </a:rPr>
              <a:t> В чемпионате по гимнастике участвуют 20 спортсменок: 8 из России, 7 из США, остальные — из Китая. Порядок, в котором выступают гимнастки, определяется жребием. Найдите вероятность того, что спортсменка, выступающая первой, окажется из Китая. </a:t>
            </a:r>
            <a:br>
              <a:rPr lang="ru-RU" sz="1400" u="sng" dirty="0" smtClean="0">
                <a:hlinkClick r:id="rId3" action="ppaction://hlinksldjump"/>
              </a:rPr>
            </a:br>
            <a:r>
              <a:rPr lang="ru-RU" sz="2200" u="sng" dirty="0" smtClean="0">
                <a:hlinkClick r:id="rId3" action="ppaction://hlinksldjump"/>
              </a:rPr>
              <a:t>1.Всего </a:t>
            </a:r>
            <a:r>
              <a:rPr lang="ru-RU" sz="2200" b="1" u="sng" dirty="0" smtClean="0">
                <a:solidFill>
                  <a:srgbClr val="FF0000"/>
                </a:solidFill>
                <a:hlinkClick r:id="rId3" action="ppaction://hlinksldjump"/>
              </a:rPr>
              <a:t>20</a:t>
            </a:r>
            <a:r>
              <a:rPr lang="ru-RU" sz="2200" u="sng" dirty="0" smtClean="0">
                <a:hlinkClick r:id="rId3" action="ppaction://hlinksldjump"/>
              </a:rPr>
              <a:t> участниц, значит это </a:t>
            </a:r>
            <a:r>
              <a:rPr lang="ru-RU" sz="2200" b="1" u="sng" dirty="0" smtClean="0">
                <a:solidFill>
                  <a:srgbClr val="06686D"/>
                </a:solidFill>
                <a:hlinkClick r:id="rId3" action="ppaction://hlinksldjump"/>
              </a:rPr>
              <a:t>кол-во всех исходов</a:t>
            </a:r>
            <a:r>
              <a:rPr lang="ru-RU" sz="2200" u="sng" dirty="0" smtClean="0">
                <a:hlinkClick r:id="rId3" action="ppaction://hlinksldjump"/>
              </a:rPr>
              <a:t>.</a:t>
            </a:r>
            <a:r>
              <a:rPr lang="ru-RU" sz="1400" u="sng" dirty="0" smtClean="0">
                <a:hlinkClick r:id="rId3" action="ppaction://hlinksldjump"/>
              </a:rPr>
              <a:t/>
            </a:r>
            <a:br>
              <a:rPr lang="ru-RU" sz="1400" u="sng" dirty="0" smtClean="0">
                <a:hlinkClick r:id="rId3" action="ppaction://hlinksldjump"/>
              </a:rPr>
            </a:br>
            <a:r>
              <a:rPr lang="ru-RU" sz="1400" u="sng" dirty="0" smtClean="0">
                <a:hlinkClick r:id="rId3" action="ppaction://hlinksldjump"/>
              </a:rPr>
              <a:t/>
            </a:r>
            <a:br>
              <a:rPr lang="ru-RU" sz="1400" u="sng" dirty="0" smtClean="0">
                <a:hlinkClick r:id="rId3" action="ppaction://hlinksldjump"/>
              </a:rPr>
            </a:br>
            <a:r>
              <a:rPr lang="ru-RU" sz="2200" u="sng" dirty="0" smtClean="0">
                <a:hlinkClick r:id="rId3" action="ppaction://hlinksldjump"/>
              </a:rPr>
              <a:t>2. Находим </a:t>
            </a:r>
            <a:r>
              <a:rPr lang="ru-RU" sz="2200" b="1" u="sng" dirty="0" smtClean="0">
                <a:solidFill>
                  <a:srgbClr val="546422"/>
                </a:solidFill>
                <a:hlinkClick r:id="rId3" action="ppaction://hlinksldjump"/>
              </a:rPr>
              <a:t>благоприятные исходы</a:t>
            </a:r>
            <a:r>
              <a:rPr lang="ru-RU" sz="2200" b="1" u="sng" dirty="0" smtClean="0">
                <a:solidFill>
                  <a:srgbClr val="7030A0"/>
                </a:solidFill>
                <a:hlinkClick r:id="rId3" action="ppaction://hlinksldjump"/>
              </a:rPr>
              <a:t>(кол-во участниц из Китая) : </a:t>
            </a:r>
            <a:r>
              <a:rPr lang="en-US" sz="2200" b="1" u="sng" dirty="0" smtClean="0">
                <a:solidFill>
                  <a:srgbClr val="7030A0"/>
                </a:solidFill>
                <a:hlinkClick r:id="rId3" action="ppaction://hlinksldjump"/>
              </a:rPr>
              <a:t/>
            </a:r>
            <a:br>
              <a:rPr lang="en-US" sz="2200" b="1" u="sng" dirty="0" smtClean="0">
                <a:solidFill>
                  <a:srgbClr val="7030A0"/>
                </a:solidFill>
                <a:hlinkClick r:id="rId3" action="ppaction://hlinksldjump"/>
              </a:rPr>
            </a:br>
            <a:r>
              <a:rPr lang="ru-RU" sz="2200" u="sng" dirty="0" smtClean="0">
                <a:hlinkClick r:id="rId3" action="ppaction://hlinksldjump"/>
              </a:rPr>
              <a:t/>
            </a:r>
            <a:br>
              <a:rPr lang="ru-RU" sz="2200" u="sng" dirty="0" smtClean="0">
                <a:hlinkClick r:id="rId3" action="ppaction://hlinksldjump"/>
              </a:rPr>
            </a:br>
            <a:r>
              <a:rPr lang="ru-RU" sz="2200" u="sng" dirty="0" smtClean="0">
                <a:hlinkClick r:id="rId3" action="ppaction://hlinksldjump"/>
              </a:rPr>
              <a:t>    </a:t>
            </a:r>
            <a:r>
              <a:rPr lang="ru-RU" sz="2200" b="1" u="sng" dirty="0" smtClean="0">
                <a:solidFill>
                  <a:srgbClr val="7030A0"/>
                </a:solidFill>
                <a:hlinkClick r:id="rId3" action="ppaction://hlinksldjump"/>
              </a:rPr>
              <a:t>20</a:t>
            </a:r>
            <a:r>
              <a:rPr lang="ru-RU" sz="2200" u="sng" dirty="0" smtClean="0">
                <a:hlinkClick r:id="rId3" action="ppaction://hlinksldjump"/>
              </a:rPr>
              <a:t>(всего) -(</a:t>
            </a:r>
            <a:r>
              <a:rPr lang="ru-RU" sz="2200" b="1" u="sng" dirty="0" smtClean="0">
                <a:solidFill>
                  <a:srgbClr val="0070C0"/>
                </a:solidFill>
                <a:hlinkClick r:id="rId3" action="ppaction://hlinksldjump"/>
              </a:rPr>
              <a:t>8</a:t>
            </a:r>
            <a:r>
              <a:rPr lang="ru-RU" sz="2200" u="sng" dirty="0" smtClean="0">
                <a:hlinkClick r:id="rId3" action="ppaction://hlinksldjump"/>
              </a:rPr>
              <a:t>(Из России)+</a:t>
            </a:r>
            <a:r>
              <a:rPr lang="ru-RU" sz="2200" b="1" u="sng" dirty="0" smtClean="0">
                <a:solidFill>
                  <a:srgbClr val="0070C0"/>
                </a:solidFill>
                <a:hlinkClick r:id="rId3" action="ppaction://hlinksldjump"/>
              </a:rPr>
              <a:t>7</a:t>
            </a:r>
            <a:r>
              <a:rPr lang="ru-RU" sz="2200" u="sng" dirty="0" smtClean="0">
                <a:hlinkClick r:id="rId3" action="ppaction://hlinksldjump"/>
              </a:rPr>
              <a:t>(из США))=</a:t>
            </a:r>
            <a:r>
              <a:rPr lang="ru-RU" sz="2200" b="1" u="sng" dirty="0" smtClean="0">
                <a:solidFill>
                  <a:srgbClr val="FF0000"/>
                </a:solidFill>
                <a:hlinkClick r:id="rId3" action="ppaction://hlinksldjump"/>
              </a:rPr>
              <a:t>5</a:t>
            </a:r>
            <a:r>
              <a:rPr lang="ru-RU" sz="2200" u="sng" dirty="0" smtClean="0">
                <a:hlinkClick r:id="rId3" action="ppaction://hlinksldjump"/>
              </a:rPr>
              <a:t>.</a:t>
            </a:r>
            <a:r>
              <a:rPr lang="en-US" sz="2200" u="sng" dirty="0" smtClean="0">
                <a:hlinkClick r:id="rId3" action="ppaction://hlinksldjump"/>
              </a:rPr>
              <a:t/>
            </a:r>
            <a:br>
              <a:rPr lang="en-US" sz="2200" u="sng" dirty="0" smtClean="0">
                <a:hlinkClick r:id="rId3" action="ppaction://hlinksldjump"/>
              </a:rPr>
            </a:br>
            <a:r>
              <a:rPr lang="ru-RU" sz="2200" u="sng" dirty="0" smtClean="0">
                <a:hlinkClick r:id="rId3" action="ppaction://hlinksldjump"/>
              </a:rPr>
              <a:t/>
            </a:r>
            <a:br>
              <a:rPr lang="ru-RU" sz="2200" u="sng" dirty="0" smtClean="0">
                <a:hlinkClick r:id="rId3" action="ppaction://hlinksldjump"/>
              </a:rPr>
            </a:br>
            <a:r>
              <a:rPr lang="ru-RU" sz="2200" b="1" u="sng" dirty="0" smtClean="0">
                <a:solidFill>
                  <a:srgbClr val="FF0000"/>
                </a:solidFill>
                <a:hlinkClick r:id="rId3" action="ppaction://hlinksldjump"/>
              </a:rPr>
              <a:t>3.Р=5</a:t>
            </a:r>
            <a:r>
              <a:rPr lang="en-US" sz="2200" b="1" u="sng" dirty="0" smtClean="0">
                <a:solidFill>
                  <a:srgbClr val="FF0000"/>
                </a:solidFill>
                <a:hlinkClick r:id="rId3" action="ppaction://hlinksldjump"/>
              </a:rPr>
              <a:t>/20</a:t>
            </a:r>
            <a:r>
              <a:rPr lang="ru-RU" sz="2200" u="sng" dirty="0" smtClean="0">
                <a:hlinkClick r:id="rId3" action="ppaction://hlinksldjump"/>
              </a:rPr>
              <a:t/>
            </a:r>
            <a:br>
              <a:rPr lang="ru-RU" sz="2200" u="sng" dirty="0" smtClean="0">
                <a:hlinkClick r:id="rId3" action="ppaction://hlinksldjump"/>
              </a:rPr>
            </a:br>
            <a:r>
              <a:rPr lang="ru-RU" sz="2200" u="sng" dirty="0" smtClean="0">
                <a:hlinkClick r:id="rId3" action="ppaction://hlinksldjump"/>
              </a:rPr>
              <a:t/>
            </a:r>
            <a:br>
              <a:rPr lang="ru-RU" sz="2200" u="sng" dirty="0" smtClean="0">
                <a:hlinkClick r:id="rId3" action="ppaction://hlinksldjump"/>
              </a:rPr>
            </a:br>
            <a:r>
              <a:rPr lang="ru-RU" sz="2200" u="sng" dirty="0" smtClean="0">
                <a:hlinkClick r:id="rId3" action="ppaction://hlinksldjump"/>
              </a:rPr>
              <a:t/>
            </a:r>
            <a:br>
              <a:rPr lang="ru-RU" sz="2200" u="sng" dirty="0" smtClean="0">
                <a:hlinkClick r:id="rId3" action="ppaction://hlinksldjump"/>
              </a:rPr>
            </a:br>
            <a:r>
              <a:rPr lang="ru-RU" sz="2200" u="sng" dirty="0" smtClean="0">
                <a:hlinkClick r:id="rId3" action="ppaction://hlinksldjump"/>
              </a:rPr>
              <a:t/>
            </a:r>
            <a:br>
              <a:rPr lang="ru-RU" sz="2200" u="sng" dirty="0" smtClean="0">
                <a:hlinkClick r:id="rId3" action="ppaction://hlinksldjump"/>
              </a:rPr>
            </a:br>
            <a:r>
              <a:rPr lang="ru-RU" sz="2200" u="sng" dirty="0" smtClean="0">
                <a:hlinkClick r:id="rId3" action="ppaction://hlinksldjump"/>
              </a:rPr>
              <a:t/>
            </a:r>
            <a:br>
              <a:rPr lang="ru-RU" sz="2200" u="sng" dirty="0" smtClean="0">
                <a:hlinkClick r:id="rId3" action="ppaction://hlinksldjump"/>
              </a:rPr>
            </a:br>
            <a:r>
              <a:rPr lang="ru-RU" sz="2200" u="sng" dirty="0" smtClean="0">
                <a:hlinkClick r:id="rId3" action="ppaction://hlinksldjump"/>
              </a:rPr>
              <a:t>Ответ: 0,25. </a:t>
            </a:r>
            <a:br>
              <a:rPr lang="ru-RU" sz="2200" u="sng" dirty="0" smtClean="0">
                <a:hlinkClick r:id="rId3" action="ppaction://hlinksldjump"/>
              </a:rPr>
            </a:br>
            <a:r>
              <a:rPr lang="ru-RU" sz="1600" u="sng" dirty="0" smtClean="0">
                <a:solidFill>
                  <a:schemeClr val="tx1"/>
                </a:solidFill>
                <a:hlinkClick r:id="rId3" action="ppaction://hlinksldjump"/>
              </a:rPr>
              <a:t>На главную</a:t>
            </a:r>
            <a:r>
              <a:rPr lang="en-US" sz="1600" u="sng" dirty="0" smtClean="0">
                <a:solidFill>
                  <a:schemeClr val="tx1"/>
                </a:solidFill>
                <a:hlinkClick r:id="rId3" action="ppaction://hlinksldjump"/>
              </a:rPr>
              <a:t/>
            </a:r>
            <a:br>
              <a:rPr lang="en-US" sz="1600" u="sng" dirty="0" smtClean="0">
                <a:solidFill>
                  <a:schemeClr val="tx1"/>
                </a:solidFill>
                <a:hlinkClick r:id="rId3" action="ppaction://hlinksldjump"/>
              </a:rPr>
            </a:br>
            <a:r>
              <a:rPr lang="ru-RU" sz="1600" u="sng" dirty="0" smtClean="0">
                <a:solidFill>
                  <a:schemeClr val="tx1"/>
                </a:solidFill>
                <a:latin typeface="Arial" charset="0"/>
                <a:hlinkClick r:id="rId3" action="ppaction://hlinksldjump"/>
              </a:rPr>
              <a:t>к списку задач</a:t>
            </a:r>
            <a:br>
              <a:rPr lang="ru-RU" sz="1600" u="sng" dirty="0" smtClean="0">
                <a:solidFill>
                  <a:schemeClr val="tx1"/>
                </a:solidFill>
                <a:latin typeface="Arial" charset="0"/>
                <a:hlinkClick r:id="rId3" action="ppaction://hlinksldjump"/>
              </a:rPr>
            </a:br>
            <a:r>
              <a:rPr lang="ru-RU" sz="1600" u="sng" dirty="0" smtClean="0">
                <a:solidFill>
                  <a:schemeClr val="tx1"/>
                </a:solidFill>
                <a:latin typeface="Arial" charset="0"/>
                <a:hlinkClick r:id="rId4" action="ppaction://hlinksldjump"/>
              </a:rPr>
              <a:t>к началу темы</a:t>
            </a:r>
            <a:r>
              <a:rPr lang="en-US" sz="1600" dirty="0" smtClean="0">
                <a:solidFill>
                  <a:schemeClr val="tx1"/>
                </a:solidFill>
                <a:hlinkClick r:id="rId3" action="ppaction://hlinksldjump"/>
              </a:rPr>
              <a:t/>
            </a:r>
            <a:br>
              <a:rPr lang="en-US" sz="1600" dirty="0" smtClean="0">
                <a:solidFill>
                  <a:schemeClr val="tx1"/>
                </a:solidFill>
                <a:hlinkClick r:id="rId3" action="ppaction://hlinksldjump"/>
              </a:rPr>
            </a:br>
            <a:endParaRPr lang="ru-RU" sz="1600" dirty="0" smtClean="0">
              <a:solidFill>
                <a:schemeClr val="tx1"/>
              </a:solidFill>
              <a:hlinkClick r:id="rId3" action="ppaction://hlinksldjump"/>
            </a:endParaRPr>
          </a:p>
        </p:txBody>
      </p:sp>
      <p:pic>
        <p:nvPicPr>
          <p:cNvPr id="18434" name="Содержимое 3" descr="1352794558_ogni-eniseya-2012.jpg"/>
          <p:cNvPicPr>
            <a:picLocks noGrp="1" noChangeAspect="1"/>
          </p:cNvPicPr>
          <p:nvPr>
            <p:ph idx="4294967295"/>
          </p:nvPr>
        </p:nvPicPr>
        <p:blipFill>
          <a:blip r:embed="rId5" cstate="print"/>
          <a:srcRect/>
          <a:stretch>
            <a:fillRect/>
          </a:stretch>
        </p:blipFill>
        <p:spPr>
          <a:xfrm>
            <a:off x="6300788" y="4724400"/>
            <a:ext cx="2527300" cy="1897063"/>
          </a:xfrm>
        </p:spPr>
      </p:pic>
    </p:spTree>
  </p:cSld>
  <p:clrMapOvr>
    <a:masterClrMapping/>
  </p:clrMapOvr>
  <p:transition>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Заголовок 1"/>
          <p:cNvSpPr>
            <a:spLocks noGrp="1"/>
          </p:cNvSpPr>
          <p:nvPr>
            <p:ph type="title" idx="4294967295"/>
          </p:nvPr>
        </p:nvSpPr>
        <p:spPr>
          <a:xfrm>
            <a:off x="250825" y="908050"/>
            <a:ext cx="8229600" cy="6684963"/>
          </a:xfrm>
        </p:spPr>
        <p:txBody>
          <a:bodyPr/>
          <a:lstStyle/>
          <a:p>
            <a:pPr eaLnBrk="1" hangingPunct="1"/>
            <a:r>
              <a:rPr lang="ru-RU" sz="3600" b="1" u="sng" dirty="0" smtClean="0"/>
              <a:t>Решение:</a:t>
            </a:r>
            <a:r>
              <a:rPr lang="ru-RU" sz="3600" b="1" dirty="0" smtClean="0"/>
              <a:t> </a:t>
            </a:r>
            <a:r>
              <a:rPr lang="en-US" sz="2000" b="1" dirty="0" smtClean="0"/>
              <a:t/>
            </a:r>
            <a:br>
              <a:rPr lang="en-US" sz="2000" b="1" dirty="0" smtClean="0"/>
            </a:br>
            <a:r>
              <a:rPr lang="ru-RU" sz="2000" b="1" dirty="0" smtClean="0"/>
              <a:t>Прототип задания B10 (№ 320170)</a:t>
            </a:r>
            <a:br>
              <a:rPr lang="ru-RU" sz="2000" b="1" dirty="0" smtClean="0"/>
            </a:br>
            <a:r>
              <a:rPr lang="ru-RU" sz="2000" b="1" dirty="0" smtClean="0"/>
              <a:t> </a:t>
            </a:r>
            <a:r>
              <a:rPr lang="ru-RU" sz="1400" dirty="0" smtClean="0"/>
              <a:t>В чемпионате мира участвуют 16 команд. С помощью жребия их нужно разделить на четыре группы по четыре команды в каждой. В ящике вперемешку лежат карточки с номерами групп:1, 1, 1, 1, 2, 2, 2, 2, 3, 3, 3, 3, 4, 4, 4, 4.Капитаны команд тянут по одной карточке. Какова вероятность того, что команда России окажется во второй группе</a:t>
            </a:r>
            <a:r>
              <a:rPr lang="ru-RU" sz="2000" b="1" u="sng" dirty="0" smtClean="0"/>
              <a:t> </a:t>
            </a:r>
            <a:r>
              <a:rPr lang="ru-RU" sz="2000" dirty="0" smtClean="0"/>
              <a:t/>
            </a:r>
            <a:br>
              <a:rPr lang="ru-RU" sz="2000" dirty="0" smtClean="0"/>
            </a:br>
            <a:r>
              <a:rPr lang="ru-RU" sz="2000" dirty="0" smtClean="0"/>
              <a:t>1. Всего </a:t>
            </a:r>
            <a:r>
              <a:rPr lang="ru-RU" sz="2000" b="1" u="sng" dirty="0" smtClean="0">
                <a:solidFill>
                  <a:srgbClr val="FF0000"/>
                </a:solidFill>
              </a:rPr>
              <a:t>16</a:t>
            </a:r>
            <a:r>
              <a:rPr lang="ru-RU" sz="2000" dirty="0" smtClean="0"/>
              <a:t> команд(кол-во </a:t>
            </a:r>
            <a:r>
              <a:rPr lang="ru-RU" sz="2000" b="1" u="sng" dirty="0" smtClean="0">
                <a:solidFill>
                  <a:srgbClr val="08684E"/>
                </a:solidFill>
              </a:rPr>
              <a:t>возможных исходов</a:t>
            </a:r>
            <a:r>
              <a:rPr lang="ru-RU" sz="2000" dirty="0" smtClean="0"/>
              <a:t>)</a:t>
            </a:r>
            <a:r>
              <a:rPr lang="en-US" sz="2000" dirty="0" smtClean="0"/>
              <a:t/>
            </a:r>
            <a:br>
              <a:rPr lang="en-US" sz="2000" dirty="0" smtClean="0"/>
            </a:br>
            <a:r>
              <a:rPr lang="ru-RU" sz="2000" dirty="0" smtClean="0"/>
              <a:t>2. Команде из России нужно  вытянуть карточку под номером 2,чтобы быть во второй группе.</a:t>
            </a:r>
            <a:r>
              <a:rPr lang="en-US" sz="2000" dirty="0" smtClean="0"/>
              <a:t/>
            </a:r>
            <a:br>
              <a:rPr lang="en-US" sz="2000" dirty="0" smtClean="0"/>
            </a:br>
            <a:r>
              <a:rPr lang="ru-RU" sz="2000" dirty="0" smtClean="0"/>
              <a:t>3.Всего таких карточек  </a:t>
            </a:r>
            <a:r>
              <a:rPr lang="ru-RU" sz="2000" b="1" u="sng" dirty="0" smtClean="0">
                <a:solidFill>
                  <a:srgbClr val="FF0000"/>
                </a:solidFill>
              </a:rPr>
              <a:t>4</a:t>
            </a:r>
            <a:r>
              <a:rPr lang="ru-RU" sz="2000" dirty="0" smtClean="0"/>
              <a:t>(</a:t>
            </a:r>
            <a:r>
              <a:rPr lang="ru-RU" sz="2000" b="1" u="sng" dirty="0" smtClean="0">
                <a:solidFill>
                  <a:srgbClr val="546422"/>
                </a:solidFill>
              </a:rPr>
              <a:t>благоприятные исходы</a:t>
            </a:r>
            <a:r>
              <a:rPr lang="ru-RU" sz="2000" dirty="0" smtClean="0"/>
              <a:t>)</a:t>
            </a:r>
            <a:r>
              <a:rPr lang="en-US" sz="2000" dirty="0" smtClean="0"/>
              <a:t/>
            </a:r>
            <a:br>
              <a:rPr lang="en-US" sz="2000" dirty="0" smtClean="0"/>
            </a:br>
            <a:r>
              <a:rPr lang="ru-RU" sz="2000" dirty="0" smtClean="0"/>
              <a:t/>
            </a:r>
            <a:br>
              <a:rPr lang="ru-RU" sz="2000" dirty="0" smtClean="0"/>
            </a:br>
            <a:r>
              <a:rPr lang="ru-RU" sz="2000" b="1" u="sng" dirty="0" smtClean="0">
                <a:solidFill>
                  <a:srgbClr val="FF0000"/>
                </a:solidFill>
              </a:rPr>
              <a:t>Р=4</a:t>
            </a:r>
            <a:r>
              <a:rPr lang="en-US" sz="2000" b="1" u="sng" dirty="0" smtClean="0">
                <a:solidFill>
                  <a:srgbClr val="FF0000"/>
                </a:solidFill>
              </a:rPr>
              <a:t>/16=0,25</a:t>
            </a:r>
            <a:r>
              <a:rPr lang="ru-RU" sz="2000" b="1" u="sng" dirty="0" smtClean="0">
                <a:solidFill>
                  <a:srgbClr val="FF0000"/>
                </a:solidFill>
              </a:rPr>
              <a:t/>
            </a:r>
            <a:br>
              <a:rPr lang="ru-RU" sz="2000" b="1" u="sng" dirty="0" smtClean="0">
                <a:solidFill>
                  <a:srgbClr val="FF0000"/>
                </a:solidFill>
              </a:rPr>
            </a:br>
            <a:r>
              <a:rPr lang="ru-RU" sz="1800" b="1" u="sng" dirty="0" smtClean="0">
                <a:solidFill>
                  <a:srgbClr val="FF0000"/>
                </a:solidFill>
              </a:rPr>
              <a:t/>
            </a:r>
            <a:br>
              <a:rPr lang="ru-RU" sz="1800" b="1" u="sng" dirty="0" smtClean="0">
                <a:solidFill>
                  <a:srgbClr val="FF0000"/>
                </a:solidFill>
              </a:rPr>
            </a:br>
            <a:r>
              <a:rPr lang="ru-RU" sz="1800" b="1" u="sng" dirty="0" smtClean="0">
                <a:solidFill>
                  <a:srgbClr val="FF0000"/>
                </a:solidFill>
              </a:rPr>
              <a:t/>
            </a:r>
            <a:br>
              <a:rPr lang="ru-RU" sz="1800" b="1" u="sng" dirty="0" smtClean="0">
                <a:solidFill>
                  <a:srgbClr val="FF0000"/>
                </a:solidFill>
              </a:rPr>
            </a:br>
            <a:r>
              <a:rPr lang="ru-RU" sz="1800" b="1" u="sng" dirty="0" smtClean="0">
                <a:solidFill>
                  <a:srgbClr val="FF0000"/>
                </a:solidFill>
              </a:rPr>
              <a:t/>
            </a:r>
            <a:br>
              <a:rPr lang="ru-RU" sz="1800" b="1" u="sng" dirty="0" smtClean="0">
                <a:solidFill>
                  <a:srgbClr val="FF0000"/>
                </a:solidFill>
              </a:rPr>
            </a:br>
            <a:r>
              <a:rPr lang="ru-RU" sz="1800" b="1" u="sng" dirty="0" smtClean="0">
                <a:solidFill>
                  <a:srgbClr val="FF0000"/>
                </a:solidFill>
              </a:rPr>
              <a:t/>
            </a:r>
            <a:br>
              <a:rPr lang="ru-RU" sz="1800" b="1" u="sng" dirty="0" smtClean="0">
                <a:solidFill>
                  <a:srgbClr val="FF0000"/>
                </a:solidFill>
              </a:rPr>
            </a:br>
            <a:r>
              <a:rPr lang="ru-RU" sz="1800" b="1" u="sng" dirty="0" smtClean="0">
                <a:solidFill>
                  <a:srgbClr val="0070C0"/>
                </a:solidFill>
              </a:rPr>
              <a:t>Ответ:0,25.</a:t>
            </a:r>
            <a:r>
              <a:rPr lang="ru-RU" sz="1800" dirty="0" smtClean="0"/>
              <a:t/>
            </a:r>
            <a:br>
              <a:rPr lang="ru-RU" sz="1800" dirty="0" smtClean="0"/>
            </a:br>
            <a:r>
              <a:rPr lang="ru-RU" sz="1800" b="1" dirty="0" smtClean="0"/>
              <a:t/>
            </a:r>
            <a:br>
              <a:rPr lang="ru-RU" sz="1800" b="1" dirty="0" smtClean="0"/>
            </a:br>
            <a:r>
              <a:rPr lang="ru-RU" sz="1600" b="1" dirty="0" smtClean="0">
                <a:solidFill>
                  <a:schemeClr val="tx1"/>
                </a:solidFill>
                <a:hlinkClick r:id="rId3" action="ppaction://hlinksldjump"/>
              </a:rPr>
              <a:t>На главную</a:t>
            </a:r>
            <a:r>
              <a:rPr lang="en-US" sz="1600" b="1" dirty="0" smtClean="0">
                <a:solidFill>
                  <a:schemeClr val="tx1"/>
                </a:solidFill>
                <a:hlinkClick r:id="rId3" action="ppaction://hlinksldjump"/>
              </a:rPr>
              <a:t/>
            </a:r>
            <a:br>
              <a:rPr lang="en-US" sz="1600" b="1" dirty="0" smtClean="0">
                <a:solidFill>
                  <a:schemeClr val="tx1"/>
                </a:solidFill>
                <a:hlinkClick r:id="rId3" action="ppaction://hlinksldjump"/>
              </a:rPr>
            </a:br>
            <a:r>
              <a:rPr lang="ru-RU" sz="1600" b="1" dirty="0" smtClean="0">
                <a:solidFill>
                  <a:schemeClr val="tx1"/>
                </a:solidFill>
                <a:latin typeface="Arial" charset="0"/>
                <a:hlinkClick r:id="rId4" action="ppaction://hlinksldjump"/>
              </a:rPr>
              <a:t>к списку задач</a:t>
            </a:r>
            <a:br>
              <a:rPr lang="ru-RU" sz="1600" b="1" dirty="0" smtClean="0">
                <a:solidFill>
                  <a:schemeClr val="tx1"/>
                </a:solidFill>
                <a:latin typeface="Arial" charset="0"/>
                <a:hlinkClick r:id="rId4" action="ppaction://hlinksldjump"/>
              </a:rPr>
            </a:br>
            <a:r>
              <a:rPr lang="ru-RU" sz="1600" b="1" dirty="0" smtClean="0">
                <a:solidFill>
                  <a:schemeClr val="tx1"/>
                </a:solidFill>
                <a:hlinkClick r:id="rId5" action="ppaction://hlinksldjump"/>
              </a:rPr>
              <a:t>К началу темы</a:t>
            </a:r>
            <a:r>
              <a:rPr lang="en-US" sz="1600" b="1" dirty="0" smtClean="0">
                <a:solidFill>
                  <a:schemeClr val="tx1"/>
                </a:solidFill>
                <a:hlinkClick r:id="rId6" action="ppaction://hlinksldjump"/>
              </a:rPr>
              <a:t/>
            </a:r>
            <a:br>
              <a:rPr lang="en-US" sz="1600" b="1" dirty="0" smtClean="0">
                <a:solidFill>
                  <a:schemeClr val="tx1"/>
                </a:solidFill>
                <a:hlinkClick r:id="rId6" action="ppaction://hlinksldjump"/>
              </a:rPr>
            </a:br>
            <a:r>
              <a:rPr lang="ru-RU" sz="1800" dirty="0" smtClean="0"/>
              <a:t> </a:t>
            </a:r>
            <a:br>
              <a:rPr lang="ru-RU" sz="1800" dirty="0" smtClean="0"/>
            </a:br>
            <a:r>
              <a:rPr lang="ru-RU" sz="1800" dirty="0" smtClean="0"/>
              <a:t/>
            </a:r>
            <a:br>
              <a:rPr lang="ru-RU" sz="1800" dirty="0" smtClean="0"/>
            </a:br>
            <a:endParaRPr lang="ru-RU" sz="1800" dirty="0" smtClean="0"/>
          </a:p>
        </p:txBody>
      </p:sp>
      <p:pic>
        <p:nvPicPr>
          <p:cNvPr id="19458" name="Содержимое 5" descr="2013-01-05T122015Z_1554722037_TB3E9150Y9FW2_RTRMADP_3_ICEHOCKEY_2.JPG"/>
          <p:cNvPicPr>
            <a:picLocks noGrp="1" noChangeAspect="1"/>
          </p:cNvPicPr>
          <p:nvPr>
            <p:ph idx="4294967295"/>
          </p:nvPr>
        </p:nvPicPr>
        <p:blipFill>
          <a:blip r:embed="rId7" cstate="print"/>
          <a:srcRect/>
          <a:stretch>
            <a:fillRect/>
          </a:stretch>
        </p:blipFill>
        <p:spPr>
          <a:xfrm>
            <a:off x="5724525" y="4797425"/>
            <a:ext cx="2776538" cy="1800225"/>
          </a:xfrm>
        </p:spPr>
      </p:pic>
    </p:spTree>
  </p:cSld>
  <p:clrMapOvr>
    <a:masterClrMapping/>
  </p:clrMapOvr>
  <p:transition>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Заголовок 1"/>
          <p:cNvSpPr>
            <a:spLocks noGrp="1"/>
          </p:cNvSpPr>
          <p:nvPr>
            <p:ph type="title" idx="4294967295"/>
          </p:nvPr>
        </p:nvSpPr>
        <p:spPr>
          <a:xfrm>
            <a:off x="467544" y="1340768"/>
            <a:ext cx="8229600" cy="5256584"/>
          </a:xfrm>
        </p:spPr>
        <p:txBody>
          <a:bodyPr/>
          <a:lstStyle/>
          <a:p>
            <a:pPr eaLnBrk="1" hangingPunct="1"/>
            <a:r>
              <a:rPr lang="ru-RU" sz="3200" b="1" u="sng" dirty="0" smtClean="0"/>
              <a:t>Решение: </a:t>
            </a:r>
            <a:br>
              <a:rPr lang="ru-RU" sz="3200" b="1" u="sng" dirty="0" smtClean="0"/>
            </a:br>
            <a:r>
              <a:rPr lang="ru-RU" sz="1800" b="1" dirty="0" smtClean="0"/>
              <a:t>Прототип B10 № 1001</a:t>
            </a:r>
            <a:br>
              <a:rPr lang="ru-RU" sz="1800" b="1" dirty="0" smtClean="0"/>
            </a:br>
            <a:r>
              <a:rPr lang="ru-RU" sz="1800" b="1" dirty="0" smtClean="0"/>
              <a:t> </a:t>
            </a:r>
            <a:r>
              <a:rPr lang="ru-RU" sz="1300" dirty="0" smtClean="0"/>
              <a:t>На экзамен вынесено 60 вопросов, Андрей не выучил 3 из них. Найдите вероятность того, что ему попадется выученный билет</a:t>
            </a:r>
            <a:r>
              <a:rPr lang="ru-RU" sz="1800" b="1" dirty="0" smtClean="0"/>
              <a:t> </a:t>
            </a:r>
            <a:r>
              <a:rPr lang="en-US" sz="1800" b="1" dirty="0" smtClean="0"/>
              <a:t/>
            </a:r>
            <a:br>
              <a:rPr lang="en-US" sz="1800" b="1" dirty="0" smtClean="0"/>
            </a:br>
            <a:r>
              <a:rPr lang="ru-RU" sz="2200" dirty="0" smtClean="0"/>
              <a:t>1.Всего на экзамене </a:t>
            </a:r>
            <a:r>
              <a:rPr lang="ru-RU" sz="2200" b="1" u="sng" dirty="0" smtClean="0">
                <a:solidFill>
                  <a:srgbClr val="FF0000"/>
                </a:solidFill>
              </a:rPr>
              <a:t>60</a:t>
            </a:r>
            <a:r>
              <a:rPr lang="ru-RU" sz="2200" dirty="0" smtClean="0"/>
              <a:t> вопросов(</a:t>
            </a:r>
            <a:r>
              <a:rPr lang="ru-RU" sz="2200" b="1" dirty="0" smtClean="0">
                <a:solidFill>
                  <a:srgbClr val="546422"/>
                </a:solidFill>
              </a:rPr>
              <a:t>кол-во возможных исходов</a:t>
            </a:r>
            <a:r>
              <a:rPr lang="ru-RU" sz="2200" dirty="0" smtClean="0"/>
              <a:t>).</a:t>
            </a:r>
            <a:br>
              <a:rPr lang="ru-RU" sz="2200" dirty="0" smtClean="0"/>
            </a:br>
            <a:r>
              <a:rPr lang="ru-RU" sz="2200" dirty="0" smtClean="0"/>
              <a:t/>
            </a:r>
            <a:br>
              <a:rPr lang="ru-RU" sz="2200" dirty="0" smtClean="0"/>
            </a:br>
            <a:r>
              <a:rPr lang="ru-RU" sz="2200" dirty="0" smtClean="0"/>
              <a:t>2.Андрей </a:t>
            </a:r>
            <a:r>
              <a:rPr lang="ru-RU" sz="2200" b="1" i="1" dirty="0" smtClean="0">
                <a:solidFill>
                  <a:srgbClr val="546422"/>
                </a:solidFill>
              </a:rPr>
              <a:t>не выучил </a:t>
            </a:r>
            <a:r>
              <a:rPr lang="ru-RU" sz="2200" dirty="0" smtClean="0"/>
              <a:t>3 Вопроса.</a:t>
            </a:r>
            <a:br>
              <a:rPr lang="ru-RU" sz="2200" dirty="0" smtClean="0"/>
            </a:br>
            <a:r>
              <a:rPr lang="ru-RU" sz="2200" dirty="0" smtClean="0"/>
              <a:t/>
            </a:r>
            <a:br>
              <a:rPr lang="ru-RU" sz="2200" dirty="0" smtClean="0"/>
            </a:br>
            <a:r>
              <a:rPr lang="ru-RU" sz="2200" dirty="0" smtClean="0"/>
              <a:t>3.Следовательно, он </a:t>
            </a:r>
            <a:r>
              <a:rPr lang="ru-RU" sz="2200" b="1" i="1" dirty="0" smtClean="0">
                <a:solidFill>
                  <a:srgbClr val="546422"/>
                </a:solidFill>
              </a:rPr>
              <a:t>выучил</a:t>
            </a:r>
            <a:r>
              <a:rPr lang="ru-RU" sz="2200" dirty="0" smtClean="0"/>
              <a:t> 60-3=</a:t>
            </a:r>
            <a:r>
              <a:rPr lang="ru-RU" sz="2200" b="1" u="sng" dirty="0" smtClean="0">
                <a:solidFill>
                  <a:srgbClr val="FF0000"/>
                </a:solidFill>
              </a:rPr>
              <a:t>57</a:t>
            </a:r>
            <a:r>
              <a:rPr lang="ru-RU" sz="2200" dirty="0" smtClean="0"/>
              <a:t> вопросов</a:t>
            </a:r>
            <a:br>
              <a:rPr lang="ru-RU" sz="2200" dirty="0" smtClean="0"/>
            </a:br>
            <a:r>
              <a:rPr lang="ru-RU" sz="2200" dirty="0" smtClean="0"/>
              <a:t>(</a:t>
            </a:r>
            <a:r>
              <a:rPr lang="ru-RU" sz="2200" b="1" dirty="0" smtClean="0">
                <a:solidFill>
                  <a:srgbClr val="546422"/>
                </a:solidFill>
              </a:rPr>
              <a:t>кол-во благоприятных исходов</a:t>
            </a:r>
            <a:r>
              <a:rPr lang="ru-RU" sz="2200" dirty="0" smtClean="0"/>
              <a:t>)</a:t>
            </a:r>
            <a:br>
              <a:rPr lang="ru-RU" sz="2200" dirty="0" smtClean="0"/>
            </a:br>
            <a:r>
              <a:rPr lang="ru-RU" sz="2200" dirty="0" smtClean="0"/>
              <a:t/>
            </a:r>
            <a:br>
              <a:rPr lang="ru-RU" sz="2200" dirty="0" smtClean="0"/>
            </a:br>
            <a:r>
              <a:rPr lang="ru-RU" sz="2200" dirty="0" smtClean="0"/>
              <a:t>4. Тогда, </a:t>
            </a:r>
            <a:r>
              <a:rPr lang="ru-RU" sz="2200" b="1" dirty="0" smtClean="0">
                <a:solidFill>
                  <a:srgbClr val="FF0000"/>
                </a:solidFill>
              </a:rPr>
              <a:t>Р=57</a:t>
            </a:r>
            <a:r>
              <a:rPr lang="en-US" sz="2200" b="1" dirty="0" smtClean="0">
                <a:solidFill>
                  <a:srgbClr val="FF0000"/>
                </a:solidFill>
              </a:rPr>
              <a:t>/60</a:t>
            </a:r>
            <a:r>
              <a:rPr lang="ru-RU" sz="2200" b="1" dirty="0" smtClean="0">
                <a:solidFill>
                  <a:srgbClr val="FF0000"/>
                </a:solidFill>
              </a:rPr>
              <a:t>=0,95</a:t>
            </a:r>
            <a:r>
              <a:rPr lang="ru-RU" sz="2200" dirty="0" smtClean="0"/>
              <a:t>.</a:t>
            </a:r>
            <a:br>
              <a:rPr lang="ru-RU" sz="2200" dirty="0" smtClean="0"/>
            </a:br>
            <a:r>
              <a:rPr lang="ru-RU" sz="1800" dirty="0" smtClean="0"/>
              <a:t/>
            </a:r>
            <a:br>
              <a:rPr lang="ru-RU" sz="1800" dirty="0" smtClean="0"/>
            </a:br>
            <a:r>
              <a:rPr lang="ru-RU" sz="1800" dirty="0" smtClean="0"/>
              <a:t/>
            </a:r>
            <a:br>
              <a:rPr lang="ru-RU" sz="1800" dirty="0" smtClean="0"/>
            </a:br>
            <a:r>
              <a:rPr lang="ru-RU" sz="1800" dirty="0" smtClean="0"/>
              <a:t/>
            </a:r>
            <a:br>
              <a:rPr lang="ru-RU" sz="1800" dirty="0" smtClean="0"/>
            </a:br>
            <a:r>
              <a:rPr lang="ru-RU" sz="1800" dirty="0" smtClean="0"/>
              <a:t>Ответ</a:t>
            </a:r>
            <a:r>
              <a:rPr lang="ru-RU" sz="1800" dirty="0" smtClean="0">
                <a:solidFill>
                  <a:srgbClr val="0070C0"/>
                </a:solidFill>
              </a:rPr>
              <a:t>: </a:t>
            </a:r>
            <a:r>
              <a:rPr lang="ru-RU" sz="1800" b="1" dirty="0" smtClean="0">
                <a:solidFill>
                  <a:srgbClr val="0070C0"/>
                </a:solidFill>
              </a:rPr>
              <a:t>0,95</a:t>
            </a:r>
            <a:br>
              <a:rPr lang="ru-RU" sz="1800" b="1" dirty="0" smtClean="0">
                <a:solidFill>
                  <a:srgbClr val="0070C0"/>
                </a:solidFill>
              </a:rPr>
            </a:br>
            <a:r>
              <a:rPr lang="ru-RU" sz="1600" b="1" dirty="0" smtClean="0">
                <a:solidFill>
                  <a:schemeClr val="tx1"/>
                </a:solidFill>
                <a:hlinkClick r:id="rId3" action="ppaction://hlinksldjump"/>
              </a:rPr>
              <a:t>На главную</a:t>
            </a:r>
            <a:r>
              <a:rPr lang="en-US" sz="1600" b="1" dirty="0" smtClean="0">
                <a:solidFill>
                  <a:schemeClr val="tx1"/>
                </a:solidFill>
                <a:hlinkClick r:id="rId3" action="ppaction://hlinksldjump"/>
              </a:rPr>
              <a:t/>
            </a:r>
            <a:br>
              <a:rPr lang="en-US" sz="1600" b="1" dirty="0" smtClean="0">
                <a:solidFill>
                  <a:schemeClr val="tx1"/>
                </a:solidFill>
                <a:hlinkClick r:id="rId3" action="ppaction://hlinksldjump"/>
              </a:rPr>
            </a:br>
            <a:r>
              <a:rPr lang="ru-RU" sz="1600" b="1" dirty="0" smtClean="0">
                <a:solidFill>
                  <a:schemeClr val="tx1"/>
                </a:solidFill>
                <a:latin typeface="Arial" charset="0"/>
                <a:hlinkClick r:id="rId4" action="ppaction://hlinksldjump"/>
              </a:rPr>
              <a:t>к списку задач</a:t>
            </a:r>
            <a:br>
              <a:rPr lang="ru-RU" sz="1600" b="1" dirty="0" smtClean="0">
                <a:solidFill>
                  <a:schemeClr val="tx1"/>
                </a:solidFill>
                <a:latin typeface="Arial" charset="0"/>
                <a:hlinkClick r:id="rId4" action="ppaction://hlinksldjump"/>
              </a:rPr>
            </a:br>
            <a:r>
              <a:rPr lang="ru-RU" sz="1600" b="1" dirty="0" smtClean="0">
                <a:solidFill>
                  <a:schemeClr val="tx1"/>
                </a:solidFill>
                <a:hlinkClick r:id="rId5" action="ppaction://hlinksldjump"/>
              </a:rPr>
              <a:t>К началу темы</a:t>
            </a:r>
            <a:r>
              <a:rPr lang="en-US" sz="1600" b="1" dirty="0" smtClean="0">
                <a:solidFill>
                  <a:schemeClr val="tx1"/>
                </a:solidFill>
                <a:hlinkClick r:id="rId6" action="ppaction://hlinksldjump"/>
              </a:rPr>
              <a:t/>
            </a:r>
            <a:br>
              <a:rPr lang="en-US" sz="1600" b="1" dirty="0" smtClean="0">
                <a:solidFill>
                  <a:schemeClr val="tx1"/>
                </a:solidFill>
                <a:hlinkClick r:id="rId6" action="ppaction://hlinksldjump"/>
              </a:rPr>
            </a:br>
            <a:endParaRPr lang="ru-RU" sz="1600" b="1" dirty="0" smtClean="0">
              <a:solidFill>
                <a:schemeClr val="tx1"/>
              </a:solidFill>
            </a:endParaRPr>
          </a:p>
        </p:txBody>
      </p:sp>
      <p:pic>
        <p:nvPicPr>
          <p:cNvPr id="20482" name="Содержимое 3" descr="studentt.jpg"/>
          <p:cNvPicPr>
            <a:picLocks noGrp="1" noChangeAspect="1"/>
          </p:cNvPicPr>
          <p:nvPr>
            <p:ph idx="4294967295"/>
          </p:nvPr>
        </p:nvPicPr>
        <p:blipFill>
          <a:blip r:embed="rId7" cstate="print"/>
          <a:srcRect/>
          <a:stretch>
            <a:fillRect/>
          </a:stretch>
        </p:blipFill>
        <p:spPr>
          <a:xfrm>
            <a:off x="7092950" y="5013325"/>
            <a:ext cx="1543050" cy="1527175"/>
          </a:xfrm>
        </p:spPr>
      </p:pic>
    </p:spTree>
  </p:cSld>
  <p:clrMapOvr>
    <a:masterClrMapping/>
  </p:clrMapOvr>
  <p:transition>
    <p:sndAc>
      <p:stSnd>
        <p:snd r:embed="rId2" name="chimes.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raClrScheme>
      <a:clrScheme name="Поток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
      <a:clrScheme name="Поток 2">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450AD8"/>
        </a:hlink>
        <a:folHlink>
          <a:srgbClr val="85DFD0"/>
        </a:folHlink>
      </a:clrScheme>
      <a:clrMap bg1="lt1" tx1="dk1" bg2="lt2" tx2="dk2" accent1="accent1" accent2="accent2" accent3="accent3" accent4="accent4" accent5="accent5" accent6="accent6" hlink="hlink" folHlink="folHlink"/>
    </a:extraClrScheme>
    <a:extraClrScheme>
      <a:clrScheme name="Поток 3">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593EA4"/>
        </a:hlink>
        <a:folHlink>
          <a:srgbClr val="85DFD0"/>
        </a:folHlink>
      </a:clrScheme>
      <a:clrMap bg1="lt1" tx1="dk1" bg2="lt2" tx2="dk2" accent1="accent1" accent2="accent2" accent3="accent3" accent4="accent4" accent5="accent5" accent6="accent6" hlink="hlink" folHlink="folHlink"/>
    </a:extraClrScheme>
    <a:extraClrScheme>
      <a:clrScheme name="Поток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
      <a:clrScheme name="Поток 2">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450AD8"/>
        </a:hlink>
        <a:folHlink>
          <a:srgbClr val="85DFD0"/>
        </a:folHlink>
      </a:clrScheme>
      <a:clrMap bg1="lt1" tx1="dk1" bg2="lt2" tx2="dk2" accent1="accent1" accent2="accent2" accent3="accent3" accent4="accent4" accent5="accent5" accent6="accent6" hlink="hlink" folHlink="folHlink"/>
    </a:extraClrScheme>
    <a:extraClrScheme>
      <a:clrScheme name="Поток 3">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593EA4"/>
        </a:hlink>
        <a:folHlink>
          <a:srgbClr val="85DFD0"/>
        </a:folHlink>
      </a:clrScheme>
      <a:clrMap bg1="lt1" tx1="dk1" bg2="lt2" tx2="dk2" accent1="accent1" accent2="accent2" accent3="accent3" accent4="accent4" accent5="accent5" accent6="accent6" hlink="hlink" folHlink="folHlink"/>
    </a:extraClrScheme>
    <a:extraClrScheme>
      <a:clrScheme name="Поток 4">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003399"/>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Поток 4">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003399"/>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1294</TotalTime>
  <Words>688</Words>
  <Application>Microsoft Office PowerPoint</Application>
  <PresentationFormat>Экран (4:3)</PresentationFormat>
  <Paragraphs>187</Paragraphs>
  <Slides>45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Поток</vt:lpstr>
      <vt:lpstr>Теория Вероятности  в заданиях ЕГЭ</vt:lpstr>
      <vt:lpstr>Содержание</vt:lpstr>
      <vt:lpstr>Определение вероятности.</vt:lpstr>
      <vt:lpstr>Слайд 4</vt:lpstr>
      <vt:lpstr>Задача про монеты Монету бросают четыре раза. Найдите вероятность того, что орел не выпадет ни разу. Решение: 1. Выписываем все возможные комбинации орлов и решек: OOOO, OOOP, OOPO, OOPP, OPOO ,OPOP, OPPO, OPPP, POOР, POOP, POPO, POPP, PPOO, PPOP, PPPO, PPPP. 2. Всего получилось 16 вариантов, а благоприятных вариантов 1. Р=1/16=0,0625 Ответ:О,0625.  Специальная формула вероятности!!! Итак, в задачах с монетами есть собственная формула вероятности, т.к всегда 2 исхода “орел” или “решка”  Пусть монету бросают n раз. Тогда вероятность того, что орел(решка) выпадет ровно k раз, можно найти по формуле:  Где Cnk — число сочетаний из n элементов по k, которое считается по формуле:  На главную К началу темы                                     </vt:lpstr>
      <vt:lpstr>Задачи на самостоятельное решение 1.Прототип задания B10 (№ 282855) В чемпионате по гимнастике участвуют 20 спортсменок: 8 из России, 7 из США, остальные — из Китая. Порядок, в котором выступают гимнастки, определяется жребием. Найдите вероятность того, что спортсменка, выступающая первой, окажется из Китая. Ответ:0,25 (посмотреть решение) 2. Прототип задания B10 (№ 320170) В чемпионате мира участвуют 16 команд. С помощью жребия их нужно разделить на четыре группы по четыре команды в каждой. В ящике вперемешку лежат карточки с номерами групп:1, 1, 1, 1, 2, 2, 2, 2, 3, 3, 3, 3, 4, 4, 4, 4.Капитаны команд тянут по одной карточке. Какова вероятность того, что команда России окажется во второй группе? Ответ:0,25 (посмотреть решение)   3. Прототип B10 № 1001   На экзамен вынесено 60 вопросов, Андрей не выучил 3 из них. Найдите вероятность того, что ему попадется выученный билет. Ответ:0,95 (посмотреть решение)  4.Прототип задания B10 (№ 320181) В группе туристов 5 человек. С помощью жребия они выбирают двух человек, которые должны идти в село за продуктами. Турист А. хотел бы сходить в магазин, но он подчиняется жребию. Какова вероятность того, что А. пойдёт в магазин? Ответ: 0,4 (посмотреть решение)   5.Прототип задания B10 (№ 320183) Перед началом футбольного матча судья бросает монетку, чтобы определить, какая из команд начнёт игру с мячом. Команда «Физик» играет три матча с разными командами. Найдите вероятность того, что в этих играх «Физик» выиграет жребий ровно два раза Ответ:0,375 (посмотреть решение)  На главную К началу темы     </vt:lpstr>
      <vt:lpstr>Решение:  1.Прототип задания B10 (№ 282855)   В чемпионате по гимнастике участвуют 20 спортсменок: 8 из России, 7 из США, остальные — из Китая. Порядок, в котором выступают гимнастки, определяется жребием. Найдите вероятность того, что спортсменка, выступающая первой, окажется из Китая.  1.Всего 20 участниц, значит это кол-во всех исходов.  2. Находим благоприятные исходы(кол-во участниц из Китая) :       20(всего) -(8(Из России)+7(из США))=5.  3.Р=5/20     Ответ: 0,25.  На главную к списку задач к началу темы </vt:lpstr>
      <vt:lpstr>Решение:  Прототип задания B10 (№ 320170)  В чемпионате мира участвуют 16 команд. С помощью жребия их нужно разделить на четыре группы по четыре команды в каждой. В ящике вперемешку лежат карточки с номерами групп:1, 1, 1, 1, 2, 2, 2, 2, 3, 3, 3, 3, 4, 4, 4, 4.Капитаны команд тянут по одной карточке. Какова вероятность того, что команда России окажется во второй группе  1. Всего 16 команд(кол-во возможных исходов) 2. Команде из России нужно  вытянуть карточку под номером 2,чтобы быть во второй группе. 3.Всего таких карточек  4(благоприятные исходы)  Р=4/16=0,25     Ответ:0,25.  На главную к списку задач К началу темы    </vt:lpstr>
      <vt:lpstr>Решение:  Прототип B10 № 1001  На экзамен вынесено 60 вопросов, Андрей не выучил 3 из них. Найдите вероятность того, что ему попадется выученный билет  1.Всего на экзамене 60 вопросов(кол-во возможных исходов).  2.Андрей не выучил 3 Вопроса.  3.Следовательно, он выучил 60-3=57 вопросов (кол-во благоприятных исходов)  4. Тогда, Р=57/60=0,95.    Ответ: 0,95 На главную к списку задач К началу темы </vt:lpstr>
      <vt:lpstr>Решение:  Прототип задания B10 (№ 320181) В группе туристов 5 человек. С помощью жребия они выбирают двух человек, которые должны идти в село за продуктами. Турист А. хотел бы сходить в магазин, но он подчиняется жребию. Какова вероятность того, что А. пойдёт в магазин?  1.Всего 5 туристов(кол-во возможных исходов)  2.Нужно выбрать 2 человек, одним из которых будет Турист А, а другой неважно кто.  3.Тогда,  пусть турист А выпал по жребию + еще один любой турист =2 (кол-во благоприятных исходов)  4.Р=2/5=0,4.   Ответ:0,4  На главную к списку задач К началу темы </vt:lpstr>
      <vt:lpstr>Решение : Прототип задания B10 (№ 320183) Перед началом футбольного матча судья бросает монетку, чтобы определить, какая из команд начнёт игру с мячом. Команда «Физик» играет три матча с разными командами. Найдите вероятность того, что в этих играх «Физик» выиграет жребий ровно два раза  1.Судья бросает монетку 3 раза , т.к команда “Физик ”  играет 3 матча.  2.Кол-во возможных исходов=2*2*2=8(т.к у монеты 2 стороны и ее бросают 3 раза)  3. Перебором выберем благоприятные исходы, когда команда выиграет 2 раза:        + + -        + - +        -  + +      3 благоприятных исхода    4.Р=3/8=0,375.      Ответ :0,375. На главную к списку задач К началу темы </vt:lpstr>
      <vt:lpstr>Теорема о  сумме вероятностей.  Т.если два события несовместны, то вероятность того, что произойдёт хотя бы одно из них, равна сумме их вероятностей.   -Если А и В несовместны : Р (А + В) = Р (А) + Р (В);   -Если А и В совместны : Р(А + В) = Р(А) + Р(В)-Р(А*В).     *под несовместными событиями понимаются события, которые не могут произойти одновременно (исключают друг друга).   *Два события называются противоположными, если всегда происходит ровно одно из двух. Например,  Сегодня погода солнечная и идет дождь.    *Одно из двух противоположных событий называется отрицанием другого.  Событие, противоположное к А , обозначают  Сумма противоположных событий =1:   На главную                   </vt:lpstr>
      <vt:lpstr>Рассмотрим данную теорему на примере. 1.Помещение освещается фонарем. Вероятность перегорания  лампы в течение года равна 0,3 .Найдите вероятность того, что в течение года лампа не перегорит. Решение: 1.Пусть Р(А)-вероятность перегорания лампы=0,3  2.Тогда Р(    )-вероятность того, что лампа не перегорит. ?  3.События А и не А противоположные.  4.Значит  Р(А)+Р(    )=1 ;   0,3+Р(   )=1 ;  Р(    )= 1-0,3=0,7  Ответ: 0,7  На главную  К началу темы    </vt:lpstr>
      <vt:lpstr>Теорема  умножения вероятностей. Т.Вероятность произведения двух независимых случайных событий  А и В равна произведению их вероятностей:  Р (АВ) = Р(А) · Р(В). Если А и В зависимы,то  Р(А*В)=Р(А)*Р(В/А)=Р(B)*Р(A/B), где  Р(В/А)  и  Р(A/B)- условные вероятности одного события относительно второго.  На главную  </vt:lpstr>
      <vt:lpstr>Слайд 15</vt:lpstr>
      <vt:lpstr>Комбинаторика</vt:lpstr>
      <vt:lpstr>Перестановки.  *Перестановками из n элементов называются соединения, каждое из которых содержит все n элементов, отличающихся поэтому друг от друга только порядком расположения элементов.  *Например, из 3 элементов (a,b,c) можно образовать следующие перестановки: abc, bac, cab, acb, bca, cba.  Число всех возможных перестановок    !-это факториал.  К примеру, 3!=1*2*3=6; 4!=1*2*3*4=24.   ***На четырех карточках написаны написанны буквы о , м , к , р . Карточки перемешали . Сколько всего может быть исходов? Решение:  Т.к всего 4 карточки , значит, возможных перестановок : Р4=4!=1*2*3*4=24(перестановки)  На главную        </vt:lpstr>
      <vt:lpstr>Размещения. Размещениями из n элементов по k называются соединения, которые можно образовать из n элементов, собирая в каждое соединение по k элементов, при этом соединения могут отличаться друг от друга как самими элементами, так и порядком их расположения.  *Например, из 3 элементов (a,b,c) по 2 можно образовать следующие размещения: ab, ac, ba, bc, ca, cb. Т.е в данном случае n=3, a k=2  Число всех возможных размещений обозначается символом          =n!/(n-k) ! (порядок важен)         =  На главную      </vt:lpstr>
      <vt:lpstr>Сочетания. Cочетанием из n по k  называется набор k элементов, выбранных из данного множества, содержащего n различных элементов.      Пример.  Сколькими способами можно в игре “Спортлото” выбрать 5 номеров из 36? Решение: n=36(т.к 36 это кол-во всех номеров), k=5(необходимое кол-во номеров)       Ответ: 376992.  На главную     </vt:lpstr>
      <vt:lpstr>Решение интересных задач из Открытого Банка!!! </vt:lpstr>
      <vt:lpstr>Прототип задания B10 (№ 319353) Две фабрики выпускают одинаковые стекла для автомобильных фар. Первая фабрика выпускает 45  этих стекол, вторая –– 55 . Первая фабрика выпускает 3  бракованных стекол, а вторая –– 1 . Найдите вероятность того, что случайно купленное в магазине стекло окажется бракованным. Решение:   1.Р(А)-стекло куплено на первой фабрике и оно бракованное: 0,45 · 0,03 = 0,0135.   2.Р(В)-стекло куплено на второй фабрике и оно бракованное: 0,55 · 0,01 = 0,0055.   3.Р(А)+Р(В)-случайно купленное в магазине стекло окажется бракованным равна 0,0135 + 0,0055 = 0,019.   Ответ: 0,019. На главную К списку задач  </vt:lpstr>
      <vt:lpstr>Прототип задания B10 (№ 320177) Агрофирма закупает куриные яйца в двух домашних хозяйствах. 40% яиц из первого хозяйства — яйца высшей категории, а из второго хозяйства — 20% яиц высшей категории. Всего высшую категорию получает 35% яиц. Найдите вероятность того, что яйцо, купленное у этой агрофирмы, окажется из первого хозяйства. Решение: 1. Р(А)  — X искомая вероятность того, что куплено яйцо, произведенное в первом хозяйстве.  2.Тогда Р(В) — (1-x) вероятность того, что куплено яйцо, произведенное во втором хозяйстве.  3.По формуле полной вероятности имеем:      0,4*х+0,2*(1-х)=0,35.   х=0,75  Ответ:0,75  На главную  К списку задач     </vt:lpstr>
      <vt:lpstr>Прототип задания B10 (№ 320180) Ковбой Джон попадает в муху на стене с вероятностью 0,9, если стреляет из пристрелянного револьвера. Если Джон стреляет из не пристрелянного револьвера, то он попадает в муху с вероятностью 0,2. На столе лежит 10 револьверов, из них только 4 пристрелянные. Ковбой Джон видит на стене муху, наудачу хватает первый попавшийся револьвер и стреляет в муху. Найдите вероятность того, что Джон промахнётся. Решение: 1. Посчитаем вероятность того , что Джон возьмет пристреленный пистолет: Р=4/10=0,4  (т.к всего 10, а 4 пристреленные) 2.возьмет не пристреленный : Р=6/10=0,6. 3.Р(А)-Джон промахнется, если схватит пристрелянный револьвер. (1-0,9)*0,4=0,1*0,4=0,04 Р(В)-И промахнется из него, или если схватит не пристрелянный револьвер и промахнется из него.  (1-0,2)*0,6=0,8*0,6=0,48. 4.Р(А+В)=0,04+0,48=0,52. Ответ:0,52.  На главную К списку задач </vt:lpstr>
      <vt:lpstr>Прототип задания B10 (№ 320187) При артиллерийской стрельбе автоматическая система делает выстрел по цели. Если цель не уничтожена, то система делает повторный выстрел. Выстрелы повторяются до тех пор, пока цель не будет уничтожена. Вероятность уничтожения некоторой цели при первом выстреле равна 0,4, а при каждом последующем — 0,6. Сколько выстрелов потребуется для того, чтобы вероятность уничтожения цели была не менее 0,98? Решение: 1. Решим задачу «по действиям», вычисляя вероятность уцелеть после ряда последовательных промахов:  Р(1) = 0,6.   (не уничтожили цель 1-0,4).   При каждом последующем выстреле Р(не уничтожили)=0,4. Р(2) = Р(1)·0,4 = 0,24.  Р(3) = Р(2)·0,4 = 0,096.  Р(4) = Р(3)·0,4 = 0,0384;  Р(5) = Р(4)·0,4 = 0,01536.  2. Последняя вероятность меньше 0,02  (1- 0,98),  поэтому достаточно пяти выстрелов по мишени.  Ответ:5  На главную К списку задач </vt:lpstr>
      <vt:lpstr>Прототип задания B10 (№ 320174) В магазине стоят два платёжных автомата. Каждый из них может быть неисправен с вероятностью 0,05 независимо от другого автомата. Найдите вероятность того, что хотя бы один автомат исправен. Решение:  1.Р(А)-неисправны оба автомата , события независимые=&gt;  Р=0,05 · 0,05 = 0,0025.  2. Р(исправен хотя бы один автомат)-противоположное.  Следовательно, его вероятность равна 1 − 0,0025 = 0,9975.   Ответ: 0,9975.  На главную К списку задач  </vt:lpstr>
      <vt:lpstr>  Прототип задания B10 (№ 320176)</vt:lpstr>
      <vt:lpstr>Прототип задания B10 (№ 320199) Чтобы поступить в институт на специальность «Лингвистика», абитуриент должен набрать на ЕГЭ не менее 70 баллов по каждому из трёх предметов — математика, русский язык и иностранный язык. Чтобы поступить на на специальность «Коммерция», нужно набрать не менее 70 баллов по каждому из трёх предметов — математика, русский язык и обществознание. Вероятность того, что абитуриент З. получит не менее 70 баллов по математике, равна 0,6, по русскому языку — 0,8, по иностранному языку — 0,7 и по обществознанию — 0,5. Найдите вероятность того, что З. сможет поступить хотя бы на одну из двух упомянутых специальностей.  На главную К списку задач </vt:lpstr>
      <vt:lpstr>Решение: 1. вероятность не сдать иностранный равна 1– 0,8 = 0,2 вероятность не сдать обществознание равна 1– 0,6 = 0,4 2.Перебором найдем все возможные случаи: *М&gt;70  P&gt;70  O&gt;70  Англ &gt;70  (все предметы больше 70 баллов, 2 выбора)  0,7∙0,9∙0,8∙0,6  *М&gt;70  P&gt;70  O&gt;70  Англ&lt;70 (Коммерция)  0,7∙0,9∙0,6∙0,2  *М&gt;70  P&gt;70  О&lt;70   Англ &gt;70 (Лингвистика)  0,7∙0,9 ∙0,4 ∙0,8 3. вероятность поступить хотя бы на одну (&gt;=1)из специальностей равна: 0,7∙0,9∙0,8∙0,6 + 0,7∙0,9∙0,2∙0,6 + 0,7∙0,9∙0,8∙0,4 = = 0,63∙0,48 + 0,63∙0,12 + 0,63∙0,32 = = 0,63∙(0,48 + 0,12 + 0,32) = 0,63∙0,92 = 0,5796     Ответ: 0,5796  На главную К списку задач     </vt:lpstr>
      <vt:lpstr>Прототип задания B10 (№ 320206) В Волшебной стране бывает два типа погоды: хорошая и отличная, причём погода, установившись утром, держится неизменной весь день. Известно, что с вероятностью 0,8 погода завтра будет такой же, как и сегодня. Сегодня 3 июля, погода в Волшебной стране хорошая. Найдите вероятность того, что 6 июля в Волшебной стране будет отличная погода. Решение: 1.Для погоды на 4, 5 и 6 июля есть 4 варианта: (Х — хорошая, О — отличная погода) ХХО, ХОО, ОХО, ООО  2.  P(XXO) = 0,8·0,8·0,2 = 0,128;  P(XOO) = 0,8·0,2·0,8 = 0,128;  P(OXO) = 0,2·0,2·0,2 = 0,008;  P(OOO) = 0,2·0,8·0,8 = 0,128.  3. События несовместные . Значит,  P(ХХО) + P(ХОО) + P(ОХО) + P(ООО) = 0,128 + 0,128 + 0,008 + 0,128 = 0,392.   Ответ: 0,392. На главную К списку задач    </vt:lpstr>
      <vt:lpstr>Прототип B10 № 320212 На рисунке изображён лабиринт. Паук заползает в лабиринт в точке «Вход». Развернуться и ползти назад паук не может, поэтому на каждом разветвлении паук выбирает один из путей, по которому ещё не полз. Считая, что выбор дальнейшего пути чисто случайный, определите, с какой вероятностью паук придёт к выходу D. Решение: Пусть Р(А)-вероятность того, что паук дойдет до D. 1.На каждой из четырех отмеченных развилок паук с вероятностью 0,5 может выбрать или путь, ведущий к выходу D, или другой путь. 2. Это независимые события =&gt;   P(A)=(  0,5)4 = 0,0625.   Ответ: 0,0625.  На главную К списку задач   </vt:lpstr>
      <vt:lpstr>Задачи не из открытого банка.</vt:lpstr>
      <vt:lpstr>Телефон</vt:lpstr>
      <vt:lpstr>Телефон</vt:lpstr>
      <vt:lpstr>Шахматы</vt:lpstr>
      <vt:lpstr>Шахмат</vt:lpstr>
      <vt:lpstr>Шахматы</vt:lpstr>
      <vt:lpstr>Шахматный кружок</vt:lpstr>
      <vt:lpstr>Шахматный кружок</vt:lpstr>
      <vt:lpstr>Баскетбольная команда</vt:lpstr>
      <vt:lpstr>Баскетбольная команда</vt:lpstr>
      <vt:lpstr>Петя с 8 рублями</vt:lpstr>
      <vt:lpstr>Петя с 8 рублями</vt:lpstr>
      <vt:lpstr>Петя с 8 рублями</vt:lpstr>
      <vt:lpstr>Петя с 8 рублями</vt:lpstr>
      <vt:lpstr>Петя с 8 рублями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Теория Вероятности</dc:title>
  <cp:lastModifiedBy>RePack by SPecialiST</cp:lastModifiedBy>
  <cp:revision>130</cp:revision>
  <dcterms:modified xsi:type="dcterms:W3CDTF">2017-04-19T16:17:53Z</dcterms:modified>
</cp:coreProperties>
</file>