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2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4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3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5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8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11E6-B029-4983-B72C-FC11B6EBA952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AE0A-CF70-45DB-9E01-A27FA6B7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4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2088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Беседа с элементами игры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«Мы культурные ребята!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22413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Студия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«Мастерская </a:t>
            </a:r>
            <a:r>
              <a:rPr lang="ru-RU" dirty="0" err="1" smtClean="0">
                <a:solidFill>
                  <a:srgbClr val="002060"/>
                </a:solidFill>
              </a:rPr>
              <a:t>Самоделкина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andrey-eltsov.ru/wp-content/uploads/2020/03/gfv-3hk_h62fcdj_gsgdthqll5-fjng_r4-cnhsswwnn-edf-animacija-det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90674"/>
            <a:ext cx="6450868" cy="30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Неряха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Культурный человек, прежде всего, аккуратен в одежде. Он знает, как нужно одеваться в разных случаях, чего не скажешь о герое </a:t>
            </a:r>
            <a:r>
              <a:rPr lang="ru-RU" b="1" i="1" dirty="0" smtClean="0">
                <a:solidFill>
                  <a:srgbClr val="002060"/>
                </a:solidFill>
              </a:rPr>
              <a:t>стихотворения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В. Лившица “</a:t>
            </a:r>
            <a:r>
              <a:rPr lang="ru-RU" b="1" i="1" dirty="0" err="1">
                <a:solidFill>
                  <a:srgbClr val="002060"/>
                </a:solidFill>
              </a:rPr>
              <a:t>Неряха</a:t>
            </a:r>
            <a:r>
              <a:rPr lang="ru-RU" b="1" i="1" dirty="0">
                <a:solidFill>
                  <a:srgbClr val="002060"/>
                </a:solidFill>
              </a:rPr>
              <a:t>”.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704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urok.1sept.ru/%D1%81%D1%82%D0%B0%D1%82%D1%8C%D0%B8/666169/im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4976" cy="60486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820472" cy="5048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Опишите ситуацию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Игра «Это я, это я, это все мои друзья»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</a:rPr>
              <a:t>Предлагаю </a:t>
            </a:r>
            <a:r>
              <a:rPr lang="ru-RU" sz="2400" b="1" dirty="0">
                <a:solidFill>
                  <a:srgbClr val="C00000"/>
                </a:solidFill>
              </a:rPr>
              <a:t>отгадать весёлые загадки. Эти загадки особенные. Если учат добру и вежливости, то в ответ надо </a:t>
            </a:r>
            <a:r>
              <a:rPr lang="ru-RU" sz="2400" b="1" dirty="0" smtClean="0">
                <a:solidFill>
                  <a:srgbClr val="C00000"/>
                </a:solidFill>
              </a:rPr>
              <a:t>хором </a:t>
            </a:r>
            <a:r>
              <a:rPr lang="ru-RU" sz="2400" b="1" dirty="0">
                <a:solidFill>
                  <a:srgbClr val="C00000"/>
                </a:solidFill>
              </a:rPr>
              <a:t>сказать</a:t>
            </a:r>
            <a:r>
              <a:rPr lang="ru-RU" sz="2800" dirty="0">
                <a:solidFill>
                  <a:srgbClr val="C00000"/>
                </a:solidFill>
              </a:rPr>
              <a:t>: </a:t>
            </a:r>
            <a:r>
              <a:rPr lang="ru-RU" sz="2800" b="1" dirty="0">
                <a:solidFill>
                  <a:srgbClr val="C00000"/>
                </a:solidFill>
              </a:rPr>
              <a:t>«Это я, это я, это все мои друзья!»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Кто из вас, проснувшись бодро,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«С добрым утром!» скажет твёрдо?</a:t>
            </a:r>
          </a:p>
          <a:p>
            <a:r>
              <a:rPr lang="ru-RU" dirty="0">
                <a:solidFill>
                  <a:srgbClr val="002060"/>
                </a:solidFill>
              </a:rPr>
              <a:t>У кого у вас в порядке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Сумка, книжки и тетрадки?</a:t>
            </a:r>
          </a:p>
          <a:p>
            <a:r>
              <a:rPr lang="ru-RU" b="1" dirty="0">
                <a:solidFill>
                  <a:srgbClr val="002060"/>
                </a:solidFill>
              </a:rPr>
              <a:t>Кто из вас молчит как рыба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Вместо доброго «спасибо»?</a:t>
            </a:r>
          </a:p>
          <a:p>
            <a:r>
              <a:rPr lang="ru-RU" dirty="0">
                <a:solidFill>
                  <a:srgbClr val="002060"/>
                </a:solidFill>
              </a:rPr>
              <a:t>Кто из вас, скажите, братцы,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Забывает умываться?</a:t>
            </a:r>
          </a:p>
          <a:p>
            <a:r>
              <a:rPr lang="ru-RU" b="1" dirty="0">
                <a:solidFill>
                  <a:srgbClr val="002060"/>
                </a:solidFill>
              </a:rPr>
              <a:t>Кто из вас в трамвае тесном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Уступает старшим место?</a:t>
            </a:r>
          </a:p>
          <a:p>
            <a:r>
              <a:rPr lang="ru-RU" dirty="0">
                <a:solidFill>
                  <a:srgbClr val="002060"/>
                </a:solidFill>
              </a:rPr>
              <a:t>Кто быть вежливым желает,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Малышей не обижает?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6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Прошу вас хором заканчивать начатые мной фразы: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Растает даже ледяная глыба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От слова теплого </a:t>
            </a:r>
            <a:r>
              <a:rPr lang="ru-RU" dirty="0" smtClean="0">
                <a:solidFill>
                  <a:srgbClr val="002060"/>
                </a:solidFill>
              </a:rPr>
              <a:t>…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Зазеленеет старый пень,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Когда услышит </a:t>
            </a:r>
            <a:r>
              <a:rPr lang="ru-RU" dirty="0" smtClean="0">
                <a:solidFill>
                  <a:srgbClr val="002060"/>
                </a:solidFill>
              </a:rPr>
              <a:t>…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Мальчик вежливый и развитый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Говорит при встрече </a:t>
            </a:r>
            <a:r>
              <a:rPr lang="ru-RU" dirty="0" smtClean="0">
                <a:solidFill>
                  <a:srgbClr val="002060"/>
                </a:solidFill>
              </a:rPr>
              <a:t>…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Когда нас бранят за шалости,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Говорим </a:t>
            </a:r>
            <a:r>
              <a:rPr lang="ru-RU" dirty="0" smtClean="0">
                <a:solidFill>
                  <a:srgbClr val="002060"/>
                </a:solidFill>
              </a:rPr>
              <a:t>…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И во Франции, и в Дании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На прощанье говорят </a:t>
            </a:r>
            <a:r>
              <a:rPr lang="ru-RU" dirty="0" smtClean="0">
                <a:solidFill>
                  <a:srgbClr val="002060"/>
                </a:solidFill>
              </a:rPr>
              <a:t>…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4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600200"/>
            <a:ext cx="83529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002060"/>
                </a:solidFill>
              </a:rPr>
              <a:t>Спасибо за внимание!!! </a:t>
            </a:r>
            <a:endParaRPr lang="ru-RU" sz="40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Хорошего </a:t>
            </a:r>
            <a:r>
              <a:rPr lang="ru-RU" sz="4000" b="1" i="1" dirty="0">
                <a:solidFill>
                  <a:srgbClr val="002060"/>
                </a:solidFill>
              </a:rPr>
              <a:t>дня и будьте вежливыми с окружающими и всегда помните о правилах поведения в общественных местах.</a:t>
            </a:r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Сегодня мы с вами поговорим о вежливых словах, о вежливости, о </a:t>
            </a:r>
            <a:r>
              <a:rPr lang="ru-RU" b="1" dirty="0" smtClean="0">
                <a:solidFill>
                  <a:srgbClr val="002060"/>
                </a:solidFill>
              </a:rPr>
              <a:t>доброте, о культуре.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Вы растёте, вас ждёт впереди много интересных дел. Пройдёт время, вы окончите школу, станете строителями, агрономами, врачами, учителями. Но кем бы вы не стали, прежде всего, вы должны вырасти по-настоящему хорошими, культурными людьми, добрыми, отзывчивыми, смелыми, вежливыми, милосердными. Этому надо учиться с детства.</a:t>
            </a:r>
          </a:p>
          <a:p>
            <a:r>
              <a:rPr lang="ru-RU" b="1" dirty="0">
                <a:solidFill>
                  <a:srgbClr val="002060"/>
                </a:solidFill>
              </a:rPr>
              <a:t>Вежливость, честность, доброта радуют людей и делают их стойкими, взаимоотношения людей лучше, понятней.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55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64488" cy="128215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Мы беседу </a:t>
            </a:r>
            <a:r>
              <a:rPr lang="ru-RU" sz="2800" b="1" dirty="0" smtClean="0">
                <a:solidFill>
                  <a:srgbClr val="C00000"/>
                </a:solidFill>
              </a:rPr>
              <a:t>поведём.  О </a:t>
            </a:r>
            <a:r>
              <a:rPr lang="ru-RU" sz="2800" b="1" dirty="0">
                <a:solidFill>
                  <a:srgbClr val="C00000"/>
                </a:solidFill>
              </a:rPr>
              <a:t>словах  </a:t>
            </a:r>
            <a:r>
              <a:rPr lang="ru-RU" sz="2800" b="1" dirty="0" smtClean="0">
                <a:solidFill>
                  <a:srgbClr val="C00000"/>
                </a:solidFill>
              </a:rPr>
              <a:t>важных, дорогих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отважных, </a:t>
            </a:r>
            <a:r>
              <a:rPr lang="ru-RU" sz="2800" b="1" dirty="0">
                <a:solidFill>
                  <a:srgbClr val="C00000"/>
                </a:solidFill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</a:rPr>
              <a:t>обрых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замечательных, скромных </a:t>
            </a:r>
            <a:r>
              <a:rPr lang="ru-RU" sz="2800" b="1" dirty="0">
                <a:solidFill>
                  <a:srgbClr val="C00000"/>
                </a:solidFill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влиятельных.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1628775"/>
            <a:ext cx="4499992" cy="449738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Слон муравью уступает дорогу;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- Доброе утро! Спешим понемногу?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А муравей: - Ах, спасибо, спешу.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Как вы любезны! Прощенья прошу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Назовите эти слова.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4283968" y="1557338"/>
            <a:ext cx="4860032" cy="452755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 небе красивый закат догорал,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Ласковый ветер с травою играл,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Суслик сказал: - Уважаемый крот,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День угасает и ночь настаёт,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Скоро взойдёт золотая луна…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Доброй вам ночи. Спокойного сна.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916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«Коробка ощущений</a:t>
            </a:r>
            <a:r>
              <a:rPr lang="ru-RU" sz="2800" b="1" dirty="0" smtClean="0">
                <a:solidFill>
                  <a:srgbClr val="C00000"/>
                </a:solidFill>
              </a:rPr>
              <a:t>».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С одной стороны в коробке - мягкий пушистый предмет, с другой – колкий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Что </a:t>
            </a:r>
            <a:r>
              <a:rPr lang="ru-RU" dirty="0">
                <a:solidFill>
                  <a:srgbClr val="002060"/>
                </a:solidFill>
              </a:rPr>
              <a:t>ты почувствовал, когда его гладил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Ребята</a:t>
            </a:r>
            <a:r>
              <a:rPr lang="ru-RU" b="1" dirty="0">
                <a:solidFill>
                  <a:srgbClr val="002060"/>
                </a:solidFill>
              </a:rPr>
              <a:t>, вот так и слова добрые и злые, их можно не только услышать и почувствовать добрые, вежливые слова приятны для каждого человека, а грубые, злые слова обижают человека, делают ему больно.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201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А теперь проверим, знаете ли вы правила культурного поведения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Будьте внимательны.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2060"/>
                </a:solidFill>
              </a:rPr>
              <a:t>Представьте себе, что вы едете в автобусе! Все места заняты.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Остановка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i="1" dirty="0">
                <a:solidFill>
                  <a:srgbClr val="002060"/>
                </a:solidFill>
              </a:rPr>
              <a:t>(входят девочка и “старушка” в очках с палочкой). </a:t>
            </a:r>
            <a:r>
              <a:rPr lang="ru-RU" dirty="0">
                <a:solidFill>
                  <a:srgbClr val="002060"/>
                </a:solidFill>
              </a:rPr>
              <a:t>Ребята, как следует поступить? </a:t>
            </a:r>
          </a:p>
        </p:txBody>
      </p:sp>
    </p:spTree>
    <p:extLst>
      <p:ext uri="{BB962C8B-B14F-4D97-AF65-F5344CB8AC3E}">
        <p14:creationId xmlns:p14="http://schemas.microsoft.com/office/powerpoint/2010/main" val="36438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8424936" cy="61206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Одна девочка жаловалась возмущённо маме: “Во дворе мальчишка такой невежливый – зовёт меня Танька”. – “А ты как его зовёшь?” - спросила мама. “Я его вообще никак не зову. Я ему просто кричу: “Эй, ты!” - ответила Таня.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i="1" dirty="0">
                <a:solidFill>
                  <a:srgbClr val="002060"/>
                </a:solidFill>
              </a:rPr>
              <a:t>Права ли Таня? Как думаете, ребята? 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marL="400050" lvl="1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Мальчик радостно </a:t>
            </a:r>
            <a:r>
              <a:rPr lang="ru-RU" sz="3500" b="1" dirty="0">
                <a:solidFill>
                  <a:srgbClr val="002060"/>
                </a:solidFill>
              </a:rPr>
              <a:t>и громко обращается к товарищу.</a:t>
            </a:r>
          </a:p>
          <a:p>
            <a:r>
              <a:rPr lang="ru-RU" b="1" dirty="0">
                <a:solidFill>
                  <a:srgbClr val="002060"/>
                </a:solidFill>
              </a:rPr>
              <a:t> Мишка, здорово!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Привет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 Ты не знаешь, будут сегодня занятия в кружке? А то Петька мне говорил да, а Витька говорит нет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Как культурно обращаются к друзьям?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712968" cy="579350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По улице шли двое прохожих: одному 62 года, другому 8 лет. У первого в руках было 5 предметов: портфель, 3 книги и большой свёрток. Одна книга упала. “У вас упала книга”, - закричал мальчик, догоняя прохожего. “Разве?” - удивился тот. “Конечно. У вас было 5 предметов: 3 книги, портфель и свёрток, а теперь осталось 4 предмета”, - объяснил мальчик.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“Я вижу, что ты хорошо знаешь математику, - сказал прохожий, с трудом поднимая книгу. – Но, однако, есть правила, которые ты ещё не усвоил”.</a:t>
            </a:r>
          </a:p>
          <a:p>
            <a:r>
              <a:rPr lang="ru-RU" i="1" dirty="0">
                <a:solidFill>
                  <a:srgbClr val="002060"/>
                </a:solidFill>
              </a:rPr>
              <a:t>Что должен был сделать мальчик?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8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8092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Мальчик крикнул прохожему: “Скажите, сколько сейчас часов?” Обращаясь к прохожему, мальчик допустил четыре ошибки. Какие?  Ваше мнение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i="1" dirty="0">
                <a:solidFill>
                  <a:srgbClr val="002060"/>
                </a:solidFill>
              </a:rPr>
              <a:t>(Спросить: “Скажите, пожалуйста, который час?” Не “часов”, а “который час?” После ответа надо сказать: “Спасибо!” Не кричать)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23728" y="332656"/>
            <a:ext cx="6105872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Тротуар </a:t>
            </a:r>
            <a:r>
              <a:rPr lang="ru-RU" b="1" dirty="0">
                <a:solidFill>
                  <a:srgbClr val="002060"/>
                </a:solidFill>
              </a:rPr>
              <a:t>ему не нужен,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Расстегнувши воротник,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 канавам и по лужам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Он шагает напрямик!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Он портфель нести не хочет,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 земле его волочит.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Слез ремень на левый бок.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Из штанины вырван клок.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Мне, признаться, неприятно –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Что он делал?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Где он был?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Как на лбу возникли пятна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Фиолетовых чернил?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Почему на брюках глина?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Почему фуражка блином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 расстегнут воротник?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Кто он, этот ученик?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6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494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Беседа с элементами игры «Мы культурные ребята!</vt:lpstr>
      <vt:lpstr>Презентация PowerPoint</vt:lpstr>
      <vt:lpstr>Мы беседу поведём.  О словах  важных, дорогих, отважных, добрых, замечательных, скромных и влиятельных. </vt:lpstr>
      <vt:lpstr>«Коробка ощущений».  С одной стороны в коробке - мягкий пушистый предмет, с другой – колкий </vt:lpstr>
      <vt:lpstr>А теперь проверим, знаете ли вы правила культурного поведения. Будьте внимательны. </vt:lpstr>
      <vt:lpstr>Презентация PowerPoint</vt:lpstr>
      <vt:lpstr>Презентация PowerPoint</vt:lpstr>
      <vt:lpstr>Презентация PowerPoint</vt:lpstr>
      <vt:lpstr>Презентация PowerPoint</vt:lpstr>
      <vt:lpstr>«Неряха»</vt:lpstr>
      <vt:lpstr>Опишите ситуацию</vt:lpstr>
      <vt:lpstr>Игра «Это я, это я, это все мои друзья» - Предлагаю отгадать весёлые загадки. Эти загадки особенные. Если учат добру и вежливости, то в ответ надо хором сказать: «Это я, это я, это все мои друзья!» </vt:lpstr>
      <vt:lpstr>Прошу вас хором заканчивать начатые мной фразы: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Беседа с элементами игры «Мы культурные ребята!</dc:title>
  <dc:creator>Fil-2</dc:creator>
  <cp:lastModifiedBy>Лариса Андреевна</cp:lastModifiedBy>
  <cp:revision>12</cp:revision>
  <dcterms:created xsi:type="dcterms:W3CDTF">2020-10-22T07:10:17Z</dcterms:created>
  <dcterms:modified xsi:type="dcterms:W3CDTF">2020-10-28T08:18:27Z</dcterms:modified>
</cp:coreProperties>
</file>