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3" r:id="rId2"/>
    <p:sldId id="264" r:id="rId3"/>
    <p:sldId id="257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F5B3C3-ADEC-469A-B2C8-A4CB2FDF8BCB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B3F7B8-EE67-4597-B463-7C844CC828D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85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B3C3-ADEC-469A-B2C8-A4CB2FDF8BCB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F7B8-EE67-4597-B463-7C844CC82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0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B3C3-ADEC-469A-B2C8-A4CB2FDF8BCB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F7B8-EE67-4597-B463-7C844CC82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89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B3C3-ADEC-469A-B2C8-A4CB2FDF8BCB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F7B8-EE67-4597-B463-7C844CC82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FF5B3C3-ADEC-469A-B2C8-A4CB2FDF8BCB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AB3F7B8-EE67-4597-B463-7C844CC828D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91935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B3C3-ADEC-469A-B2C8-A4CB2FDF8BCB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F7B8-EE67-4597-B463-7C844CC82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530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B3C3-ADEC-469A-B2C8-A4CB2FDF8BCB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F7B8-EE67-4597-B463-7C844CC82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606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B3C3-ADEC-469A-B2C8-A4CB2FDF8BCB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F7B8-EE67-4597-B463-7C844CC82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4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B3C3-ADEC-469A-B2C8-A4CB2FDF8BCB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F7B8-EE67-4597-B463-7C844CC82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8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FF5B3C3-ADEC-469A-B2C8-A4CB2FDF8BCB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AB3F7B8-EE67-4597-B463-7C844CC828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561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FF5B3C3-ADEC-469A-B2C8-A4CB2FDF8BCB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AB3F7B8-EE67-4597-B463-7C844CC82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53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F5B3C3-ADEC-469A-B2C8-A4CB2FDF8BCB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AB3F7B8-EE67-4597-B463-7C844CC828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282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8EC01-0338-47E8-ABAA-938239115B3E}"/>
              </a:ext>
            </a:extLst>
          </p:cNvPr>
          <p:cNvSpPr txBox="1">
            <a:spLocks/>
          </p:cNvSpPr>
          <p:nvPr/>
        </p:nvSpPr>
        <p:spPr>
          <a:xfrm>
            <a:off x="1841820" y="1487060"/>
            <a:ext cx="8116645" cy="1981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dirty="0">
                <a:solidFill>
                  <a:srgbClr val="FF0000"/>
                </a:solidFill>
                <a:latin typeface="Constantia" panose="02030602050306030303" pitchFamily="18" charset="0"/>
              </a:rPr>
              <a:t>Зимующие птицы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B8B57CD-15EA-49BE-BFD7-AC42A51E2918}"/>
              </a:ext>
            </a:extLst>
          </p:cNvPr>
          <p:cNvSpPr/>
          <p:nvPr/>
        </p:nvSpPr>
        <p:spPr>
          <a:xfrm>
            <a:off x="911856" y="1088593"/>
            <a:ext cx="103682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Подгрупповое логопедическое занятие в средней группе</a:t>
            </a:r>
          </a:p>
          <a:p>
            <a:pPr algn="ctr"/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тему: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074391-0EA5-4C13-BF3C-6D388A6CBA41}"/>
              </a:ext>
            </a:extLst>
          </p:cNvPr>
          <p:cNvSpPr/>
          <p:nvPr/>
        </p:nvSpPr>
        <p:spPr>
          <a:xfrm>
            <a:off x="5338643" y="3866727"/>
            <a:ext cx="525778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Составитель: Артемова М.Н.</a:t>
            </a:r>
          </a:p>
          <a:p>
            <a:pPr algn="ctr"/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МАДОУ №165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F15FD1B-2721-49AC-A4C7-5DD54D39BEDB}"/>
              </a:ext>
            </a:extLst>
          </p:cNvPr>
          <p:cNvSpPr/>
          <p:nvPr/>
        </p:nvSpPr>
        <p:spPr>
          <a:xfrm>
            <a:off x="2100972" y="5877272"/>
            <a:ext cx="79900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Презентация содержит элементы анимации</a:t>
            </a:r>
          </a:p>
        </p:txBody>
      </p:sp>
    </p:spTree>
    <p:extLst>
      <p:ext uri="{BB962C8B-B14F-4D97-AF65-F5344CB8AC3E}">
        <p14:creationId xmlns:p14="http://schemas.microsoft.com/office/powerpoint/2010/main" val="3508414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ᐈ Сороки птицы фото, рисунки сорока птица | скачать на Depositphotos®">
            <a:extLst>
              <a:ext uri="{FF2B5EF4-FFF2-40B4-BE49-F238E27FC236}">
                <a16:creationId xmlns:a16="http://schemas.microsoft.com/office/drawing/2014/main" id="{0A758AA7-F0C0-49DE-87B8-B929B1B96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63"/>
            <a:ext cx="57150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6D6CEA-DB69-4E03-B094-87B69107E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999" y="2582862"/>
            <a:ext cx="7168063" cy="39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9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3B1044-72C7-43BD-B460-469A82495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5" y="2952677"/>
            <a:ext cx="5873198" cy="34260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50ED76-81B6-4C35-9AA8-3E1BF2C511E5}"/>
              </a:ext>
            </a:extLst>
          </p:cNvPr>
          <p:cNvSpPr txBox="1"/>
          <p:nvPr/>
        </p:nvSpPr>
        <p:spPr>
          <a:xfrm>
            <a:off x="1054100" y="89238"/>
            <a:ext cx="105664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Чтени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 рассказа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-&gt;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Ответы на вопросы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-&gt;</a:t>
            </a:r>
            <a:r>
              <a:rPr lang="ru-RU" sz="2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Пересказ рассказа «Кормушка».</a:t>
            </a:r>
            <a:b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0" i="0" dirty="0">
                <a:solidFill>
                  <a:srgbClr val="FF0000"/>
                </a:solidFill>
                <a:latin typeface="Georgia" panose="02040502050405020303" pitchFamily="18" charset="0"/>
              </a:rPr>
              <a:t>Увидали дети зимой у школы птиц. Кинули им крошки хлеба. Птицы сначала боялись подлетать к детям за крошками, а потом склевали весь хлеб. На другой день птицы опять прилетели. Дети взяли ящик, повесили на сук и насыпали зерен. Вышла кормушка. Дети кормили птичек до весны.</a:t>
            </a:r>
          </a:p>
          <a:p>
            <a:r>
              <a:rPr lang="ru-RU" sz="1600" dirty="0">
                <a:solidFill>
                  <a:srgbClr val="FF0000"/>
                </a:solidFill>
                <a:latin typeface="Georgia" panose="02040502050405020303" pitchFamily="18" charset="0"/>
              </a:rPr>
              <a:t>Вопросы :</a:t>
            </a:r>
          </a:p>
          <a:p>
            <a:r>
              <a:rPr lang="ru-RU" sz="1600" dirty="0">
                <a:solidFill>
                  <a:srgbClr val="FF0000"/>
                </a:solidFill>
                <a:latin typeface="Georgia" panose="02040502050405020303" pitchFamily="18" charset="0"/>
              </a:rPr>
              <a:t>1. Где дети увидели птиц?</a:t>
            </a:r>
          </a:p>
          <a:p>
            <a:r>
              <a:rPr lang="ru-RU" sz="1600" dirty="0">
                <a:solidFill>
                  <a:srgbClr val="FF0000"/>
                </a:solidFill>
                <a:latin typeface="Georgia" panose="02040502050405020303" pitchFamily="18" charset="0"/>
              </a:rPr>
              <a:t>2. Что дети кинули птицам?</a:t>
            </a:r>
          </a:p>
          <a:p>
            <a:r>
              <a:rPr lang="ru-RU" sz="1600" dirty="0">
                <a:solidFill>
                  <a:srgbClr val="FF0000"/>
                </a:solidFill>
                <a:latin typeface="Georgia" panose="02040502050405020303" pitchFamily="18" charset="0"/>
              </a:rPr>
              <a:t>3. Почему птицы не сразу подлетели клевать хлеб?</a:t>
            </a:r>
          </a:p>
          <a:p>
            <a:r>
              <a:rPr lang="ru-RU" sz="1600" dirty="0">
                <a:solidFill>
                  <a:srgbClr val="FF0000"/>
                </a:solidFill>
                <a:latin typeface="Georgia" panose="02040502050405020303" pitchFamily="18" charset="0"/>
              </a:rPr>
              <a:t>4. Во что дети насыпали зерен?</a:t>
            </a:r>
          </a:p>
          <a:p>
            <a:r>
              <a:rPr lang="ru-RU" sz="1600" dirty="0">
                <a:solidFill>
                  <a:srgbClr val="FF0000"/>
                </a:solidFill>
                <a:latin typeface="Georgia" panose="02040502050405020303" pitchFamily="18" charset="0"/>
              </a:rPr>
              <a:t>5. Что у детей получилось из ящика?</a:t>
            </a:r>
          </a:p>
          <a:p>
            <a:r>
              <a:rPr lang="ru-RU" sz="1600" dirty="0">
                <a:solidFill>
                  <a:srgbClr val="FF0000"/>
                </a:solidFill>
                <a:latin typeface="Georgia" panose="02040502050405020303" pitchFamily="18" charset="0"/>
              </a:rPr>
              <a:t>6. Как долго дети кормили птиц? </a:t>
            </a:r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392D8E-B3EC-497A-8F7C-527536A7D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5806834" cy="342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2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C93404-31C9-451F-AD3D-0DCFCE246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1540232"/>
            <a:ext cx="5600700" cy="4200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77E494-AC27-4BB3-ABF8-1726A0AB3498}"/>
              </a:ext>
            </a:extLst>
          </p:cNvPr>
          <p:cNvSpPr txBox="1"/>
          <p:nvPr/>
        </p:nvSpPr>
        <p:spPr>
          <a:xfrm>
            <a:off x="457200" y="88095"/>
            <a:ext cx="56769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FF0000"/>
                </a:solidFill>
                <a:effectLst/>
              </a:rPr>
              <a:t>Пальчикова игра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  «</a:t>
            </a:r>
            <a:r>
              <a:rPr lang="ru-RU" sz="2000" b="1" i="0" dirty="0">
                <a:solidFill>
                  <a:srgbClr val="FF0000"/>
                </a:solidFill>
                <a:effectLst/>
              </a:rPr>
              <a:t>Воробьи»</a:t>
            </a:r>
            <a:br>
              <a:rPr lang="ru-RU" sz="2000" b="0" i="0" dirty="0">
                <a:solidFill>
                  <a:srgbClr val="FF0000"/>
                </a:solidFill>
                <a:effectLst/>
              </a:rPr>
            </a:br>
            <a:r>
              <a:rPr lang="ru-RU" b="0" i="0" dirty="0">
                <a:solidFill>
                  <a:srgbClr val="FF0000"/>
                </a:solidFill>
                <a:effectLst/>
              </a:rPr>
              <a:t>Воробьи-воробушки,</a:t>
            </a:r>
            <a:br>
              <a:rPr lang="ru-RU" b="0" i="0" dirty="0">
                <a:solidFill>
                  <a:srgbClr val="FF0000"/>
                </a:solidFill>
                <a:effectLst/>
              </a:rPr>
            </a:br>
            <a:r>
              <a:rPr lang="ru-RU" b="0" i="1" dirty="0">
                <a:solidFill>
                  <a:srgbClr val="FF0000"/>
                </a:solidFill>
                <a:effectLst/>
              </a:rPr>
              <a:t>(сжать кулак, указательный и большой вытянуты в клювик)</a:t>
            </a:r>
            <a:br>
              <a:rPr lang="ru-RU" b="0" i="0" dirty="0">
                <a:solidFill>
                  <a:srgbClr val="FF0000"/>
                </a:solidFill>
                <a:effectLst/>
              </a:rPr>
            </a:br>
            <a:r>
              <a:rPr lang="ru-RU" b="0" i="0" dirty="0">
                <a:solidFill>
                  <a:srgbClr val="FF0000"/>
                </a:solidFill>
                <a:effectLst/>
              </a:rPr>
              <a:t>Серенькие перышки!</a:t>
            </a:r>
            <a:br>
              <a:rPr lang="ru-RU" b="0" i="0" dirty="0">
                <a:solidFill>
                  <a:srgbClr val="FF0000"/>
                </a:solidFill>
                <a:effectLst/>
              </a:rPr>
            </a:br>
            <a:r>
              <a:rPr lang="ru-RU" b="0" i="1" dirty="0">
                <a:solidFill>
                  <a:srgbClr val="FF0000"/>
                </a:solidFill>
                <a:effectLst/>
              </a:rPr>
              <a:t>(шевелят выпрямленными пальцами рук)</a:t>
            </a:r>
            <a:br>
              <a:rPr lang="ru-RU" b="0" i="0" dirty="0">
                <a:solidFill>
                  <a:srgbClr val="FF0000"/>
                </a:solidFill>
                <a:effectLst/>
              </a:rPr>
            </a:br>
            <a:r>
              <a:rPr lang="ru-RU" b="0" i="0" dirty="0">
                <a:solidFill>
                  <a:srgbClr val="FF0000"/>
                </a:solidFill>
                <a:effectLst/>
              </a:rPr>
              <a:t>Клюйте, клюйте крошки</a:t>
            </a:r>
            <a:br>
              <a:rPr lang="ru-RU" b="0" i="0" dirty="0">
                <a:solidFill>
                  <a:srgbClr val="FF0000"/>
                </a:solidFill>
                <a:effectLst/>
              </a:rPr>
            </a:br>
            <a:r>
              <a:rPr lang="ru-RU" b="0" i="0" dirty="0">
                <a:solidFill>
                  <a:srgbClr val="FF0000"/>
                </a:solidFill>
                <a:effectLst/>
              </a:rPr>
              <a:t>У меня с ладошки!</a:t>
            </a:r>
            <a:br>
              <a:rPr lang="ru-RU" b="0" i="0" dirty="0">
                <a:solidFill>
                  <a:srgbClr val="FF0000"/>
                </a:solidFill>
                <a:effectLst/>
              </a:rPr>
            </a:br>
            <a:r>
              <a:rPr lang="ru-RU" b="0" i="1" dirty="0">
                <a:solidFill>
                  <a:srgbClr val="FF0000"/>
                </a:solidFill>
                <a:effectLst/>
              </a:rPr>
              <a:t>(стучат указательным пальцем правой руки по левой ладони и наоборот)</a:t>
            </a:r>
            <a:br>
              <a:rPr lang="ru-RU" b="0" i="0" dirty="0">
                <a:solidFill>
                  <a:srgbClr val="FF0000"/>
                </a:solidFill>
                <a:effectLst/>
              </a:rPr>
            </a:br>
            <a:r>
              <a:rPr lang="ru-RU" b="0" i="0" dirty="0">
                <a:solidFill>
                  <a:srgbClr val="FF0000"/>
                </a:solidFill>
                <a:effectLst/>
              </a:rPr>
              <a:t>Нет, с ладошки не клюют</a:t>
            </a:r>
            <a:br>
              <a:rPr lang="ru-RU" b="0" i="0" dirty="0">
                <a:solidFill>
                  <a:srgbClr val="FF0000"/>
                </a:solidFill>
                <a:effectLst/>
              </a:rPr>
            </a:br>
            <a:r>
              <a:rPr lang="ru-RU" b="0" i="0" dirty="0">
                <a:solidFill>
                  <a:srgbClr val="FF0000"/>
                </a:solidFill>
                <a:effectLst/>
              </a:rPr>
              <a:t>И погладить не дают.</a:t>
            </a:r>
            <a:br>
              <a:rPr lang="ru-RU" b="0" i="0" dirty="0">
                <a:solidFill>
                  <a:srgbClr val="FF0000"/>
                </a:solidFill>
                <a:effectLst/>
              </a:rPr>
            </a:br>
            <a:r>
              <a:rPr lang="ru-RU" b="0" i="1" dirty="0">
                <a:solidFill>
                  <a:srgbClr val="FF0000"/>
                </a:solidFill>
                <a:effectLst/>
              </a:rPr>
              <a:t>(погладить тыльные стороны рук поочередно)</a:t>
            </a:r>
            <a:br>
              <a:rPr lang="ru-RU" b="0" i="0" dirty="0">
                <a:solidFill>
                  <a:srgbClr val="FF0000"/>
                </a:solidFill>
                <a:effectLst/>
              </a:rPr>
            </a:br>
            <a:r>
              <a:rPr lang="ru-RU" b="0" i="0" dirty="0">
                <a:solidFill>
                  <a:srgbClr val="FF0000"/>
                </a:solidFill>
                <a:effectLst/>
              </a:rPr>
              <a:t>Как бы нам поладить,</a:t>
            </a:r>
            <a:br>
              <a:rPr lang="ru-RU" b="0" i="0" dirty="0">
                <a:solidFill>
                  <a:srgbClr val="FF0000"/>
                </a:solidFill>
                <a:effectLst/>
              </a:rPr>
            </a:br>
            <a:r>
              <a:rPr lang="ru-RU" b="0" i="1" dirty="0">
                <a:solidFill>
                  <a:srgbClr val="FF0000"/>
                </a:solidFill>
                <a:effectLst/>
              </a:rPr>
              <a:t>(хлопки в ладоши)</a:t>
            </a:r>
            <a:br>
              <a:rPr lang="ru-RU" b="0" i="0" dirty="0">
                <a:solidFill>
                  <a:srgbClr val="FF0000"/>
                </a:solidFill>
                <a:effectLst/>
              </a:rPr>
            </a:br>
            <a:r>
              <a:rPr lang="ru-RU" b="0" i="0" dirty="0">
                <a:solidFill>
                  <a:srgbClr val="FF0000"/>
                </a:solidFill>
                <a:effectLst/>
              </a:rPr>
              <a:t>Чтоб дались погладить?</a:t>
            </a:r>
            <a:br>
              <a:rPr lang="ru-RU" b="0" i="0" dirty="0">
                <a:solidFill>
                  <a:srgbClr val="FF0000"/>
                </a:solidFill>
                <a:effectLst/>
              </a:rPr>
            </a:br>
            <a:r>
              <a:rPr lang="ru-RU" b="0" i="1" dirty="0">
                <a:solidFill>
                  <a:srgbClr val="FF0000"/>
                </a:solidFill>
                <a:effectLst/>
              </a:rPr>
              <a:t>(потереть ладошки друг о друга)</a:t>
            </a:r>
          </a:p>
          <a:p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B825C-A9CA-4F2C-9961-5BCC18D88EC0}"/>
              </a:ext>
            </a:extLst>
          </p:cNvPr>
          <p:cNvSpPr txBox="1"/>
          <p:nvPr/>
        </p:nvSpPr>
        <p:spPr>
          <a:xfrm>
            <a:off x="2082800" y="5740757"/>
            <a:ext cx="9867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Дыхательное упражнение   «Греем руки»</a:t>
            </a:r>
          </a:p>
          <a:p>
            <a:r>
              <a:rPr lang="ru-RU" dirty="0">
                <a:solidFill>
                  <a:srgbClr val="FF0000"/>
                </a:solidFill>
              </a:rPr>
              <a:t>Предложите ребёнку контролировать выдох ладошками (тыльной стороной) — дуем на ладошки. Вдох носом – выдох ртом </a:t>
            </a:r>
            <a:r>
              <a:rPr lang="ru-RU" dirty="0" err="1">
                <a:solidFill>
                  <a:srgbClr val="FF0000"/>
                </a:solidFill>
              </a:rPr>
              <a:t>Хаааааа</a:t>
            </a:r>
            <a:r>
              <a:rPr lang="ru-RU" dirty="0">
                <a:solidFill>
                  <a:srgbClr val="FF0000"/>
                </a:solidFill>
              </a:rPr>
              <a:t> (повторить 4-5 раз)</a:t>
            </a:r>
          </a:p>
        </p:txBody>
      </p:sp>
    </p:spTree>
    <p:extLst>
      <p:ext uri="{BB962C8B-B14F-4D97-AF65-F5344CB8AC3E}">
        <p14:creationId xmlns:p14="http://schemas.microsoft.com/office/powerpoint/2010/main" val="4238392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9EBE33-CF5E-4EFB-8CB3-8081E223A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9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E1CDC1-83C3-49FB-8F7F-623A348FB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692" y="1165241"/>
            <a:ext cx="5301208" cy="5301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0200BA-716A-4B1C-AD38-624B96BC6AA9}"/>
              </a:ext>
            </a:extLst>
          </p:cNvPr>
          <p:cNvSpPr txBox="1"/>
          <p:nvPr/>
        </p:nvSpPr>
        <p:spPr>
          <a:xfrm>
            <a:off x="2180492" y="818295"/>
            <a:ext cx="9383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МОЛОДЦЫ,РЕБЯТА!</a:t>
            </a:r>
          </a:p>
        </p:txBody>
      </p:sp>
    </p:spTree>
    <p:extLst>
      <p:ext uri="{BB962C8B-B14F-4D97-AF65-F5344CB8AC3E}">
        <p14:creationId xmlns:p14="http://schemas.microsoft.com/office/powerpoint/2010/main" val="253988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2FC4B-2543-4E86-BDAC-7C31C07D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000" dirty="0"/>
            </a:b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Цель</a:t>
            </a:r>
            <a:r>
              <a:rPr lang="ru-RU" sz="2200" b="1" dirty="0">
                <a:solidFill>
                  <a:srgbClr val="FF0000"/>
                </a:solidFill>
                <a:latin typeface="Constantia" panose="02030602050306030303" pitchFamily="18" charset="0"/>
              </a:rPr>
              <a:t>: формирование лексико-грамматического строя речи по теме «зимующие птицы»</a:t>
            </a:r>
            <a:b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br>
              <a:rPr lang="ru-RU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2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Коррекционно</a:t>
            </a:r>
            <a:r>
              <a:rPr lang="ru-RU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– образовательные задачи: </a:t>
            </a: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уточнение и расширение словаря по теме “Зимующие птицы” (синица, воробей, голубь, ворона, снегирь, сорока),закрепление в речи обобщающего понятия зимующие птицы, уточнение и расширение глагольного словаря (летать, прыгать, клевать, зимовать, прилетать). Учить образованию множественного числа существительных в </a:t>
            </a:r>
            <a:r>
              <a:rPr lang="ru-RU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р.п</a:t>
            </a: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и </a:t>
            </a:r>
            <a:r>
              <a:rPr lang="ru-RU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ИМ.п</a:t>
            </a:r>
            <a:b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br>
              <a:rPr lang="ru-RU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2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Коррекционно</a:t>
            </a:r>
            <a:r>
              <a:rPr lang="ru-RU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– развивающие задачи: </a:t>
            </a: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развитие связной речи, общей моторики, дыхания, слухового восприятия</a:t>
            </a:r>
            <a:b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b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2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Коррекционно</a:t>
            </a:r>
            <a:r>
              <a:rPr lang="ru-RU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– воспитательные задачи</a:t>
            </a: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 воспитывать бережное отношение к птицам, воспитывать желание защищать и оберегать зимующих птиц.</a:t>
            </a:r>
            <a:b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b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endParaRPr lang="ru-RU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9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резентация на тему: &quot;&quot;Зимующие птицы нашего края&quot; Проект учеников 2 а  класса Шацкой средней школы год.&quot;. Скачать бесплатно и без регистрации.">
            <a:extLst>
              <a:ext uri="{FF2B5EF4-FFF2-40B4-BE49-F238E27FC236}">
                <a16:creationId xmlns:a16="http://schemas.microsoft.com/office/drawing/2014/main" id="{23DA4DCE-1742-4EB1-90C2-2F7848357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53" y="155196"/>
            <a:ext cx="8900720" cy="667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EF5CEE-02B4-4407-B76F-8519A0CF72FF}"/>
              </a:ext>
            </a:extLst>
          </p:cNvPr>
          <p:cNvSpPr txBox="1"/>
          <p:nvPr/>
        </p:nvSpPr>
        <p:spPr>
          <a:xfrm>
            <a:off x="3213100" y="1003300"/>
            <a:ext cx="581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Включите звуки разных птиц</a:t>
            </a:r>
          </a:p>
        </p:txBody>
      </p:sp>
    </p:spTree>
    <p:extLst>
      <p:ext uri="{BB962C8B-B14F-4D97-AF65-F5344CB8AC3E}">
        <p14:creationId xmlns:p14="http://schemas.microsoft.com/office/powerpoint/2010/main" val="381230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952F64-A43E-44B1-869D-601247FA1C7B}"/>
              </a:ext>
            </a:extLst>
          </p:cNvPr>
          <p:cNvSpPr txBox="1"/>
          <p:nvPr/>
        </p:nvSpPr>
        <p:spPr>
          <a:xfrm>
            <a:off x="1755180" y="238732"/>
            <a:ext cx="8681640" cy="594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птиц, которые зимуют в нашем дворе</a:t>
            </a:r>
          </a:p>
        </p:txBody>
      </p:sp>
      <p:pic>
        <p:nvPicPr>
          <p:cNvPr id="4098" name="Picture 2" descr="50 интересных фактов о ласточках — Общенет">
            <a:extLst>
              <a:ext uri="{FF2B5EF4-FFF2-40B4-BE49-F238E27FC236}">
                <a16:creationId xmlns:a16="http://schemas.microsoft.com/office/drawing/2014/main" id="{525DCE6A-45AB-42DC-B301-F9C10FB9C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553" y="169584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Домовый воробей — Википедия">
            <a:extLst>
              <a:ext uri="{FF2B5EF4-FFF2-40B4-BE49-F238E27FC236}">
                <a16:creationId xmlns:a16="http://schemas.microsoft.com/office/drawing/2014/main" id="{5BB10688-8BEE-469D-92B8-AB42700B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17" y="2571750"/>
            <a:ext cx="2333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ᐈ Сороки птицы фото, рисунки сорока птица | скачать на Depositphotos®">
            <a:extLst>
              <a:ext uri="{FF2B5EF4-FFF2-40B4-BE49-F238E27FC236}">
                <a16:creationId xmlns:a16="http://schemas.microsoft.com/office/drawing/2014/main" id="{72A69F28-F19E-4F31-ABA8-75CBFD837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14" y="4502572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Лебеди. Морозы. Люди.">
            <a:extLst>
              <a:ext uri="{FF2B5EF4-FFF2-40B4-BE49-F238E27FC236}">
                <a16:creationId xmlns:a16="http://schemas.microsoft.com/office/drawing/2014/main" id="{7073B2AD-CBE5-4538-AA30-385CF6DC4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78" y="4687348"/>
            <a:ext cx="2533475" cy="190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Снегирь :: Юному натуралисту-орнитологу. Справочник птиц">
            <a:extLst>
              <a:ext uri="{FF2B5EF4-FFF2-40B4-BE49-F238E27FC236}">
                <a16:creationId xmlns:a16="http://schemas.microsoft.com/office/drawing/2014/main" id="{8E841E38-6DA4-427B-B88E-4CDE551C8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72" y="3982455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Ворона не так проста, как кажется - Охотники.ру">
            <a:extLst>
              <a:ext uri="{FF2B5EF4-FFF2-40B4-BE49-F238E27FC236}">
                <a16:creationId xmlns:a16="http://schemas.microsoft.com/office/drawing/2014/main" id="{19F4625E-306A-4886-B378-ED2A51FFB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6" y="2266324"/>
            <a:ext cx="228894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Волнистый попугай купить недорого в Нижнем Новгороде. Интернет магазин  зоотоваров Зоосфера, каталог, цена, фото, отзывы.">
            <a:extLst>
              <a:ext uri="{FF2B5EF4-FFF2-40B4-BE49-F238E27FC236}">
                <a16:creationId xmlns:a16="http://schemas.microsoft.com/office/drawing/2014/main" id="{68A1C800-8211-4F3B-B898-D3DAFFBBA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1" y="4578072"/>
            <a:ext cx="19145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Фотография голубь без фона в png формате">
            <a:extLst>
              <a:ext uri="{FF2B5EF4-FFF2-40B4-BE49-F238E27FC236}">
                <a16:creationId xmlns:a16="http://schemas.microsoft.com/office/drawing/2014/main" id="{F972423B-8076-4684-9835-12CB035BE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940" y="101582"/>
            <a:ext cx="1753924" cy="1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Лексическая тема &quot;Зимующие птицы&quot; информация для родителей.">
            <a:extLst>
              <a:ext uri="{FF2B5EF4-FFF2-40B4-BE49-F238E27FC236}">
                <a16:creationId xmlns:a16="http://schemas.microsoft.com/office/drawing/2014/main" id="{8F344D47-10B3-426F-8B4C-E7D372C98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8" y="238732"/>
            <a:ext cx="1595070" cy="21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ᐈ Петух птица рисунки, фотографии петуха и курицы | скачать на  Depositphotos®">
            <a:extLst>
              <a:ext uri="{FF2B5EF4-FFF2-40B4-BE49-F238E27FC236}">
                <a16:creationId xmlns:a16="http://schemas.microsoft.com/office/drawing/2014/main" id="{77948A20-5A79-40AC-989A-DA00AE6F4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58" y="1518796"/>
            <a:ext cx="1952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3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Ворона не так проста, как кажется - Охотники.ру">
            <a:extLst>
              <a:ext uri="{FF2B5EF4-FFF2-40B4-BE49-F238E27FC236}">
                <a16:creationId xmlns:a16="http://schemas.microsoft.com/office/drawing/2014/main" id="{DA024637-3EEC-41C8-8002-16E725F20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4" y="393700"/>
            <a:ext cx="4663673" cy="349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Птица ворона: описание, виды, фото, преметы, интересные факты">
            <a:extLst>
              <a:ext uri="{FF2B5EF4-FFF2-40B4-BE49-F238E27FC236}">
                <a16:creationId xmlns:a16="http://schemas.microsoft.com/office/drawing/2014/main" id="{6BE983AE-4A0F-44A4-8811-494D9332D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9" y="2717800"/>
            <a:ext cx="7174477" cy="403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E5694E-0C1F-4A1D-946C-F6FB8B3AFD26}"/>
              </a:ext>
            </a:extLst>
          </p:cNvPr>
          <p:cNvSpPr txBox="1"/>
          <p:nvPr/>
        </p:nvSpPr>
        <p:spPr>
          <a:xfrm>
            <a:off x="6489700" y="735052"/>
            <a:ext cx="407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картинками: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«Один – много» 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«Есть – нет»</a:t>
            </a:r>
          </a:p>
        </p:txBody>
      </p:sp>
    </p:spTree>
    <p:extLst>
      <p:ext uri="{BB962C8B-B14F-4D97-AF65-F5344CB8AC3E}">
        <p14:creationId xmlns:p14="http://schemas.microsoft.com/office/powerpoint/2010/main" val="337828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иница большая :: Юному натуралисту-орнитологу. Справочник птиц">
            <a:extLst>
              <a:ext uri="{FF2B5EF4-FFF2-40B4-BE49-F238E27FC236}">
                <a16:creationId xmlns:a16="http://schemas.microsoft.com/office/drawing/2014/main" id="{B530314E-8437-4FF0-8AD8-AD0CEFD01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7" y="1166066"/>
            <a:ext cx="5427546" cy="41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иницы в Москве ведут себя по-русски">
            <a:extLst>
              <a:ext uri="{FF2B5EF4-FFF2-40B4-BE49-F238E27FC236}">
                <a16:creationId xmlns:a16="http://schemas.microsoft.com/office/drawing/2014/main" id="{494D5524-5E0B-4DA9-BABE-4954F9B5C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840487"/>
            <a:ext cx="5743662" cy="475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0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D33640-0E4A-4828-86F2-1B8F18145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688" y="1046954"/>
            <a:ext cx="8830312" cy="551894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5D4B6B-E93D-497C-9220-AE1816763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92101"/>
            <a:ext cx="4137660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2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олуби и стены домов в Каменске-Уральском">
            <a:extLst>
              <a:ext uri="{FF2B5EF4-FFF2-40B4-BE49-F238E27FC236}">
                <a16:creationId xmlns:a16="http://schemas.microsoft.com/office/drawing/2014/main" id="{8E218AB4-D474-4E9C-A7C0-99937B4E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035843"/>
            <a:ext cx="7289800" cy="50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893206-2981-4EF1-AFBB-A2F2A5557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576769"/>
            <a:ext cx="3823088" cy="394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DE193C-26B8-4364-A86A-9094C58F4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370011"/>
            <a:ext cx="5482134" cy="41179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1565C7-FC8A-4387-A71A-C1BCD1C94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1142999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0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426</TotalTime>
  <Words>429</Words>
  <Application>Microsoft Office PowerPoint</Application>
  <PresentationFormat>Широкоэкранный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Constantia</vt:lpstr>
      <vt:lpstr>Corbel</vt:lpstr>
      <vt:lpstr>Georgia</vt:lpstr>
      <vt:lpstr>Gill Sans MT</vt:lpstr>
      <vt:lpstr>Impact</vt:lpstr>
      <vt:lpstr>Times New Roman</vt:lpstr>
      <vt:lpstr>Эмблема</vt:lpstr>
      <vt:lpstr>Презентация PowerPoint</vt:lpstr>
      <vt:lpstr>  Цель: формирование лексико-грамматического строя речи по теме «зимующие птицы»  Коррекционно – образовательные задачи: уточнение и расширение словаря по теме “Зимующие птицы” (синица, воробей, голубь, ворона, снегирь, сорока),закрепление в речи обобщающего понятия зимующие птицы, уточнение и расширение глагольного словаря (летать, прыгать, клевать, зимовать, прилетать). Учить образованию множественного числа существительных в р.п и ИМ.п  Коррекционно – развивающие задачи: развитие связной речи, общей моторики, дыхания, слухового восприятия  Коррекционно – воспитательные задачи: воспитывать бережное отношение к птицам, воспитывать желание защищать и оберегать зимующих птиц.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StOrM</dc:creator>
  <cp:lastModifiedBy>StOrM</cp:lastModifiedBy>
  <cp:revision>18</cp:revision>
  <dcterms:created xsi:type="dcterms:W3CDTF">2021-01-17T11:30:35Z</dcterms:created>
  <dcterms:modified xsi:type="dcterms:W3CDTF">2021-01-19T07:16:22Z</dcterms:modified>
</cp:coreProperties>
</file>