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1" r:id="rId5"/>
    <p:sldId id="260" r:id="rId6"/>
    <p:sldId id="264" r:id="rId7"/>
    <p:sldId id="263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D%D0%BA%D1%82-%D0%9F%D0%B5%D1%82%D0%B5%D1%80%D0%B1%D1%83%D1%80%D0%B3%D1%81%D0%BA%D0%B8%D0%B9_%D0%B3%D0%BE%D1%81%D1%83%D0%B4%D0%B0%D1%80%D1%81%D1%82%D0%B2%D0%B5%D0%BD%D0%BD%D1%8B%D0%B9_%D1%83%D0%BD%D0%B8%D0%B2%D0%B5%D1%80%D1%81%D0%B8%D1%82%D0%B5%D1%82_%D1%81%D0%B5%D1%80%D0%B2%D0%B8%D1%81%D0%B0_%D0%B8_%D1%8D%D0%BA%D0%BE%D0%BD%D0%BE%D0%BC%D0%B8%D0%BA%D0%B8" TargetMode="External"/><Relationship Id="rId2" Type="http://schemas.openxmlformats.org/officeDocument/2006/relationships/hyperlink" Target="https://ru.wikipedia.org/wiki/%D0%A1%D0%B0%D0%BD%D0%BA%D1%82-%D0%9F%D0%B5%D1%82%D0%B5%D1%80%D0%B1%D1%83%D1%80%D0%B3%D1%81%D0%BA%D0%B8%D0%B9_%D0%B3%D0%BE%D1%81%D1%83%D0%B4%D0%B0%D1%80%D1%81%D1%82%D0%B2%D0%B5%D0%BD%D0%BD%D1%8B%D0%B9_%D0%B8%D0%BD%D1%81%D1%82%D0%B8%D1%82%D1%83%D1%82_%D0%BA%D1%83%D0%BB%D1%8C%D1%82%D1%83%D1%80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s://ru.wikipedia.org/w/index.php?title=%D0%A1%D0%B0%D0%BD%D0%BA%D1%82-%D0%9F%D0%B5%D1%82%D0%B5%D1%80%D0%B1%D1%83%D1%80%D0%B3%D1%81%D0%BA%D0%B0%D1%8F_%D1%8E%D1%80%D0%B8%D0%B4%D0%B8%D1%87%D0%B5%D1%81%D0%BA%D0%B0%D1%8F_%D0%B0%D0%BA%D0%B0%D0%B4%D0%B5%D0%BC%D0%B8%D1%8F&amp;action=edit&amp;redlink=1" TargetMode="External"/><Relationship Id="rId4" Type="http://schemas.openxmlformats.org/officeDocument/2006/relationships/hyperlink" Target="https://ru.wikipedia.org/wiki/%D0%A1%D0%B0%D0%BD%D0%BA%D1%82-%D0%9F%D0%B5%D1%82%D0%B5%D1%80%D0%B1%D1%83%D1%80%D0%B3%D1%81%D0%BA%D0%B8%D0%B9_%D0%B3%D0%BE%D1%81%D1%83%D0%B4%D0%B0%D1%80%D1%81%D1%82%D0%B2%D0%B5%D0%BD%D0%BD%D1%8B%D0%B9_%D1%83%D0%BD%D0%B8%D0%B2%D0%B5%D1%80%D1%81%D0%B8%D1%82%D0%B5%D1%82_%D1%82%D0%B5%D0%BB%D0%B5%D0%BA%D0%BE%D0%BC%D0%BC%D1%83%D0%BD%D0%B8%D0%BA%D0%B0%D1%86%D0%B8%D0%B9_%D0%B8%D0%BC._%D0%BF%D1%80%D0%BE%D1%84._%D0%9C._%D0%90._%D0%91%D0%BE%D0%BD%D1%87-%D0%91%D1%80%D1%83%D0%B5%D0%B2%D0%B8%D1%87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9D%D0%B5%D0%B2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8" TargetMode="External"/><Relationship Id="rId13" Type="http://schemas.openxmlformats.org/officeDocument/2006/relationships/hyperlink" Target="https://ru.wikipedia.org/wiki/%D0%9B%D0%B5%D0%BD%D0%B8%D0%BD%D0%B3%D1%80%D0%B0%D0%B4%D1%81%D0%BA%D0%B0%D1%8F_%D0%BE%D0%B1%D0%BB%D0%B0%D1%81%D1%82%D1%8C" TargetMode="External"/><Relationship Id="rId3" Type="http://schemas.openxmlformats.org/officeDocument/2006/relationships/hyperlink" Target="https://ru.wikipedia.org/wiki/1920_%D0%B3%D0%BE%D0%B4" TargetMode="External"/><Relationship Id="rId7" Type="http://schemas.openxmlformats.org/officeDocument/2006/relationships/hyperlink" Target="https://ru.wikipedia.org/wiki/25_%D0%BD%D0%BE%D1%8F%D0%B1%D1%80%D1%8F" TargetMode="External"/><Relationship Id="rId12" Type="http://schemas.openxmlformats.org/officeDocument/2006/relationships/hyperlink" Target="https://ru.wikipedia.org/wiki/%D0%9F%D0%B0%D0%B2%D0%BB%D0%BE%D0%B2%D1%81%D0%BA%D0%B8%D0%B9_%D1%80%D0%B0%D0%B9%D0%BE%D0%BD_(%D0%9B%D0%B5%D0%BD%D0%B8%D0%BD%D0%B3%D1%80%D0%B0%D0%B4%D1%81%D0%BA%D0%B0%D1%8F_%D0%BE%D0%B1%D0%BB%D0%B0%D1%81%D1%82%D1%8C)" TargetMode="External"/><Relationship Id="rId2" Type="http://schemas.openxmlformats.org/officeDocument/2006/relationships/hyperlink" Target="https://ru.wikipedia.org/wiki/1918_%D0%B3%D0%BE%D0%B4" TargetMode="External"/><Relationship Id="rId16" Type="http://schemas.openxmlformats.org/officeDocument/2006/relationships/hyperlink" Target="https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22" TargetMode="External"/><Relationship Id="rId11" Type="http://schemas.openxmlformats.org/officeDocument/2006/relationships/hyperlink" Target="https://ru.wikipedia.org/wiki/%D0%A0%D1%8B%D0%B1%D0%B0%D1%86%D0%BA%D0%BE%D0%B5_(%D0%B8%D1%81%D1%82%D0%BE%D1%80%D0%B8%D1%87%D0%B5%D1%81%D0%BA%D0%B8%D0%B9_%D1%80%D0%B0%D0%B9%D0%BE%D0%BD)" TargetMode="External"/><Relationship Id="rId5" Type="http://schemas.openxmlformats.org/officeDocument/2006/relationships/hyperlink" Target="https://ru.wikipedia.org/wiki/12_%D0%B8%D1%8E%D0%BB%D1%8F" TargetMode="External"/><Relationship Id="rId15" Type="http://schemas.openxmlformats.org/officeDocument/2006/relationships/hyperlink" Target="https://ru.wikipedia.org/wiki/1917_%D0%B3%D0%BE%D0%B4" TargetMode="External"/><Relationship Id="rId10" Type="http://schemas.openxmlformats.org/officeDocument/2006/relationships/hyperlink" Target="https://ru.wikipedia.org/wiki/1950" TargetMode="External"/><Relationship Id="rId4" Type="http://schemas.openxmlformats.org/officeDocument/2006/relationships/hyperlink" Target="https://ru.wikipedia.org/wiki/%D0%92._%D0%92%D0%BE%D0%BB%D0%BE%D0%B4%D0%B0%D1%80%D1%81%D0%BA%D0%B8%D0%B9" TargetMode="External"/><Relationship Id="rId9" Type="http://schemas.openxmlformats.org/officeDocument/2006/relationships/hyperlink" Target="https://ru.wikipedia.org/wiki/12_%D0%B8%D1%8E%D0%BD%D1%8F" TargetMode="Externa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D%D0%B5%D0%B2%D0%B0" TargetMode="External"/><Relationship Id="rId7" Type="http://schemas.openxmlformats.org/officeDocument/2006/relationships/hyperlink" Target="https://ru.wikipedia.org/wiki/%D0%A0%D0%B5%D1%87%D0%BD%D0%BE%D0%B9_%D0%B2%D0%BE%D0%BA%D0%B7%D0%B0%D0%BB_(%D0%A1%D0%B0%D0%BD%D0%BA%D1%82-%D0%9F%D0%B5%D1%82%D0%B5%D1%80%D0%B1%D1%83%D1%80%D0%B3)" TargetMode="External"/><Relationship Id="rId2" Type="http://schemas.openxmlformats.org/officeDocument/2006/relationships/hyperlink" Target="https://ru.wikipedia.org/wiki/%D0%9C%D0%BE%D1%81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0%B8%D0%BD%D0%BB%D1%8F%D0%BD%D0%B4%D1%81%D0%BA%D0%B8%D0%B9_%D0%B6%D0%B5%D0%BB%D0%B5%D0%B7%D0%BD%D0%BE%D0%B4%D0%BE%D1%80%D0%BE%D0%B6%D0%BD%D1%8B%D0%B9_%D0%BC%D0%BE%D1%81%D1%82" TargetMode="External"/><Relationship Id="rId5" Type="http://schemas.openxmlformats.org/officeDocument/2006/relationships/hyperlink" Target="https://ru.wikipedia.org/wiki/%D0%92%D0%BE%D0%BB%D0%BE%D0%B4%D0%B0%D1%80%D1%81%D0%BA%D0%B8%D0%B9_%D0%BC%D0%BE%D1%81%D1%82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%D0%91%D0%BE%D0%BB%D1%8C%D1%88%D0%BE%D0%B9_%D0%9E%D0%B1%D1%83%D1%85%D0%BE%D0%B2%D1%81%D0%BA%D0%B8%D0%B9_%D0%BC%D0%BE%D1%81%D1%82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B%D0%B1%D0%B0%D1%86%D0%BA%D0%BE%D0%B5_(%D1%81%D1%82%D0%B0%D0%BD%D1%86%D0%B8%D1%8F_%D0%BC%D0%B5%D1%82%D1%80%D0%BE)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ru.wikipedia.org/wiki/%D0%9F%D1%80%D0%B0%D0%B2%D0%BE%D0%B1%D0%B5%D1%80%D0%B5%D0%B6%D0%BD%D0%B0%D1%8F_%D0%BB%D0%B8%D0%BD%D0%B8%D1%8F" TargetMode="External"/><Relationship Id="rId7" Type="http://schemas.openxmlformats.org/officeDocument/2006/relationships/hyperlink" Target="https://ru.wikipedia.org/wiki/%D0%9E%D0%B1%D1%83%D1%85%D0%BE%D0%B2%D0%BE_(%D1%81%D1%82%D0%B0%D0%BD%D1%86%D0%B8%D1%8F_%D0%BC%D0%B5%D1%82%D1%80%D0%BE)" TargetMode="External"/><Relationship Id="rId12" Type="http://schemas.openxmlformats.org/officeDocument/2006/relationships/hyperlink" Target="https://ru.wikipedia.org/wiki/%D0%9F%D0%B5%D1%82%D0%B5%D1%80%D0%B1%D1%83%D1%80%D0%B3%D1%81%D0%BA%D0%B8%D0%B9_%D0%BC%D0%B5%D1%82%D1%80%D0%BE%D0%BF%D0%BE%D0%BB%D0%B8%D1%82%D0%B5%D0%BD" TargetMode="External"/><Relationship Id="rId2" Type="http://schemas.openxmlformats.org/officeDocument/2006/relationships/hyperlink" Target="https://ru.wikipedia.org/wiki/%D0%9D%D0%B5%D0%B2%D1%81%D0%BA%D0%BE-%D0%92%D0%B0%D1%81%D0%B8%D0%BB%D0%B5%D0%BE%D1%81%D1%82%D1%80%D0%BE%D0%B2%D1%81%D0%BA%D0%B0%D1%8F_%D0%BB%D0%B8%D0%BD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1%80%D0%BE%D0%BB%D0%B5%D1%82%D0%B0%D1%80%D1%81%D0%BA%D0%B0%D1%8F_(%D1%81%D1%82%D0%B0%D0%BD%D1%86%D0%B8%D1%8F_%D0%BC%D0%B5%D1%82%D1%80%D0%BE,_%D0%A1%D0%B0%D0%BD%D0%BA%D1%82-%D0%9F%D0%B5%D1%82%D0%B5%D1%80%D0%B1%D1%83%D1%80%D0%B3)" TargetMode="External"/><Relationship Id="rId11" Type="http://schemas.openxmlformats.org/officeDocument/2006/relationships/hyperlink" Target="https://ru.wikipedia.org/wiki/%D0%9D%D0%B5%D0%B2%D0%B0" TargetMode="External"/><Relationship Id="rId5" Type="http://schemas.openxmlformats.org/officeDocument/2006/relationships/hyperlink" Target="https://ru.wikipedia.org/wiki/%D0%9B%D0%BE%D0%BC%D0%BE%D0%BD%D0%BE%D1%81%D0%BE%D0%B2%D1%81%D0%BA%D0%B0%D1%8F_(%D1%81%D1%82%D0%B0%D0%BD%D1%86%D0%B8%D1%8F_%D0%BC%D0%B5%D1%82%D1%80%D0%BE)" TargetMode="External"/><Relationship Id="rId10" Type="http://schemas.openxmlformats.org/officeDocument/2006/relationships/hyperlink" Target="https://ru.wikipedia.org/wiki/%D0%A3%D0%BB%D0%B8%D1%86%D0%B0_%D0%94%D1%8B%D0%B1%D0%B5%D0%BD%D0%BA%D0%BE_(%D1%81%D1%82%D0%B0%D0%BD%D1%86%D0%B8%D1%8F_%D0%BC%D0%B5%D1%82%D1%80%D0%BE)" TargetMode="External"/><Relationship Id="rId4" Type="http://schemas.openxmlformats.org/officeDocument/2006/relationships/hyperlink" Target="https://ru.wikipedia.org/wiki/%D0%95%D0%BB%D0%B8%D0%B7%D0%B0%D1%80%D0%BE%D0%B2%D1%81%D0%BA%D0%B0%D1%8F_(%D1%81%D1%82%D0%B0%D0%BD%D1%86%D0%B8%D1%8F_%D0%BC%D0%B5%D1%82%D1%80%D0%BE)" TargetMode="External"/><Relationship Id="rId9" Type="http://schemas.openxmlformats.org/officeDocument/2006/relationships/hyperlink" Target="https://ru.wikipedia.org/wiki/%D0%9F%D1%80%D0%BE%D1%81%D0%BF%D0%B5%D0%BA%D1%82_%D0%91%D0%BE%D0%BB%D1%8C%D1%88%D0%B5%D0%B2%D0%B8%D0%BA%D0%BE%D0%B2_(%D1%81%D1%82%D0%B0%D0%BD%D1%86%D0%B8%D1%8F_%D0%BC%D0%B5%D1%82%D1%80%D0%BE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commons.wikimedia.org/wiki/File:Kosciol_Najswietszego_Serca_Jezusa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hyperlink" Target="https://ru.wikipedia.org/wiki/%D0%96%D1%83%D1%80%D0%B0%D0%B2%D0%BB%D0%B8_(%D0%BC%D0%B5%D0%BC%D0%BE%D1%80%D0%B8%D0%B0%D0%BB)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ru.wikipedia.org/wiki/%D0%9D%D0%B5%D0%B2%D1%81%D0%BA%D0%B0%D1%8F_%D0%BA%D0%BE%D1%81%D0%BC%D0%B5%D1%82%D0%B8%D0%BA%D0%B0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ru.wikipedia.org/wiki/%D0%9E%D0%B1%D1%83%D1%85%D0%BE%D0%B2%D1%81%D0%BA%D0%B8%D0%B9_%D0%B7%D0%B0%D0%B2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8%D0%BB%D0%BE%D0%B2%D1%8B%D0%B5_%D0%BC%D0%B0%D1%88%D0%B8%D0%BD%D1%8B" TargetMode="External"/><Relationship Id="rId5" Type="http://schemas.openxmlformats.org/officeDocument/2006/relationships/hyperlink" Target="https://ru.wikipedia.org/wiki/%D0%9D%D0%B5%D0%B2%D1%81%D0%BA%D0%B8%D0%B9_%D0%B7%D0%B0%D0%B2%D0%BE%D0%B4" TargetMode="External"/><Relationship Id="rId4" Type="http://schemas.openxmlformats.org/officeDocument/2006/relationships/hyperlink" Target="https://ru.wikipedia.org/wiki/%D0%98%D0%BC%D0%BF%D0%B5%D1%80%D0%B0%D1%82%D0%BE%D1%80%D1%81%D0%BA%D0%B8%D0%B9_%D1%84%D0%B0%D1%80%D1%84%D0%BE%D1%80%D0%BE%D0%B2%D1%8B%D0%B9_%D0%B7%D0%B0%D0%B2%D0%BE%D0%B4" TargetMode="Externa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ru.wikipedia.org/wiki/%D0%A1%D0%B0%D0%BD%D0%BA%D1%82-%D0%9F%D0%B5%D1%82%D0%B5%D1%80%D0%B1%D1%83%D1%80%D0%B3%D1%81%D0%BA%D0%B8%D0%B9_%D1%86%D0%B5%D0%BD%D1%82%D1%80_%D0%BF%D0%BE%D0%B4%D0%B3%D0%BE%D1%82%D0%BE%D0%B2%D0%BA%D0%B8_%D1%81%D0%BF%D0%B0%D1%81%D0%B0%D1%82%D0%B5%D0%BB%D0%B5%D0%B9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ru.wikipedia.org/wiki/%D0%93%D0%BE%D1%81%D1%83%D0%B4%D0%B0%D1%80%D1%81%D1%82%D0%B2%D0%B5%D0%BD%D0%BD%D0%B0%D1%8F_%D0%BC%D0%BE%D1%80%D1%81%D0%BA%D0%B0%D1%8F_%D0%B0%D0%BA%D0%B0%D0%B4%D0%B5%D0%BC%D0%B8%D1%8F_%D0%B8%D0%BC._%D0%B0%D0%B4%D0%BC%D0%B8%D1%80%D0%B0%D0%BB%D0%B0_C._%D0%9E._%D0%9C%D0%B0%D0%BA%D0%B0%D1%80%D0%BE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s://ru.wikipedia.org/wiki/%D0%A1%D0%B0%D0%BD%D0%BA%D1%82-%D0%9F%D0%B5%D1%82%D0%B5%D1%80%D0%B1%D1%83%D1%80%D0%B3%D1%81%D0%BA%D0%B8%D0%B9_%D1%8D%D0%BA%D0%BE%D0%BD%D0%BE%D0%BC%D0%B8%D0%BA%D0%BE-%D1%82%D0%B5%D1%85%D0%BD%D0%BE%D0%BB%D0%BE%D0%B3%D0%B8%D1%87%D0%B5%D1%81%D0%BA%D0%B8%D0%B9_%D0%BA%D0%BE%D0%BB%D0%BB%D0%B5%D0%B4%D0%B6_%D0%B8%D0%BC._%D0%94._%D0%98._%D0%9C%D0%B5%D0%BD%D0%B4%D0%B5%D0%BB%D0%B5%D0%B5%D0%B2%D0%B0" TargetMode="External"/><Relationship Id="rId4" Type="http://schemas.openxmlformats.org/officeDocument/2006/relationships/hyperlink" Target="https://ru.wikipedia.org/wiki/%D0%9F%D0%B5%D1%82%D0%B5%D1%80%D0%B1%D1%83%D1%80%D0%B3%D1%81%D0%BA%D0%B8%D0%B9_%D0%B3%D0%BE%D1%81%D1%83%D0%B4%D0%B0%D1%80%D1%81%D1%82%D0%B2%D0%B5%D0%BD%D0%BD%D1%8B%D0%B9_%D1%83%D0%BD%D0%B8%D0%B2%D0%B5%D1%80%D1%81%D0%B8%D1%82%D0%B5%D1%82_%D0%BF%D1%83%D1%82%D0%B5%D0%B9_%D1%81%D0%BE%D0%BE%D0%B1%D1%89%D0%B5%D0%BD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60848"/>
            <a:ext cx="6428748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Невский район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5286388"/>
            <a:ext cx="23574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Гончарова О.А. </a:t>
            </a:r>
          </a:p>
          <a:p>
            <a:pPr algn="r"/>
            <a:r>
              <a:rPr lang="ru-RU" sz="1600" dirty="0" smtClean="0">
                <a:solidFill>
                  <a:srgbClr val="FFFF00"/>
                </a:solidFill>
              </a:rPr>
              <a:t>воспитатель ГПД</a:t>
            </a:r>
          </a:p>
          <a:p>
            <a:pPr algn="r"/>
            <a:r>
              <a:rPr lang="ru-RU" sz="1600" dirty="0" smtClean="0">
                <a:solidFill>
                  <a:srgbClr val="FFFF00"/>
                </a:solidFill>
              </a:rPr>
              <a:t>ГБОУ СОШ №167 </a:t>
            </a:r>
          </a:p>
          <a:p>
            <a:pPr algn="r"/>
            <a:r>
              <a:rPr lang="ru-RU" sz="1600" dirty="0" smtClean="0">
                <a:solidFill>
                  <a:srgbClr val="FFFF00"/>
                </a:solidFill>
              </a:rPr>
              <a:t>Санкт-Петербург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82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64904"/>
            <a:ext cx="58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 tooltip="Санкт-Петербургский государственный институт культуры"/>
              </a:rPr>
              <a:t>Санкт-Петербургский </a:t>
            </a:r>
            <a:r>
              <a:rPr lang="ru-RU" sz="2400" dirty="0">
                <a:hlinkClick r:id="rId2" tooltip="Санкт-Петербургский государственный институт культуры"/>
              </a:rPr>
              <a:t>государственный институт культуры</a:t>
            </a:r>
            <a:r>
              <a:rPr lang="ru-RU" sz="2400" dirty="0"/>
              <a:t> (один из корпусов)</a:t>
            </a:r>
          </a:p>
          <a:p>
            <a:r>
              <a:rPr lang="ru-RU" sz="2400" dirty="0">
                <a:hlinkClick r:id="rId3" tooltip="Санкт-Петербургский государственный университет сервиса и экономики"/>
              </a:rPr>
              <a:t>Санкт-Петербургский государственный университет сервиса и экономики</a:t>
            </a:r>
            <a:endParaRPr lang="ru-RU" sz="2400" dirty="0"/>
          </a:p>
          <a:p>
            <a:r>
              <a:rPr lang="ru-RU" sz="2400" dirty="0">
                <a:hlinkClick r:id="rId4" tooltip="Санкт-Петербургский государственный университет телекоммуникаций им. проф. М. А. Бонч-Бруевича"/>
              </a:rPr>
              <a:t>Санкт-Петербургский государственный университет телекоммуникаций им. проф. М. А. Бонч-Бруевича</a:t>
            </a:r>
            <a:r>
              <a:rPr lang="ru-RU" sz="2400" dirty="0"/>
              <a:t> (один из корпусов)</a:t>
            </a:r>
          </a:p>
          <a:p>
            <a:r>
              <a:rPr lang="ru-RU" sz="2400" dirty="0">
                <a:hlinkClick r:id="rId5" tooltip="Санкт-Петербургская юридическая академия (страница отсутствует)"/>
              </a:rPr>
              <a:t>Санкт-Петербургская юридическая академия</a:t>
            </a:r>
            <a:endParaRPr lang="ru-RU" sz="2400" dirty="0"/>
          </a:p>
        </p:txBody>
      </p:sp>
      <p:pic>
        <p:nvPicPr>
          <p:cNvPr id="9218" name="Picture 2" descr="F:\Users\Светлана\Desktop\00370_0003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797486" cy="243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7953" y="490052"/>
            <a:ext cx="1528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Вузы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0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48680"/>
            <a:ext cx="4572000" cy="200054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Не́вский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райо́н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—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расположен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 юго-востоке города и является единственным районом, расположенным на двух берегах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2" tooltip="Нева"/>
              </a:rPr>
              <a:t>Невы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66124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Площадь района — 6,2 тысячи га. </a:t>
            </a:r>
          </a:p>
        </p:txBody>
      </p:sp>
      <p:pic>
        <p:nvPicPr>
          <p:cNvPr id="3074" name="Picture 2" descr="F:\Users\Светлана\Desktop\nev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528392" cy="4983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Светлана\Desktop\Nevskij-rajon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141429" cy="2009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97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748531"/>
            <a:ext cx="7236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>
                <a:hlinkClick r:id="rId2" tooltip="1918 год"/>
              </a:rPr>
              <a:t>1918 году</a:t>
            </a:r>
            <a:r>
              <a:rPr lang="ru-RU" dirty="0"/>
              <a:t> Невский и </a:t>
            </a:r>
            <a:r>
              <a:rPr lang="ru-RU" i="1" dirty="0" err="1"/>
              <a:t>Обуховский</a:t>
            </a:r>
            <a:r>
              <a:rPr lang="ru-RU" i="1" dirty="0"/>
              <a:t> район</a:t>
            </a:r>
            <a:r>
              <a:rPr lang="ru-RU" dirty="0"/>
              <a:t> были объединены в </a:t>
            </a:r>
            <a:r>
              <a:rPr lang="ru-RU" i="1" dirty="0" err="1"/>
              <a:t>Невско</a:t>
            </a:r>
            <a:r>
              <a:rPr lang="ru-RU" i="1" dirty="0"/>
              <a:t>–</a:t>
            </a:r>
            <a:r>
              <a:rPr lang="ru-RU" i="1" dirty="0" err="1"/>
              <a:t>Обуховский</a:t>
            </a:r>
            <a:r>
              <a:rPr lang="ru-RU" i="1" dirty="0"/>
              <a:t> район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>
                <a:hlinkClick r:id="rId3" tooltip="1920 год"/>
              </a:rPr>
              <a:t>1920 году</a:t>
            </a:r>
            <a:r>
              <a:rPr lang="ru-RU" dirty="0"/>
              <a:t> </a:t>
            </a:r>
            <a:r>
              <a:rPr lang="ru-RU" i="1" dirty="0" err="1"/>
              <a:t>Невско-Обуховский</a:t>
            </a:r>
            <a:r>
              <a:rPr lang="ru-RU" i="1" dirty="0"/>
              <a:t> район</a:t>
            </a:r>
            <a:r>
              <a:rPr lang="ru-RU" dirty="0"/>
              <a:t> был переименован в </a:t>
            </a:r>
            <a:r>
              <a:rPr lang="ru-RU" i="1" dirty="0"/>
              <a:t>Володарский район</a:t>
            </a:r>
            <a:r>
              <a:rPr lang="ru-RU" dirty="0"/>
              <a:t> в честь революционера </a:t>
            </a:r>
            <a:r>
              <a:rPr lang="ru-RU" dirty="0">
                <a:hlinkClick r:id="rId4" tooltip="В. Володарский"/>
              </a:rPr>
              <a:t>Володарского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hlinkClick r:id="rId5" tooltip="12 июля"/>
              </a:rPr>
              <a:t>12 июля</a:t>
            </a:r>
            <a:r>
              <a:rPr lang="ru-RU" dirty="0"/>
              <a:t> </a:t>
            </a:r>
            <a:r>
              <a:rPr lang="ru-RU" dirty="0">
                <a:hlinkClick r:id="rId6" tooltip="1922"/>
              </a:rPr>
              <a:t>1922</a:t>
            </a:r>
            <a:r>
              <a:rPr lang="ru-RU" dirty="0"/>
              <a:t> к </a:t>
            </a:r>
            <a:r>
              <a:rPr lang="ru-RU" i="1" dirty="0"/>
              <a:t>Володарскому району</a:t>
            </a:r>
            <a:r>
              <a:rPr lang="ru-RU" dirty="0"/>
              <a:t> была присоединена большая часть упразднённого </a:t>
            </a:r>
            <a:r>
              <a:rPr lang="ru-RU" i="1" dirty="0" err="1"/>
              <a:t>Смольнинского</a:t>
            </a:r>
            <a:r>
              <a:rPr lang="ru-RU" i="1" dirty="0"/>
              <a:t> района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hlinkClick r:id="rId7" tooltip="25 ноября"/>
              </a:rPr>
              <a:t>25 ноября</a:t>
            </a:r>
            <a:r>
              <a:rPr lang="ru-RU" dirty="0"/>
              <a:t> </a:t>
            </a:r>
            <a:r>
              <a:rPr lang="ru-RU" dirty="0">
                <a:hlinkClick r:id="rId8" tooltip="1948"/>
              </a:rPr>
              <a:t>1948</a:t>
            </a:r>
            <a:r>
              <a:rPr lang="ru-RU" dirty="0"/>
              <a:t> </a:t>
            </a:r>
            <a:r>
              <a:rPr lang="ru-RU" i="1" dirty="0"/>
              <a:t>Володарский район</a:t>
            </a:r>
            <a:r>
              <a:rPr lang="ru-RU" dirty="0"/>
              <a:t> был вновь переименован в </a:t>
            </a:r>
            <a:r>
              <a:rPr lang="ru-RU" i="1" dirty="0"/>
              <a:t>Невский район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hlinkClick r:id="rId9" tooltip="12 июня"/>
              </a:rPr>
              <a:t>12 июня</a:t>
            </a:r>
            <a:r>
              <a:rPr lang="ru-RU" dirty="0"/>
              <a:t> </a:t>
            </a:r>
            <a:r>
              <a:rPr lang="ru-RU" dirty="0">
                <a:hlinkClick r:id="rId10" tooltip="1950"/>
              </a:rPr>
              <a:t>1950</a:t>
            </a:r>
            <a:r>
              <a:rPr lang="ru-RU" dirty="0"/>
              <a:t> в состав района был передан рабочий посёлок </a:t>
            </a:r>
            <a:r>
              <a:rPr lang="ru-RU" dirty="0">
                <a:hlinkClick r:id="rId11" tooltip="Рыбацкое (исторический район)"/>
              </a:rPr>
              <a:t>Рыбацкое</a:t>
            </a:r>
            <a:r>
              <a:rPr lang="ru-RU" dirty="0"/>
              <a:t> </a:t>
            </a:r>
            <a:r>
              <a:rPr lang="ru-RU" dirty="0">
                <a:hlinkClick r:id="rId12" tooltip="Павловский район (Ленинградская область)"/>
              </a:rPr>
              <a:t>Павловского района</a:t>
            </a:r>
            <a:r>
              <a:rPr lang="ru-RU" dirty="0"/>
              <a:t> </a:t>
            </a:r>
            <a:r>
              <a:rPr lang="ru-RU" dirty="0">
                <a:hlinkClick r:id="rId13" tooltip="Ленинградская область"/>
              </a:rPr>
              <a:t>Ленинградской области</a:t>
            </a:r>
            <a:endParaRPr lang="ru-RU" dirty="0"/>
          </a:p>
        </p:txBody>
      </p:sp>
      <p:pic>
        <p:nvPicPr>
          <p:cNvPr id="4098" name="Picture 2" descr="F:\Users\Светлана\Desktop\4151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514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38711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марте-мае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  <a:hlinkClick r:id="rId15" tooltip="1917 год"/>
              </a:rPr>
              <a:t>1917 года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  <a:hlinkClick r:id="rId16" tooltip="Санкт-Петербург"/>
              </a:rPr>
              <a:t>Петрограде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был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образован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Невский район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453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924944"/>
            <a:ext cx="4211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Невском районе расположены три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Мост"/>
              </a:rPr>
              <a:t>моста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через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ева"/>
              </a:rPr>
              <a:t>Неву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Большой Обуховский мост"/>
              </a:rPr>
              <a:t>Большой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Большой Обуховский мост"/>
              </a:rPr>
              <a:t>Обуховский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Большой Обуховский мост"/>
              </a:rPr>
              <a:t> (Вантовый)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— соединяет Санкт-Петербург и Ленинградскую область;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Володарский мост"/>
              </a:rPr>
              <a:t>Володарский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tooltip="Финляндский железнодорожный мост"/>
              </a:rPr>
              <a:t>Финляндский железнодорожный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левом берегу недалеко от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Володарский мост"/>
              </a:rPr>
              <a:t>Володарского моста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был расположен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tooltip="Речной вокзал (Санкт-Петербург)"/>
              </a:rPr>
              <a:t>Речной вокзал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5122" name="Picture 2" descr="F:\Users\Светлана\Desktop\Невский_район_Санкт-Петербург_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362" y="188640"/>
            <a:ext cx="397617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Users\Светлана\Desktop\6_volodar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650"/>
            <a:ext cx="3915434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Users\Светлана\Desktop\3157318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37" y="2996952"/>
            <a:ext cx="4323763" cy="284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99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2436206"/>
              </p:ext>
            </p:extLst>
          </p:nvPr>
        </p:nvGraphicFramePr>
        <p:xfrm>
          <a:off x="971600" y="2276872"/>
          <a:ext cx="4479032" cy="3661331"/>
        </p:xfrm>
        <a:graphic>
          <a:graphicData uri="http://schemas.openxmlformats.org/drawingml/2006/table">
            <a:tbl>
              <a:tblPr/>
              <a:tblGrid>
                <a:gridCol w="2239516"/>
                <a:gridCol w="2239516"/>
              </a:tblGrid>
              <a:tr h="803591">
                <a:tc>
                  <a:txBody>
                    <a:bodyPr/>
                    <a:lstStyle/>
                    <a:p>
                      <a:r>
                        <a:rPr lang="ru-RU" sz="2400" dirty="0">
                          <a:hlinkClick r:id="rId2" tooltip="Невско-Василеостровская линия"/>
                        </a:rPr>
                        <a:t>Линия 3 (НВЛ)</a:t>
                      </a:r>
                      <a:endParaRPr lang="ru-RU" sz="24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hlinkClick r:id="rId3" tooltip="Правобережная линия"/>
                        </a:rPr>
                        <a:t>Линия 4 (ПЛ)</a:t>
                      </a:r>
                      <a:endParaRPr lang="ru-RU" sz="24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</a:tr>
              <a:tr h="28577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hlinkClick r:id="rId4" tooltip="Елизаровская (станция метро)"/>
                        </a:rPr>
                        <a:t>Елизаровская</a:t>
                      </a: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>
                          <a:hlinkClick r:id="rId5" tooltip="Ломоносовская (станция метро)"/>
                        </a:rPr>
                        <a:t>Ломоносовская</a:t>
                      </a: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>
                          <a:hlinkClick r:id="rId6" tooltip="Пролетарская (станция метро, Санкт-Петербург)"/>
                        </a:rPr>
                        <a:t>Пролетарская</a:t>
                      </a: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>
                          <a:hlinkClick r:id="rId7" tooltip="Обухово (станция метро)"/>
                        </a:rPr>
                        <a:t>Обухово</a:t>
                      </a: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>
                          <a:hlinkClick r:id="rId8" tooltip="Рыбацкое (станция метро)"/>
                        </a:rPr>
                        <a:t>Рыбацкое</a:t>
                      </a:r>
                      <a:endParaRPr lang="ru-RU" sz="2400" dirty="0"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hlinkClick r:id="rId9" tooltip="Проспект Большевиков (станция метро)"/>
                        </a:rPr>
                        <a:t>Проспект Большевиков</a:t>
                      </a: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>
                          <a:hlinkClick r:id="rId10" tooltip="Улица Дыбенко (станция метро)"/>
                        </a:rPr>
                        <a:t>Улица Дыбенко</a:t>
                      </a:r>
                      <a:endParaRPr lang="ru-RU" sz="2400" dirty="0"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620688"/>
            <a:ext cx="71391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 левому берегу 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11" tooltip="Нева"/>
              </a:rPr>
              <a:t>Невы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проходит часть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2" tooltip="Невско-Василеостровская линия"/>
              </a:rPr>
              <a:t>Невско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2" tooltip="Невско-Василеостровская линия"/>
              </a:rPr>
              <a:t>-Василеостровской линии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12" tooltip="Петербургский метрополитен"/>
              </a:rPr>
              <a:t>Петербургского метрополитена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 — Невский радиус,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 правому берегу — 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3" tooltip="Правобережная линия"/>
              </a:rPr>
              <a:t>Правобережной линии</a:t>
            </a:r>
            <a:r>
              <a:rPr kumimoji="0" lang="ru-RU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026" name="Picture 2" descr="F:\Users\Светлана\Desktop\mihail_bikov_spb_metro_5_linija_zvenigorodskaja_obvodnij_kana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060848"/>
            <a:ext cx="2925519" cy="4317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5859" y="2550096"/>
            <a:ext cx="3026022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Памятник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В. Володарскому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AutoShape 2" descr="https://upload.wikimedia.org/wikipedia/commons/thumb/a/a5/Kosciol_Najswietszego_Serca_Jezusa.JPG/220px-Kosciol_Najswietszego_Serca_Jezusa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235585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F:\Users\Светлана\Desktop\nev_voinskoe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567"/>
            <a:ext cx="2980028" cy="2235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Users\Светлана\Desktop\99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681" y="4553549"/>
            <a:ext cx="2104653" cy="1409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Users\Светлана\Desktop\116929805_Byust_v_parke_Esenina_SanktPeterbu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227" y="226964"/>
            <a:ext cx="2083246" cy="2777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Users\Светлана\Desktop\361757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1283"/>
            <a:ext cx="2237234" cy="167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Users\Светлана\Desktop\728955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9" y="958560"/>
            <a:ext cx="2620422" cy="175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Users\Светлана\Desktop\579204_2679-0x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34" y="4040187"/>
            <a:ext cx="2722563" cy="182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135" y="226964"/>
            <a:ext cx="345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  <a:hlinkClick r:id="rId2"/>
              </a:rPr>
              <a:t>Памятники</a:t>
            </a:r>
            <a:endParaRPr lang="ru-RU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  <a:hlinkClick r:id="rId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60770"/>
            <a:ext cx="352532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Парк имени Есенина </a:t>
            </a:r>
          </a:p>
        </p:txBody>
      </p:sp>
      <p:pic>
        <p:nvPicPr>
          <p:cNvPr id="2057" name="Picture 9" descr="F:\Users\Светлана\Desktop\382241_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841" y="2492896"/>
            <a:ext cx="2327164" cy="174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9325" y="6063323"/>
            <a:ext cx="442884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  <a:hlinkClick r:id="rId10" tooltip="Журавли (мемориал)"/>
              </a:rPr>
              <a:t>Невский мемориал «Журавли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  <a:hlinkClick r:id="rId10" tooltip="Журавли (мемориал)"/>
              </a:rPr>
              <a:t>»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772" y="1700807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Исторический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краевой музей «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Невская Застава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(адрес: Ново-Александровская улица, дом 23)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Музей Ломоносовского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фарфорового завода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(адрес: пр.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Обуховской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обороны, дом 151)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Музей истории предприятия ОАО «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Октябрьский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электровагоноремонтный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завод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(адрес: ул. Седова, дом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:\Users\Светлана\Desktop\14012_1445505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00133"/>
            <a:ext cx="1970876" cy="131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Users\Светлана\Desktop\28962_1464950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20280" cy="1680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Users\Светлана\Desktop\serviz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122" y="2663473"/>
            <a:ext cx="2678935" cy="1509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Users\Светлана\Desktop\musej-imperatorskogo-farforovogo-zav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197" y="995405"/>
            <a:ext cx="238125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Users\Светлана\Desktop\d7b0fdc96bf092193e9289b06f3_pre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621" y="5157192"/>
            <a:ext cx="2376264" cy="157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Users\Светлана\Desktop\0_78ddd_6772e826_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001" y="4293096"/>
            <a:ext cx="2028056" cy="129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3634" y="286558"/>
            <a:ext cx="1962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Музеи</a:t>
            </a:r>
          </a:p>
        </p:txBody>
      </p:sp>
    </p:spTree>
    <p:extLst>
      <p:ext uri="{BB962C8B-B14F-4D97-AF65-F5344CB8AC3E}">
        <p14:creationId xmlns:p14="http://schemas.microsoft.com/office/powerpoint/2010/main" xmlns="" val="320676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0596" y="62068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hlinkClick r:id="rId2" tooltip="Обуховский завод"/>
              </a:rPr>
              <a:t>Обуховский</a:t>
            </a:r>
            <a:r>
              <a:rPr lang="ru-RU" sz="2800" dirty="0" smtClean="0">
                <a:hlinkClick r:id="rId2" tooltip="Обуховский завод"/>
              </a:rPr>
              <a:t> </a:t>
            </a:r>
            <a:r>
              <a:rPr lang="ru-RU" sz="2800" dirty="0">
                <a:hlinkClick r:id="rId2" tooltip="Обуховский завод"/>
              </a:rPr>
              <a:t>завод</a:t>
            </a:r>
            <a:endParaRPr lang="ru-RU" sz="2800" dirty="0"/>
          </a:p>
          <a:p>
            <a:r>
              <a:rPr lang="ru-RU" sz="2800" dirty="0">
                <a:hlinkClick r:id="rId3" tooltip="Невская косметика"/>
              </a:rPr>
              <a:t>Невская косметика</a:t>
            </a:r>
            <a:endParaRPr lang="ru-RU" sz="2800" dirty="0"/>
          </a:p>
          <a:p>
            <a:r>
              <a:rPr lang="ru-RU" sz="2800" dirty="0"/>
              <a:t>Комбинат хлебопродуктов им. Кирова</a:t>
            </a:r>
          </a:p>
          <a:p>
            <a:r>
              <a:rPr lang="ru-RU" sz="2800" dirty="0"/>
              <a:t>Стекольный завод</a:t>
            </a:r>
          </a:p>
          <a:p>
            <a:r>
              <a:rPr lang="ru-RU" sz="2800" dirty="0">
                <a:hlinkClick r:id="rId4" tooltip="Императорский фарфоровый завод"/>
              </a:rPr>
              <a:t>Императорский фарфоровый завод</a:t>
            </a:r>
            <a:endParaRPr lang="ru-RU" sz="2800" dirty="0"/>
          </a:p>
          <a:p>
            <a:r>
              <a:rPr lang="ru-RU" sz="2800" dirty="0">
                <a:hlinkClick r:id="rId5" tooltip="Невский завод"/>
              </a:rPr>
              <a:t>Невский завод</a:t>
            </a:r>
            <a:endParaRPr lang="ru-RU" sz="2800" dirty="0"/>
          </a:p>
          <a:p>
            <a:r>
              <a:rPr lang="ru-RU" sz="2800" dirty="0" smtClean="0">
                <a:hlinkClick r:id="rId6" tooltip="Силовые машины"/>
              </a:rPr>
              <a:t>Завод </a:t>
            </a:r>
            <a:r>
              <a:rPr lang="ru-RU" sz="2800" dirty="0">
                <a:hlinkClick r:id="rId6" tooltip="Силовые машины"/>
              </a:rPr>
              <a:t>турбинных </a:t>
            </a:r>
            <a:r>
              <a:rPr lang="ru-RU" sz="2800" dirty="0" smtClean="0">
                <a:hlinkClick r:id="rId6" tooltip="Силовые машины"/>
              </a:rPr>
              <a:t>лопаток</a:t>
            </a:r>
            <a:r>
              <a:rPr lang="ru-RU" sz="2800" dirty="0" smtClean="0"/>
              <a:t> и др.</a:t>
            </a:r>
            <a:endParaRPr lang="ru-RU" sz="2800" dirty="0"/>
          </a:p>
        </p:txBody>
      </p:sp>
      <p:pic>
        <p:nvPicPr>
          <p:cNvPr id="7170" name="Picture 2" descr="F:\Users\Светлана\Desktop\Обух завод.jpg@730x480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84" y="720827"/>
            <a:ext cx="3312368" cy="219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Users\Светлана\Desktop\foto_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44" y="3148225"/>
            <a:ext cx="3576059" cy="268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Users\Светлана\Desktop\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391" y="4581128"/>
            <a:ext cx="3081804" cy="205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851" y="136052"/>
            <a:ext cx="7303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Промышленные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4572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283" y="54868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Морской </a:t>
            </a:r>
            <a:r>
              <a:rPr lang="ru-RU" dirty="0"/>
              <a:t>колледж (подразделение </a:t>
            </a:r>
            <a:r>
              <a:rPr lang="ru-RU" dirty="0">
                <a:hlinkClick r:id="rId2" tooltip="Государственная морская академия им. адмирала C. О. Макарова"/>
              </a:rPr>
              <a:t>Государственной морской академии им. адмирала C. О. Макарова</a:t>
            </a:r>
            <a:r>
              <a:rPr lang="ru-RU" dirty="0"/>
              <a:t>)</a:t>
            </a:r>
          </a:p>
          <a:p>
            <a:r>
              <a:rPr lang="ru-RU" dirty="0"/>
              <a:t>Невский машиностроительный техникум</a:t>
            </a:r>
          </a:p>
          <a:p>
            <a:r>
              <a:rPr lang="ru-RU" dirty="0"/>
              <a:t>Педагогический колледж фитнеса</a:t>
            </a:r>
          </a:p>
          <a:p>
            <a:r>
              <a:rPr lang="ru-RU" dirty="0"/>
              <a:t>Педагогический колледж № 8</a:t>
            </a:r>
          </a:p>
          <a:p>
            <a:r>
              <a:rPr lang="ru-RU" dirty="0"/>
              <a:t>Пожарно-спасательный колледж — «</a:t>
            </a:r>
            <a:r>
              <a:rPr lang="ru-RU" dirty="0">
                <a:hlinkClick r:id="rId3" tooltip="Санкт-Петербургский центр подготовки спасателей"/>
              </a:rPr>
              <a:t>Санкт-Петербургский центр подготовки спасателей</a:t>
            </a:r>
            <a:r>
              <a:rPr lang="ru-RU" dirty="0"/>
              <a:t>»</a:t>
            </a:r>
          </a:p>
          <a:p>
            <a:r>
              <a:rPr lang="ru-RU" dirty="0"/>
              <a:t>Российский колледж традиционной культуры Санкт-Петербурга</a:t>
            </a:r>
          </a:p>
          <a:p>
            <a:r>
              <a:rPr lang="ru-RU" dirty="0"/>
              <a:t>Санкт-Петербургский морской технический колледж (один из корпусов)</a:t>
            </a:r>
          </a:p>
          <a:p>
            <a:r>
              <a:rPr lang="ru-RU" dirty="0"/>
              <a:t>Санкт-Петербургский техникум железнодорожного </a:t>
            </a:r>
            <a:r>
              <a:rPr lang="ru-RU" dirty="0" smtClean="0"/>
              <a:t>транспорта </a:t>
            </a:r>
            <a:r>
              <a:rPr lang="ru-RU" dirty="0"/>
              <a:t>(один из корпусов, подразделение </a:t>
            </a:r>
            <a:r>
              <a:rPr lang="ru-RU" dirty="0">
                <a:hlinkClick r:id="rId4" tooltip="Петербургский государственный университет путей сообщения"/>
              </a:rPr>
              <a:t>Петербургского государственного университета путей сообщения</a:t>
            </a:r>
            <a:r>
              <a:rPr lang="ru-RU" dirty="0"/>
              <a:t>)</a:t>
            </a:r>
          </a:p>
          <a:p>
            <a:r>
              <a:rPr lang="ru-RU" dirty="0">
                <a:hlinkClick r:id="rId5" tooltip="Санкт-Петербургский экономико-технологический колледж им. Д. И. Менделеева"/>
              </a:rPr>
              <a:t>Санкт-Петербургский экономико-технологический колледж им. Д. И. </a:t>
            </a:r>
            <a:r>
              <a:rPr lang="ru-RU" dirty="0" smtClean="0">
                <a:hlinkClick r:id="rId5" tooltip="Санкт-Петербургский экономико-технологический колледж им. Д. И. Менделеева"/>
              </a:rPr>
              <a:t>Менделеева</a:t>
            </a:r>
            <a:endParaRPr lang="ru-RU" dirty="0"/>
          </a:p>
        </p:txBody>
      </p:sp>
      <p:pic>
        <p:nvPicPr>
          <p:cNvPr id="8194" name="Picture 2" descr="F:\Users\Светлана\Desktop\425787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3716479" cy="209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Users\Светлана\Desktop\DSC05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596923" cy="106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Users\Светлана\Desktop\IMG_2909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1048"/>
            <a:ext cx="2664296" cy="1776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Техникумы 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колледжи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09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148</TotalTime>
  <Words>288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PoliakovaSA</cp:lastModifiedBy>
  <cp:revision>12</cp:revision>
  <dcterms:created xsi:type="dcterms:W3CDTF">2016-10-18T17:07:39Z</dcterms:created>
  <dcterms:modified xsi:type="dcterms:W3CDTF">2021-01-20T12:04:08Z</dcterms:modified>
</cp:coreProperties>
</file>