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4" r:id="rId5"/>
    <p:sldId id="270" r:id="rId6"/>
    <p:sldId id="269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68" d="100"/>
          <a:sy n="68" d="100"/>
        </p:scale>
        <p:origin x="75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E221FF-77F9-4979-9569-0E8418AAC783}" type="doc">
      <dgm:prSet loTypeId="urn:microsoft.com/office/officeart/2005/8/layout/radial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8A9C93B-5CE6-4988-8702-7A95DD1F549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/>
            </a:rPr>
            <a:t>Выделяют 4 сферы инициатив:</a:t>
          </a:r>
          <a:endParaRPr lang="ru-RU" b="1" dirty="0">
            <a:solidFill>
              <a:schemeClr val="tx1"/>
            </a:solidFill>
            <a:effectLst/>
          </a:endParaRPr>
        </a:p>
      </dgm:t>
    </dgm:pt>
    <dgm:pt modelId="{829DCD77-0702-4042-817F-19829BD3748C}" type="parTrans" cxnId="{460C07BA-6715-4FA0-9421-4207E6EB0AD1}">
      <dgm:prSet/>
      <dgm:spPr/>
      <dgm:t>
        <a:bodyPr/>
        <a:lstStyle/>
        <a:p>
          <a:endParaRPr lang="ru-RU"/>
        </a:p>
      </dgm:t>
    </dgm:pt>
    <dgm:pt modelId="{6F885F6B-666C-4911-9950-5770645A5FDB}" type="sibTrans" cxnId="{460C07BA-6715-4FA0-9421-4207E6EB0AD1}">
      <dgm:prSet/>
      <dgm:spPr/>
      <dgm:t>
        <a:bodyPr/>
        <a:lstStyle/>
        <a:p>
          <a:endParaRPr lang="ru-RU"/>
        </a:p>
      </dgm:t>
    </dgm:pt>
    <dgm:pt modelId="{D5AF8042-5087-4111-9D32-1CCF93A6B3F7}">
      <dgm:prSet phldrT="[Текст]" custT="1"/>
      <dgm:spPr/>
      <dgm:t>
        <a:bodyPr/>
        <a:lstStyle/>
        <a:p>
          <a:r>
            <a:rPr lang="ru-RU" sz="1400" b="1" dirty="0" smtClean="0"/>
            <a:t>ТВОРЧЕСКАЯ</a:t>
          </a:r>
          <a:endParaRPr lang="ru-RU" sz="1400" b="1" dirty="0"/>
        </a:p>
      </dgm:t>
    </dgm:pt>
    <dgm:pt modelId="{467F2B6B-B8DF-4E33-B9B0-3490875E705E}" type="parTrans" cxnId="{88ACEAF8-597B-46C3-9DA7-33ADC34F921F}">
      <dgm:prSet/>
      <dgm:spPr/>
      <dgm:t>
        <a:bodyPr/>
        <a:lstStyle/>
        <a:p>
          <a:endParaRPr lang="ru-RU"/>
        </a:p>
      </dgm:t>
    </dgm:pt>
    <dgm:pt modelId="{E464BD39-A8DF-4DA2-A32E-29D37516696B}" type="sibTrans" cxnId="{88ACEAF8-597B-46C3-9DA7-33ADC34F921F}">
      <dgm:prSet/>
      <dgm:spPr/>
      <dgm:t>
        <a:bodyPr/>
        <a:lstStyle/>
        <a:p>
          <a:endParaRPr lang="ru-RU"/>
        </a:p>
      </dgm:t>
    </dgm:pt>
    <dgm:pt modelId="{8FBEDD73-D29D-4DF5-9F1A-D5763A464D0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/>
            </a:rPr>
            <a:t>ЦЕЛЕПОЛОГАНИЯ</a:t>
          </a:r>
          <a:r>
            <a:rPr lang="ru-RU" sz="1400" b="1" baseline="0" dirty="0" smtClean="0">
              <a:solidFill>
                <a:schemeClr val="tx1"/>
              </a:solidFill>
              <a:effectLst/>
            </a:rPr>
            <a:t> И ВОЛЕВОГО УСИЛИЯ</a:t>
          </a:r>
          <a:endParaRPr lang="ru-RU" sz="1400" b="1" dirty="0">
            <a:solidFill>
              <a:schemeClr val="tx1"/>
            </a:solidFill>
            <a:effectLst/>
          </a:endParaRPr>
        </a:p>
      </dgm:t>
    </dgm:pt>
    <dgm:pt modelId="{1EF60139-A1BA-481E-A6DC-7D8925EAD1C5}" type="parTrans" cxnId="{48B9222D-8A9D-4ED6-AEDF-CEE892C8D65A}">
      <dgm:prSet/>
      <dgm:spPr/>
      <dgm:t>
        <a:bodyPr/>
        <a:lstStyle/>
        <a:p>
          <a:endParaRPr lang="ru-RU"/>
        </a:p>
      </dgm:t>
    </dgm:pt>
    <dgm:pt modelId="{4E9AAA35-5E60-4971-BE79-374988ABD1BE}" type="sibTrans" cxnId="{48B9222D-8A9D-4ED6-AEDF-CEE892C8D65A}">
      <dgm:prSet/>
      <dgm:spPr/>
      <dgm:t>
        <a:bodyPr/>
        <a:lstStyle/>
        <a:p>
          <a:endParaRPr lang="ru-RU"/>
        </a:p>
      </dgm:t>
    </dgm:pt>
    <dgm:pt modelId="{B52C3B53-E647-4DCD-BF53-DDB8B4881F4E}">
      <dgm:prSet phldrT="[Текст]" custT="1"/>
      <dgm:spPr/>
      <dgm:t>
        <a:bodyPr/>
        <a:lstStyle/>
        <a:p>
          <a:r>
            <a:rPr lang="ru-RU" sz="1400" b="1" dirty="0" smtClean="0"/>
            <a:t>КОМУНИКАТИВНАЯ</a:t>
          </a:r>
          <a:endParaRPr lang="ru-RU" sz="1400" b="1" dirty="0"/>
        </a:p>
      </dgm:t>
    </dgm:pt>
    <dgm:pt modelId="{790F9BB3-A169-431A-9BE7-1DDB481E07C5}" type="parTrans" cxnId="{F84FFC99-7A18-4427-88B3-9A2FA59674F6}">
      <dgm:prSet/>
      <dgm:spPr/>
      <dgm:t>
        <a:bodyPr/>
        <a:lstStyle/>
        <a:p>
          <a:endParaRPr lang="ru-RU"/>
        </a:p>
      </dgm:t>
    </dgm:pt>
    <dgm:pt modelId="{C34F6DF9-3D5C-4A4D-95EC-CEF111514EF3}" type="sibTrans" cxnId="{F84FFC99-7A18-4427-88B3-9A2FA59674F6}">
      <dgm:prSet/>
      <dgm:spPr/>
      <dgm:t>
        <a:bodyPr/>
        <a:lstStyle/>
        <a:p>
          <a:endParaRPr lang="ru-RU"/>
        </a:p>
      </dgm:t>
    </dgm:pt>
    <dgm:pt modelId="{17786B64-40F5-422E-B0C5-499BF49581C4}">
      <dgm:prSet phldrT="[Текст]" custT="1"/>
      <dgm:spPr/>
      <dgm:t>
        <a:bodyPr/>
        <a:lstStyle/>
        <a:p>
          <a:r>
            <a:rPr lang="ru-RU" sz="1400" b="1" dirty="0" smtClean="0">
              <a:effectLst/>
            </a:rPr>
            <a:t>ПОЗНАВАТЕЛЬНАЯ</a:t>
          </a:r>
          <a:endParaRPr lang="ru-RU" sz="1400" b="1" dirty="0">
            <a:effectLst/>
          </a:endParaRPr>
        </a:p>
      </dgm:t>
    </dgm:pt>
    <dgm:pt modelId="{4C6A0309-D8BB-43E2-8A2B-C6437D99B7D0}" type="parTrans" cxnId="{4865FD2A-AB09-450D-966C-034C724E2BDB}">
      <dgm:prSet/>
      <dgm:spPr/>
      <dgm:t>
        <a:bodyPr/>
        <a:lstStyle/>
        <a:p>
          <a:endParaRPr lang="ru-RU"/>
        </a:p>
      </dgm:t>
    </dgm:pt>
    <dgm:pt modelId="{D7E90CD9-42BE-4D0F-85BA-3E59C3C69D90}" type="sibTrans" cxnId="{4865FD2A-AB09-450D-966C-034C724E2BDB}">
      <dgm:prSet/>
      <dgm:spPr/>
      <dgm:t>
        <a:bodyPr/>
        <a:lstStyle/>
        <a:p>
          <a:endParaRPr lang="ru-RU"/>
        </a:p>
      </dgm:t>
    </dgm:pt>
    <dgm:pt modelId="{EE664CDF-F896-425D-8639-00AD059144E7}">
      <dgm:prSet/>
      <dgm:spPr/>
      <dgm:t>
        <a:bodyPr/>
        <a:lstStyle/>
        <a:p>
          <a:endParaRPr lang="ru-RU"/>
        </a:p>
      </dgm:t>
    </dgm:pt>
    <dgm:pt modelId="{AEE0EB2F-E750-461F-B84F-0FBA4EC71143}" type="parTrans" cxnId="{F75FCEB9-49FB-484C-AA28-FCFCECBEBEA2}">
      <dgm:prSet/>
      <dgm:spPr/>
      <dgm:t>
        <a:bodyPr/>
        <a:lstStyle/>
        <a:p>
          <a:endParaRPr lang="ru-RU"/>
        </a:p>
      </dgm:t>
    </dgm:pt>
    <dgm:pt modelId="{3A1DE69B-CEBB-4857-B85D-D527D244DECF}" type="sibTrans" cxnId="{F75FCEB9-49FB-484C-AA28-FCFCECBEBEA2}">
      <dgm:prSet/>
      <dgm:spPr/>
      <dgm:t>
        <a:bodyPr/>
        <a:lstStyle/>
        <a:p>
          <a:endParaRPr lang="ru-RU"/>
        </a:p>
      </dgm:t>
    </dgm:pt>
    <dgm:pt modelId="{694DE549-9A8E-4DE0-BA8C-A14D2D4F9236}" type="pres">
      <dgm:prSet presAssocID="{59E221FF-77F9-4979-9569-0E8418AAC78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1C03B2-DB30-4F35-A4EE-B11AF7EFC892}" type="pres">
      <dgm:prSet presAssocID="{E8A9C93B-5CE6-4988-8702-7A95DD1F5499}" presName="centerShape" presStyleLbl="node0" presStyleIdx="0" presStyleCnt="1"/>
      <dgm:spPr/>
      <dgm:t>
        <a:bodyPr/>
        <a:lstStyle/>
        <a:p>
          <a:endParaRPr lang="ru-RU"/>
        </a:p>
      </dgm:t>
    </dgm:pt>
    <dgm:pt modelId="{E0619B7D-94C5-47A9-A1B1-65664F9B9ECC}" type="pres">
      <dgm:prSet presAssocID="{467F2B6B-B8DF-4E33-B9B0-3490875E705E}" presName="Name9" presStyleLbl="parChTrans1D2" presStyleIdx="0" presStyleCnt="4"/>
      <dgm:spPr/>
      <dgm:t>
        <a:bodyPr/>
        <a:lstStyle/>
        <a:p>
          <a:endParaRPr lang="ru-RU"/>
        </a:p>
      </dgm:t>
    </dgm:pt>
    <dgm:pt modelId="{CA2D8DD3-C65E-47E0-9BA0-67D99D01E39F}" type="pres">
      <dgm:prSet presAssocID="{467F2B6B-B8DF-4E33-B9B0-3490875E705E}" presName="connTx" presStyleLbl="parChTrans1D2" presStyleIdx="0" presStyleCnt="4"/>
      <dgm:spPr/>
      <dgm:t>
        <a:bodyPr/>
        <a:lstStyle/>
        <a:p>
          <a:endParaRPr lang="ru-RU"/>
        </a:p>
      </dgm:t>
    </dgm:pt>
    <dgm:pt modelId="{7CC6459E-4F0B-47C0-87A6-D78F62F68192}" type="pres">
      <dgm:prSet presAssocID="{D5AF8042-5087-4111-9D32-1CCF93A6B3F7}" presName="node" presStyleLbl="node1" presStyleIdx="0" presStyleCnt="4" custScaleX="162390" custScaleY="100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37028-FAB0-4ABF-8E29-6A04CB25DAEA}" type="pres">
      <dgm:prSet presAssocID="{1EF60139-A1BA-481E-A6DC-7D8925EAD1C5}" presName="Name9" presStyleLbl="parChTrans1D2" presStyleIdx="1" presStyleCnt="4"/>
      <dgm:spPr/>
      <dgm:t>
        <a:bodyPr/>
        <a:lstStyle/>
        <a:p>
          <a:endParaRPr lang="ru-RU"/>
        </a:p>
      </dgm:t>
    </dgm:pt>
    <dgm:pt modelId="{8B106DDC-9B24-4D8A-9A19-D86DC2A7555D}" type="pres">
      <dgm:prSet presAssocID="{1EF60139-A1BA-481E-A6DC-7D8925EAD1C5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0A87AFA-4466-40AB-AAE5-0D14AB5FA3A6}" type="pres">
      <dgm:prSet presAssocID="{8FBEDD73-D29D-4DF5-9F1A-D5763A464D01}" presName="node" presStyleLbl="node1" presStyleIdx="1" presStyleCnt="4" custScaleX="162887" custScaleY="97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6C11B-6E53-4CDA-98C2-2F0D219DE97C}" type="pres">
      <dgm:prSet presAssocID="{790F9BB3-A169-431A-9BE7-1DDB481E07C5}" presName="Name9" presStyleLbl="parChTrans1D2" presStyleIdx="2" presStyleCnt="4"/>
      <dgm:spPr/>
      <dgm:t>
        <a:bodyPr/>
        <a:lstStyle/>
        <a:p>
          <a:endParaRPr lang="ru-RU"/>
        </a:p>
      </dgm:t>
    </dgm:pt>
    <dgm:pt modelId="{6DBF9BE0-8702-4CF9-B943-CD204196DBB1}" type="pres">
      <dgm:prSet presAssocID="{790F9BB3-A169-431A-9BE7-1DDB481E07C5}" presName="connTx" presStyleLbl="parChTrans1D2" presStyleIdx="2" presStyleCnt="4"/>
      <dgm:spPr/>
      <dgm:t>
        <a:bodyPr/>
        <a:lstStyle/>
        <a:p>
          <a:endParaRPr lang="ru-RU"/>
        </a:p>
      </dgm:t>
    </dgm:pt>
    <dgm:pt modelId="{35F05C80-D6C6-4663-8A3F-27FDF0BB695E}" type="pres">
      <dgm:prSet presAssocID="{B52C3B53-E647-4DCD-BF53-DDB8B4881F4E}" presName="node" presStyleLbl="node1" presStyleIdx="2" presStyleCnt="4" custScaleX="171245" custScaleY="101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AF713-756F-4607-B530-C87570C1BF3D}" type="pres">
      <dgm:prSet presAssocID="{4C6A0309-D8BB-43E2-8A2B-C6437D99B7D0}" presName="Name9" presStyleLbl="parChTrans1D2" presStyleIdx="3" presStyleCnt="4"/>
      <dgm:spPr/>
      <dgm:t>
        <a:bodyPr/>
        <a:lstStyle/>
        <a:p>
          <a:endParaRPr lang="ru-RU"/>
        </a:p>
      </dgm:t>
    </dgm:pt>
    <dgm:pt modelId="{4AD82904-EAC7-4D4F-9035-2DCA619375F8}" type="pres">
      <dgm:prSet presAssocID="{4C6A0309-D8BB-43E2-8A2B-C6437D99B7D0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2ECCCDE-B46B-4DAD-B93C-5B0377785EB4}" type="pres">
      <dgm:prSet presAssocID="{17786B64-40F5-422E-B0C5-499BF49581C4}" presName="node" presStyleLbl="node1" presStyleIdx="3" presStyleCnt="4" custScaleX="165746" custScaleY="115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883039-37E2-4D81-94AD-ACDA8B6CA631}" type="presOf" srcId="{467F2B6B-B8DF-4E33-B9B0-3490875E705E}" destId="{E0619B7D-94C5-47A9-A1B1-65664F9B9ECC}" srcOrd="0" destOrd="0" presId="urn:microsoft.com/office/officeart/2005/8/layout/radial1"/>
    <dgm:cxn modelId="{F84FFC99-7A18-4427-88B3-9A2FA59674F6}" srcId="{E8A9C93B-5CE6-4988-8702-7A95DD1F5499}" destId="{B52C3B53-E647-4DCD-BF53-DDB8B4881F4E}" srcOrd="2" destOrd="0" parTransId="{790F9BB3-A169-431A-9BE7-1DDB481E07C5}" sibTransId="{C34F6DF9-3D5C-4A4D-95EC-CEF111514EF3}"/>
    <dgm:cxn modelId="{460C07BA-6715-4FA0-9421-4207E6EB0AD1}" srcId="{59E221FF-77F9-4979-9569-0E8418AAC783}" destId="{E8A9C93B-5CE6-4988-8702-7A95DD1F5499}" srcOrd="0" destOrd="0" parTransId="{829DCD77-0702-4042-817F-19829BD3748C}" sibTransId="{6F885F6B-666C-4911-9950-5770645A5FDB}"/>
    <dgm:cxn modelId="{3E7E7FD0-C5F5-4D06-8FEF-D9626F5F235D}" type="presOf" srcId="{17786B64-40F5-422E-B0C5-499BF49581C4}" destId="{12ECCCDE-B46B-4DAD-B93C-5B0377785EB4}" srcOrd="0" destOrd="0" presId="urn:microsoft.com/office/officeart/2005/8/layout/radial1"/>
    <dgm:cxn modelId="{4865FD2A-AB09-450D-966C-034C724E2BDB}" srcId="{E8A9C93B-5CE6-4988-8702-7A95DD1F5499}" destId="{17786B64-40F5-422E-B0C5-499BF49581C4}" srcOrd="3" destOrd="0" parTransId="{4C6A0309-D8BB-43E2-8A2B-C6437D99B7D0}" sibTransId="{D7E90CD9-42BE-4D0F-85BA-3E59C3C69D90}"/>
    <dgm:cxn modelId="{48B9222D-8A9D-4ED6-AEDF-CEE892C8D65A}" srcId="{E8A9C93B-5CE6-4988-8702-7A95DD1F5499}" destId="{8FBEDD73-D29D-4DF5-9F1A-D5763A464D01}" srcOrd="1" destOrd="0" parTransId="{1EF60139-A1BA-481E-A6DC-7D8925EAD1C5}" sibTransId="{4E9AAA35-5E60-4971-BE79-374988ABD1BE}"/>
    <dgm:cxn modelId="{E26178D5-06F2-453F-93CF-F8D9CCB87B72}" type="presOf" srcId="{D5AF8042-5087-4111-9D32-1CCF93A6B3F7}" destId="{7CC6459E-4F0B-47C0-87A6-D78F62F68192}" srcOrd="0" destOrd="0" presId="urn:microsoft.com/office/officeart/2005/8/layout/radial1"/>
    <dgm:cxn modelId="{95995D35-FC7E-4D60-BB75-92B3FE0C032E}" type="presOf" srcId="{8FBEDD73-D29D-4DF5-9F1A-D5763A464D01}" destId="{70A87AFA-4466-40AB-AAE5-0D14AB5FA3A6}" srcOrd="0" destOrd="0" presId="urn:microsoft.com/office/officeart/2005/8/layout/radial1"/>
    <dgm:cxn modelId="{BCBE40A1-6AC4-4A21-8BD3-64F6874E130E}" type="presOf" srcId="{790F9BB3-A169-431A-9BE7-1DDB481E07C5}" destId="{6DBF9BE0-8702-4CF9-B943-CD204196DBB1}" srcOrd="1" destOrd="0" presId="urn:microsoft.com/office/officeart/2005/8/layout/radial1"/>
    <dgm:cxn modelId="{CCDECC0C-6B09-46C1-A46E-F160A906F85F}" type="presOf" srcId="{1EF60139-A1BA-481E-A6DC-7D8925EAD1C5}" destId="{72D37028-FAB0-4ABF-8E29-6A04CB25DAEA}" srcOrd="0" destOrd="0" presId="urn:microsoft.com/office/officeart/2005/8/layout/radial1"/>
    <dgm:cxn modelId="{58442CC6-FCDD-43DB-BACC-3B1FA0349261}" type="presOf" srcId="{B52C3B53-E647-4DCD-BF53-DDB8B4881F4E}" destId="{35F05C80-D6C6-4663-8A3F-27FDF0BB695E}" srcOrd="0" destOrd="0" presId="urn:microsoft.com/office/officeart/2005/8/layout/radial1"/>
    <dgm:cxn modelId="{88ACEAF8-597B-46C3-9DA7-33ADC34F921F}" srcId="{E8A9C93B-5CE6-4988-8702-7A95DD1F5499}" destId="{D5AF8042-5087-4111-9D32-1CCF93A6B3F7}" srcOrd="0" destOrd="0" parTransId="{467F2B6B-B8DF-4E33-B9B0-3490875E705E}" sibTransId="{E464BD39-A8DF-4DA2-A32E-29D37516696B}"/>
    <dgm:cxn modelId="{F75FCEB9-49FB-484C-AA28-FCFCECBEBEA2}" srcId="{59E221FF-77F9-4979-9569-0E8418AAC783}" destId="{EE664CDF-F896-425D-8639-00AD059144E7}" srcOrd="1" destOrd="0" parTransId="{AEE0EB2F-E750-461F-B84F-0FBA4EC71143}" sibTransId="{3A1DE69B-CEBB-4857-B85D-D527D244DECF}"/>
    <dgm:cxn modelId="{3B9E8F9B-DC03-494D-B3A7-8E290FFE1560}" type="presOf" srcId="{59E221FF-77F9-4979-9569-0E8418AAC783}" destId="{694DE549-9A8E-4DE0-BA8C-A14D2D4F9236}" srcOrd="0" destOrd="0" presId="urn:microsoft.com/office/officeart/2005/8/layout/radial1"/>
    <dgm:cxn modelId="{4B4F57E6-6EC4-4AFD-8B02-FEFE138F5882}" type="presOf" srcId="{1EF60139-A1BA-481E-A6DC-7D8925EAD1C5}" destId="{8B106DDC-9B24-4D8A-9A19-D86DC2A7555D}" srcOrd="1" destOrd="0" presId="urn:microsoft.com/office/officeart/2005/8/layout/radial1"/>
    <dgm:cxn modelId="{1CEDFC46-0C76-44EF-A51A-F31B6D5FAE38}" type="presOf" srcId="{E8A9C93B-5CE6-4988-8702-7A95DD1F5499}" destId="{C41C03B2-DB30-4F35-A4EE-B11AF7EFC892}" srcOrd="0" destOrd="0" presId="urn:microsoft.com/office/officeart/2005/8/layout/radial1"/>
    <dgm:cxn modelId="{350E2F45-583F-47A6-82EF-A2DCA5449AB5}" type="presOf" srcId="{467F2B6B-B8DF-4E33-B9B0-3490875E705E}" destId="{CA2D8DD3-C65E-47E0-9BA0-67D99D01E39F}" srcOrd="1" destOrd="0" presId="urn:microsoft.com/office/officeart/2005/8/layout/radial1"/>
    <dgm:cxn modelId="{ED9AD193-AE70-4C7B-A0FE-3E7EEE107F60}" type="presOf" srcId="{4C6A0309-D8BB-43E2-8A2B-C6437D99B7D0}" destId="{4AD82904-EAC7-4D4F-9035-2DCA619375F8}" srcOrd="1" destOrd="0" presId="urn:microsoft.com/office/officeart/2005/8/layout/radial1"/>
    <dgm:cxn modelId="{17F6D7E5-54EA-40AE-B7AB-5A21AAC73F5E}" type="presOf" srcId="{790F9BB3-A169-431A-9BE7-1DDB481E07C5}" destId="{2A16C11B-6E53-4CDA-98C2-2F0D219DE97C}" srcOrd="0" destOrd="0" presId="urn:microsoft.com/office/officeart/2005/8/layout/radial1"/>
    <dgm:cxn modelId="{6A0FA3FD-A75C-41AE-A6A6-1D3A558493CF}" type="presOf" srcId="{4C6A0309-D8BB-43E2-8A2B-C6437D99B7D0}" destId="{6F2AF713-756F-4607-B530-C87570C1BF3D}" srcOrd="0" destOrd="0" presId="urn:microsoft.com/office/officeart/2005/8/layout/radial1"/>
    <dgm:cxn modelId="{F3620761-06A6-4E4A-A94A-22AADE0B13BE}" type="presParOf" srcId="{694DE549-9A8E-4DE0-BA8C-A14D2D4F9236}" destId="{C41C03B2-DB30-4F35-A4EE-B11AF7EFC892}" srcOrd="0" destOrd="0" presId="urn:microsoft.com/office/officeart/2005/8/layout/radial1"/>
    <dgm:cxn modelId="{46F7AA71-A089-485B-9C27-E30384D3572F}" type="presParOf" srcId="{694DE549-9A8E-4DE0-BA8C-A14D2D4F9236}" destId="{E0619B7D-94C5-47A9-A1B1-65664F9B9ECC}" srcOrd="1" destOrd="0" presId="urn:microsoft.com/office/officeart/2005/8/layout/radial1"/>
    <dgm:cxn modelId="{77389FF5-8E0E-4328-B591-956908BDB306}" type="presParOf" srcId="{E0619B7D-94C5-47A9-A1B1-65664F9B9ECC}" destId="{CA2D8DD3-C65E-47E0-9BA0-67D99D01E39F}" srcOrd="0" destOrd="0" presId="urn:microsoft.com/office/officeart/2005/8/layout/radial1"/>
    <dgm:cxn modelId="{18075D05-D653-4983-8C35-431259129C06}" type="presParOf" srcId="{694DE549-9A8E-4DE0-BA8C-A14D2D4F9236}" destId="{7CC6459E-4F0B-47C0-87A6-D78F62F68192}" srcOrd="2" destOrd="0" presId="urn:microsoft.com/office/officeart/2005/8/layout/radial1"/>
    <dgm:cxn modelId="{28135694-A422-486C-9FB7-A8EDDCCA5914}" type="presParOf" srcId="{694DE549-9A8E-4DE0-BA8C-A14D2D4F9236}" destId="{72D37028-FAB0-4ABF-8E29-6A04CB25DAEA}" srcOrd="3" destOrd="0" presId="urn:microsoft.com/office/officeart/2005/8/layout/radial1"/>
    <dgm:cxn modelId="{D2CB7E72-5FA2-4AD6-8288-1D22665E4816}" type="presParOf" srcId="{72D37028-FAB0-4ABF-8E29-6A04CB25DAEA}" destId="{8B106DDC-9B24-4D8A-9A19-D86DC2A7555D}" srcOrd="0" destOrd="0" presId="urn:microsoft.com/office/officeart/2005/8/layout/radial1"/>
    <dgm:cxn modelId="{B5F56921-FAF4-4941-AB19-03C9ACBCF1CC}" type="presParOf" srcId="{694DE549-9A8E-4DE0-BA8C-A14D2D4F9236}" destId="{70A87AFA-4466-40AB-AAE5-0D14AB5FA3A6}" srcOrd="4" destOrd="0" presId="urn:microsoft.com/office/officeart/2005/8/layout/radial1"/>
    <dgm:cxn modelId="{966781CC-A90A-49CC-844E-F0E460CB6451}" type="presParOf" srcId="{694DE549-9A8E-4DE0-BA8C-A14D2D4F9236}" destId="{2A16C11B-6E53-4CDA-98C2-2F0D219DE97C}" srcOrd="5" destOrd="0" presId="urn:microsoft.com/office/officeart/2005/8/layout/radial1"/>
    <dgm:cxn modelId="{487CBA04-5740-4345-8524-1C91E27C8F72}" type="presParOf" srcId="{2A16C11B-6E53-4CDA-98C2-2F0D219DE97C}" destId="{6DBF9BE0-8702-4CF9-B943-CD204196DBB1}" srcOrd="0" destOrd="0" presId="urn:microsoft.com/office/officeart/2005/8/layout/radial1"/>
    <dgm:cxn modelId="{010F70D6-8A3C-4FC5-BE5F-CF2B3BD0CF3B}" type="presParOf" srcId="{694DE549-9A8E-4DE0-BA8C-A14D2D4F9236}" destId="{35F05C80-D6C6-4663-8A3F-27FDF0BB695E}" srcOrd="6" destOrd="0" presId="urn:microsoft.com/office/officeart/2005/8/layout/radial1"/>
    <dgm:cxn modelId="{9FA533E6-AD32-432A-90C9-40A159C83F97}" type="presParOf" srcId="{694DE549-9A8E-4DE0-BA8C-A14D2D4F9236}" destId="{6F2AF713-756F-4607-B530-C87570C1BF3D}" srcOrd="7" destOrd="0" presId="urn:microsoft.com/office/officeart/2005/8/layout/radial1"/>
    <dgm:cxn modelId="{D187A3BD-5B27-443D-9D00-11866BAA1D34}" type="presParOf" srcId="{6F2AF713-756F-4607-B530-C87570C1BF3D}" destId="{4AD82904-EAC7-4D4F-9035-2DCA619375F8}" srcOrd="0" destOrd="0" presId="urn:microsoft.com/office/officeart/2005/8/layout/radial1"/>
    <dgm:cxn modelId="{DDB7CDFB-56AE-447B-A0D6-AB2CAF9D8ACD}" type="presParOf" srcId="{694DE549-9A8E-4DE0-BA8C-A14D2D4F9236}" destId="{12ECCCDE-B46B-4DAD-B93C-5B0377785EB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29F-A4C4-410D-A3CD-D8ED241BD0B2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8D59-05D8-4641-B6A2-F48507C646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29F-A4C4-410D-A3CD-D8ED241BD0B2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8D59-05D8-4641-B6A2-F48507C64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29F-A4C4-410D-A3CD-D8ED241BD0B2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8D59-05D8-4641-B6A2-F48507C64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29F-A4C4-410D-A3CD-D8ED241BD0B2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8D59-05D8-4641-B6A2-F48507C64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29F-A4C4-410D-A3CD-D8ED241BD0B2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B9A8D59-05D8-4641-B6A2-F48507C64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29F-A4C4-410D-A3CD-D8ED241BD0B2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8D59-05D8-4641-B6A2-F48507C64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29F-A4C4-410D-A3CD-D8ED241BD0B2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8D59-05D8-4641-B6A2-F48507C64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29F-A4C4-410D-A3CD-D8ED241BD0B2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8D59-05D8-4641-B6A2-F48507C64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29F-A4C4-410D-A3CD-D8ED241BD0B2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8D59-05D8-4641-B6A2-F48507C64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29F-A4C4-410D-A3CD-D8ED241BD0B2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8D59-05D8-4641-B6A2-F48507C64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29F-A4C4-410D-A3CD-D8ED241BD0B2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8D59-05D8-4641-B6A2-F48507C64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55129F-A4C4-410D-A3CD-D8ED241BD0B2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9A8D59-05D8-4641-B6A2-F48507C646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142984"/>
            <a:ext cx="8072494" cy="3128962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/>
            </a:r>
            <a:br>
              <a:rPr lang="ru-RU" sz="3000" b="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</a:b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>МБ ДОУ МО «Детский сад 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>№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>116</a:t>
            </a:r>
            <a:r>
              <a:rPr lang="ru-RU" sz="300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>»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</a:rPr>
              <a:t>Поддержка самостоятельности и инициативности в разных видах деятельности</a:t>
            </a:r>
            <a:endParaRPr lang="ru-RU" dirty="0">
              <a:solidFill>
                <a:schemeClr val="accent4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8" name="Рисунок 7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9066"/>
            <a:ext cx="2178348" cy="2857496"/>
          </a:xfrm>
          <a:prstGeom prst="rect">
            <a:avLst/>
          </a:prstGeom>
        </p:spPr>
      </p:pic>
      <p:pic>
        <p:nvPicPr>
          <p:cNvPr id="10" name="Рисунок 9" descr="hello_html_25f85b2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643314"/>
            <a:ext cx="3278220" cy="3687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78" y="5072074"/>
            <a:ext cx="3449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Воспитатель: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Субботина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214290"/>
            <a:ext cx="4572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Каждая сфера инициативы оценивается через конкретный вид деятельности: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214422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 smtClean="0">
                <a:solidFill>
                  <a:srgbClr val="002060"/>
                </a:solidFill>
              </a:rPr>
              <a:t>Творческая инициативность </a:t>
            </a:r>
            <a:r>
              <a:rPr lang="ru-RU" b="1" dirty="0" smtClean="0">
                <a:solidFill>
                  <a:srgbClr val="002060"/>
                </a:solidFill>
              </a:rPr>
              <a:t>– включенность в сюжетную игру, как основную творческую деятельность ребенка, где развиваются воображение и творческое мышление.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2285992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 smtClean="0">
                <a:solidFill>
                  <a:srgbClr val="002060"/>
                </a:solidFill>
              </a:rPr>
              <a:t>Инициатива как </a:t>
            </a:r>
            <a:r>
              <a:rPr lang="ru-RU" b="1" i="1" u="sng" dirty="0" err="1" smtClean="0">
                <a:solidFill>
                  <a:srgbClr val="002060"/>
                </a:solidFill>
              </a:rPr>
              <a:t>целеполагание</a:t>
            </a:r>
            <a:r>
              <a:rPr lang="ru-RU" b="1" i="1" u="sng" dirty="0" smtClean="0">
                <a:solidFill>
                  <a:srgbClr val="002060"/>
                </a:solidFill>
              </a:rPr>
              <a:t> и волевое усилие</a:t>
            </a:r>
            <a:r>
              <a:rPr lang="ru-RU" b="1" dirty="0" smtClean="0">
                <a:solidFill>
                  <a:srgbClr val="002060"/>
                </a:solidFill>
              </a:rPr>
              <a:t>: включенность в разные виды продуктивной деятельности – рисование, лепку, конструирование, требующие усилий по преодолению «сопротивления» материала, где развиваются произвольность, планирующая функция речи.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3786190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 smtClean="0">
                <a:solidFill>
                  <a:srgbClr val="002060"/>
                </a:solidFill>
              </a:rPr>
              <a:t>Коммуникативная инициатива </a:t>
            </a:r>
            <a:r>
              <a:rPr lang="ru-RU" b="1" dirty="0" smtClean="0">
                <a:solidFill>
                  <a:srgbClr val="002060"/>
                </a:solidFill>
              </a:rPr>
              <a:t>– включенность ребенка во взаимодействие со сверстниками, где развязываются </a:t>
            </a:r>
            <a:r>
              <a:rPr lang="ru-RU" b="1" dirty="0" err="1" smtClean="0">
                <a:solidFill>
                  <a:srgbClr val="002060"/>
                </a:solidFill>
              </a:rPr>
              <a:t>эмпатия</a:t>
            </a:r>
            <a:r>
              <a:rPr lang="ru-RU" b="1" dirty="0" smtClean="0">
                <a:solidFill>
                  <a:srgbClr val="002060"/>
                </a:solidFill>
              </a:rPr>
              <a:t> и коммуникативная функция речи.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4786322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 smtClean="0">
                <a:solidFill>
                  <a:srgbClr val="002060"/>
                </a:solidFill>
              </a:rPr>
              <a:t>Познавательная инициатива </a:t>
            </a:r>
            <a:r>
              <a:rPr lang="ru-RU" b="1" dirty="0" smtClean="0">
                <a:solidFill>
                  <a:srgbClr val="002060"/>
                </a:solidFill>
              </a:rPr>
              <a:t>– любознательность, включенность в экспериментирование, простую познавательно-исследовательскую деятельность, где развиваются способности устанавливать пространственно-временные, причинно-следственные и </a:t>
            </a:r>
            <a:r>
              <a:rPr lang="ru-RU" b="1" dirty="0" err="1" smtClean="0">
                <a:solidFill>
                  <a:srgbClr val="002060"/>
                </a:solidFill>
              </a:rPr>
              <a:t>родо-видовые</a:t>
            </a:r>
            <a:r>
              <a:rPr lang="ru-RU" b="1" dirty="0" smtClean="0">
                <a:solidFill>
                  <a:srgbClr val="002060"/>
                </a:solidFill>
              </a:rPr>
              <a:t> отношения.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Каждая деятельность оказывает своеобразное влияние на развитие разных компонентов самостоятельности и инициативы: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428736"/>
            <a:ext cx="1643074" cy="5715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786058"/>
            <a:ext cx="1785950" cy="6429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Трудовая деятельность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000504"/>
            <a:ext cx="1785950" cy="5715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Продуктивная деятельность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214950"/>
            <a:ext cx="1785950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Общение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6072206"/>
            <a:ext cx="1785950" cy="5715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Самоорганиза</a:t>
            </a:r>
            <a:endParaRPr lang="ru-RU" dirty="0" smtClean="0"/>
          </a:p>
          <a:p>
            <a:pPr algn="ctr"/>
            <a:r>
              <a:rPr lang="ru-RU" dirty="0" err="1" smtClean="0"/>
              <a:t>ция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1214422"/>
            <a:ext cx="6215106" cy="11430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способствует развитию активности и инициативы. Она требует от ребенка индивидуальности, сообразительности, находчивости, творчества и самостоятельности.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2643182"/>
            <a:ext cx="6215106" cy="12144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формирование целенаправленности и осознанности действий, настойчивости в достижении результатов. Выполняя элементарные трудовые поручения, дети начинают работать совместно, распределять между собой обязанности, договариваться друг с другом.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4000504"/>
            <a:ext cx="6215106" cy="85725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формируется независимость ребенка от взрослого, стремления к поиску необходимых средств самовыражения.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14612" y="5143512"/>
            <a:ext cx="6286544" cy="64294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дети-дети, дети-родители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14612" y="6072206"/>
            <a:ext cx="6286544" cy="5715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деятельность, направленная на поиск и творческий подход.</a:t>
            </a:r>
            <a:endParaRPr lang="ru-RU" dirty="0"/>
          </a:p>
        </p:txBody>
      </p:sp>
      <p:sp>
        <p:nvSpPr>
          <p:cNvPr id="15" name="Нашивка 14"/>
          <p:cNvSpPr/>
          <p:nvPr/>
        </p:nvSpPr>
        <p:spPr>
          <a:xfrm>
            <a:off x="2285984" y="1571612"/>
            <a:ext cx="357190" cy="285752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2285984" y="2928934"/>
            <a:ext cx="357190" cy="285752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2357422" y="4143380"/>
            <a:ext cx="357190" cy="285752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2285984" y="5286388"/>
            <a:ext cx="357190" cy="285752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2285984" y="6215082"/>
            <a:ext cx="357190" cy="285752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58204" cy="156053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Условиями развития детской инициативы и творческого самовыражения является: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-    формирование установок «Я могу», «Я сумею»; давать простые задания (снимать страх «не справлюсь»), развивать у детей инициативу.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-    создание ситуации успеха для каждого ребенка: «Это очень просто, я тебе помогу»;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-    давать задания интересные или такие, в которых у человека есть личный интерес что-то делать.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-    предвосхищающая положительная оценка «Ты очень творческий ребенок, у тебя все получится!» - поддерживать инициативы (быть готовым платить за ошибки и неудачи). Научить грамотно реагировать на собственные ошибки («Смотри, ошибочка!»).</a:t>
            </a:r>
          </a:p>
          <a:p>
            <a:pPr>
              <a:buFontTx/>
              <a:buChar char="-"/>
            </a:pP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Основные принципы поддержки детской самостоятельности и инициативы</a:t>
            </a:r>
            <a:endParaRPr lang="ru-RU" sz="2800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2919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1.  Правильно организованная развивающая предметно-пространственная среда – одно из условий поддержки детской самостоятельности и инициативности.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2.   Формировать игровые умения и знания которые позволяют в дальнейшем детям играть по их желаниям и интересам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3. Предоставлять возможность детям работать в парах и тройках. Учить взаимодействовать детей самостоятельно между собой.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4. Дать возможность ребенку доказывать свое предположение, не бояться высказывать свое мнение. 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5.  Организация педагогом специфических видов деятельности с целью развития у детей умения ставить цель деятельности, планировать её и достигать результатов.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6.   Развивать у детей правильную самооценку.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7.  Не просто давать задания «Мы сегодня должны это сделать!», а мотивировать детей объясняя цель, для чего нам это надо, и что мы хотим получить.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8.  Включенность ребенка в любой </a:t>
            </a:r>
            <a:r>
              <a:rPr lang="ru-RU" sz="1800" smtClean="0">
                <a:solidFill>
                  <a:schemeClr val="accent4">
                    <a:lumMod val="50000"/>
                  </a:schemeClr>
                </a:solidFill>
              </a:rPr>
              <a:t>процесс деятельности,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от подготовки к ней до конечного результата.</a:t>
            </a:r>
          </a:p>
          <a:p>
            <a:pPr algn="just">
              <a:buAutoNum type="arabicPeriod" startAt="5"/>
            </a:pPr>
            <a:endParaRPr lang="ru-RU" sz="1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sz="1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buNone/>
            </a:pPr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329642" cy="186692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5"/>
          <p:cNvSpPr>
            <a:spLocks noGrp="1"/>
          </p:cNvSpPr>
          <p:nvPr>
            <p:ph type="body" idx="1"/>
          </p:nvPr>
        </p:nvSpPr>
        <p:spPr>
          <a:xfrm>
            <a:off x="428596" y="3357562"/>
            <a:ext cx="8286808" cy="2492850"/>
          </a:xfrm>
          <a:scene3d>
            <a:camera prst="orthographicFront"/>
            <a:lightRig rig="threePt" dir="t"/>
          </a:scene3d>
          <a:sp3d extrusionH="76200">
            <a:bevelT w="165100" prst="coolSlant"/>
            <a:extrusionClr>
              <a:schemeClr val="accent4">
                <a:lumMod val="50000"/>
              </a:schemeClr>
            </a:extrusionClr>
          </a:sp3d>
        </p:spPr>
        <p:txBody>
          <a:bodyPr>
            <a:noAutofit/>
          </a:bodyPr>
          <a:lstStyle/>
          <a:p>
            <a:pPr algn="just"/>
            <a:endParaRPr lang="ru-RU" sz="32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fisa Grotesk" pitchFamily="2" charset="0"/>
            </a:endParaRPr>
          </a:p>
          <a:p>
            <a:pPr algn="just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Инициативность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 -  первый шаг в каком-либо деле; внутреннее побуждение к новым формам деятельности, предприимчивости; руководящая роль в каких-либо действиях.</a:t>
            </a:r>
          </a:p>
          <a:p>
            <a:pPr algn="just"/>
            <a:endParaRPr lang="ru-RU" sz="28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928670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Самостоятельность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 - обобщенное свойство личности, проявляющееся в инициативности, критичности, адекватной самооценке и чувстве личной ответственности за свою деятельность и поведение.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4429124" y="4857760"/>
            <a:ext cx="4357718" cy="17145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429124" y="3857628"/>
            <a:ext cx="4286280" cy="785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429124" y="2571744"/>
            <a:ext cx="4286280" cy="10715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429124" y="1214422"/>
            <a:ext cx="4214842" cy="11430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429124" y="3786190"/>
            <a:ext cx="428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</a:rPr>
              <a:t>умение планировать деятельность</a:t>
            </a:r>
            <a:endParaRPr lang="ru-RU" sz="28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hello_html_m610237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726" y="1285860"/>
            <a:ext cx="5143536" cy="514353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858180" cy="8572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Georgia" pitchFamily="18" charset="0"/>
              </a:rPr>
              <a:t>Показатели самостоятельности ребенка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357686" y="1214422"/>
            <a:ext cx="4329114" cy="1214446"/>
          </a:xfrm>
        </p:spPr>
        <p:txBody>
          <a:bodyPr>
            <a:normAutofit fontScale="40000" lnSpcReduction="20000"/>
          </a:bodyPr>
          <a:lstStyle/>
          <a:p>
            <a:pPr lvl="0" algn="just"/>
            <a:r>
              <a:rPr lang="ru-RU" sz="5900" i="1" dirty="0" smtClean="0">
                <a:solidFill>
                  <a:schemeClr val="accent5">
                    <a:lumMod val="50000"/>
                  </a:schemeClr>
                </a:solidFill>
              </a:rPr>
              <a:t>готовность и желание решать задачи деятельности без помощи и участия других</a:t>
            </a:r>
          </a:p>
          <a:p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428860" y="1571612"/>
            <a:ext cx="1714512" cy="1000132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571736" y="3143248"/>
            <a:ext cx="1643074" cy="1588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714612" y="4286256"/>
            <a:ext cx="1571636" cy="1588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643174" y="5500702"/>
            <a:ext cx="1643074" cy="1588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29124" y="2571744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</a:rPr>
              <a:t>способность ставить цель деятельности</a:t>
            </a:r>
            <a:endParaRPr lang="ru-RU" sz="28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33575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NewBaskervilleC-Roman" charset="-128"/>
                <a:cs typeface="Times New Roman" pitchFamily="18" charset="0"/>
              </a:rPr>
              <a:t>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00562" y="4857760"/>
            <a:ext cx="42148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</a:rPr>
              <a:t>способность реализовать задуманное и достигать результатов, адекватных поставленной цели</a:t>
            </a:r>
            <a:endParaRPr lang="ru-RU" sz="28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  <p:bldP spid="10" grpId="0" build="allAtOnce"/>
      <p:bldP spid="20" grpId="0" build="allAtOnce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33575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NewBaskervilleC-Roman" charset="-128"/>
                <a:cs typeface="Times New Roman" pitchFamily="18" charset="0"/>
              </a:rPr>
              <a:t>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000108"/>
            <a:ext cx="8929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Самостоятельная деятельность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– это работа, которая выполняется без непосредственного участия воспитателя, но по его заданию, в специально предоставленное для этого время, при этом ребенок, сознательно стремятся достигнуть поставленной цели, употребляя свои усилия и выражая в той или иной форме результат умственных или физических (либо тех и других вместе) действий.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33575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NewBaskervilleC-Roman" charset="-128"/>
                <a:cs typeface="Times New Roman" pitchFamily="18" charset="0"/>
              </a:rPr>
              <a:t>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94591_DSCF570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49" y="3429000"/>
            <a:ext cx="3952903" cy="2964677"/>
          </a:xfrm>
          <a:prstGeom prst="rect">
            <a:avLst/>
          </a:prstGeom>
        </p:spPr>
      </p:pic>
      <p:pic>
        <p:nvPicPr>
          <p:cNvPr id="5" name="Рисунок 4" descr="sr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429000"/>
            <a:ext cx="3857652" cy="2893239"/>
          </a:xfrm>
          <a:prstGeom prst="rect">
            <a:avLst/>
          </a:prstGeom>
        </p:spPr>
      </p:pic>
      <p:pic>
        <p:nvPicPr>
          <p:cNvPr id="9" name="Рисунок 8" descr="IMG_20190117_1442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214290"/>
            <a:ext cx="3857652" cy="2893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33575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NewBaskervilleC-Roman" charset="-128"/>
                <a:cs typeface="Times New Roman" pitchFamily="18" charset="0"/>
              </a:rPr>
              <a:t>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Этапы развития самостоятельности:</a:t>
            </a:r>
            <a:endParaRPr lang="ru-RU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94360" indent="-457200" algn="just">
              <a:buNone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1.  Этап. Формирование умений (действие в соответствии с заданным образцом и речевыми указаниями взрослого).</a:t>
            </a:r>
          </a:p>
          <a:p>
            <a:pPr marL="594360" indent="-457200" algn="just">
              <a:buAutoNum type="arabicPeriod"/>
            </a:pPr>
            <a:endParaRPr lang="ru-RU" sz="24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594360" indent="-457200" algn="just">
              <a:buAutoNum type="arabicPeriod"/>
            </a:pPr>
            <a:endParaRPr lang="ru-RU" sz="24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594360" indent="-457200" algn="just">
              <a:buNone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2.  Этап. Применение умений (самостоятельное действие по знакомым образцам, правила, алгоритмам)</a:t>
            </a:r>
          </a:p>
          <a:p>
            <a:pPr marL="594360" indent="-457200" algn="just">
              <a:buAutoNum type="arabicPeriod"/>
            </a:pPr>
            <a:endParaRPr lang="ru-RU" sz="24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594360" indent="-457200" algn="just">
              <a:buAutoNum type="arabicPeriod"/>
            </a:pPr>
            <a:endParaRPr lang="ru-RU" sz="24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594360" indent="-457200" algn="just">
              <a:buNone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3. Этап. Творческое применение умений в новой ситуации (самостоятельный перенос действия в новые предметные условии и ситуации).</a:t>
            </a:r>
          </a:p>
          <a:p>
            <a:pPr marL="594360" indent="-457200" algn="just">
              <a:buAutoNum type="arabicPeriod"/>
            </a:pP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760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635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27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Для инициативной личности характерно:</a:t>
            </a:r>
          </a:p>
          <a:p>
            <a:pPr marL="0" marR="0" lvl="0" indent="2127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indent="21272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cs typeface="Arial" pitchFamily="34" charset="0"/>
              </a:rPr>
              <a:t> 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</a:rPr>
              <a:t>произвольность поведения;</a:t>
            </a:r>
          </a:p>
          <a:p>
            <a:pPr lvl="0" indent="21272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cs typeface="Arial" pitchFamily="34" charset="0"/>
              </a:rPr>
              <a:t> самостоятельность;</a:t>
            </a:r>
          </a:p>
          <a:p>
            <a:pPr lvl="0" indent="21272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развитая эмоционально-волевая сфера;</a:t>
            </a:r>
          </a:p>
          <a:p>
            <a:pPr lvl="0" indent="21272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cs typeface="Arial" pitchFamily="34" charset="0"/>
              </a:rPr>
              <a:t> инициатива в различных видах деятельности;</a:t>
            </a:r>
          </a:p>
          <a:p>
            <a:pPr lvl="0" indent="21272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стремление к самореализации;</a:t>
            </a:r>
          </a:p>
          <a:p>
            <a:pPr lvl="0" indent="21272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общительность;</a:t>
            </a:r>
          </a:p>
          <a:p>
            <a:pPr lvl="0" indent="21272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творческий подход к деятельности;</a:t>
            </a:r>
          </a:p>
          <a:p>
            <a:pPr lvl="0" indent="21272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высокий уровень творческих способностей;</a:t>
            </a:r>
          </a:p>
          <a:p>
            <a:pPr lvl="0" indent="21272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познавательная активность.</a:t>
            </a:r>
          </a:p>
          <a:p>
            <a:pPr lvl="0" indent="212725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nfisa Grotesk" pitchFamily="2" charset="0"/>
              <a:cs typeface="Arial" pitchFamily="34" charset="0"/>
            </a:endParaRPr>
          </a:p>
          <a:p>
            <a:pPr marL="0" marR="0" lvl="0" indent="2127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nfisa Grotesk" pitchFamily="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928926" y="0"/>
            <a:ext cx="3571900" cy="1500174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28794" y="1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5400" dirty="0" smtClean="0"/>
              <a:t>       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инициатива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571612"/>
            <a:ext cx="9237785" cy="624786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2300" b="1" i="1" dirty="0" smtClean="0">
                <a:solidFill>
                  <a:schemeClr val="accent5">
                    <a:lumMod val="50000"/>
                  </a:schemeClr>
                </a:solidFill>
              </a:rPr>
              <a:t>Побуждающий мотив к новой деятельности(взрослый активно </a:t>
            </a:r>
          </a:p>
          <a:p>
            <a:pPr marL="514350" indent="-514350" algn="just"/>
            <a:r>
              <a:rPr lang="ru-RU" sz="2300" b="1" i="1" dirty="0" smtClean="0">
                <a:solidFill>
                  <a:schemeClr val="accent5">
                    <a:lumMod val="50000"/>
                  </a:schemeClr>
                </a:solidFill>
              </a:rPr>
              <a:t>участвует в создании этого мотива, постепенно развивает в </a:t>
            </a:r>
          </a:p>
          <a:p>
            <a:pPr marL="514350" indent="-514350" algn="just"/>
            <a:r>
              <a:rPr lang="ru-RU" sz="2300" b="1" i="1" dirty="0" smtClean="0">
                <a:solidFill>
                  <a:schemeClr val="accent5">
                    <a:lumMod val="50000"/>
                  </a:schemeClr>
                </a:solidFill>
              </a:rPr>
              <a:t>ребенке способность мотивировать себя и находить что-то </a:t>
            </a:r>
          </a:p>
          <a:p>
            <a:pPr marL="514350" indent="-514350" algn="just"/>
            <a:r>
              <a:rPr lang="ru-RU" sz="2300" b="1" i="1" dirty="0" smtClean="0">
                <a:solidFill>
                  <a:schemeClr val="accent5">
                    <a:lumMod val="50000"/>
                  </a:schemeClr>
                </a:solidFill>
              </a:rPr>
              <a:t>интересное для себя в окружающем мире).</a:t>
            </a:r>
          </a:p>
          <a:p>
            <a:pPr marL="514350" indent="-514350"/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Anfisa Grotesk" pitchFamily="2" charset="0"/>
            </a:endParaRPr>
          </a:p>
          <a:p>
            <a:pPr marL="514350" indent="-514350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2.</a:t>
            </a:r>
            <a:r>
              <a:rPr lang="ru-RU" sz="2400" i="1" dirty="0" smtClean="0"/>
              <a:t>.</a:t>
            </a:r>
            <a:r>
              <a:rPr lang="ru-RU" sz="2300" b="1" i="1" dirty="0" smtClean="0">
                <a:solidFill>
                  <a:schemeClr val="accent5">
                    <a:lumMod val="50000"/>
                  </a:schemeClr>
                </a:solidFill>
              </a:rPr>
              <a:t>Принятие ребёнком самостоятельности решений (взрослым,</a:t>
            </a:r>
          </a:p>
          <a:p>
            <a:pPr marL="514350" indent="-514350"/>
            <a:r>
              <a:rPr lang="ru-RU" sz="2300" b="1" i="1" dirty="0" smtClean="0">
                <a:solidFill>
                  <a:schemeClr val="accent5">
                    <a:lumMod val="50000"/>
                  </a:schemeClr>
                </a:solidFill>
              </a:rPr>
              <a:t> создаются ситуации путь решений которых ребенок выбирает </a:t>
            </a:r>
          </a:p>
          <a:p>
            <a:pPr marL="514350" indent="-514350"/>
            <a:r>
              <a:rPr lang="ru-RU" sz="2300" b="1" i="1" dirty="0" smtClean="0">
                <a:solidFill>
                  <a:schemeClr val="accent5">
                    <a:lumMod val="50000"/>
                  </a:schemeClr>
                </a:solidFill>
              </a:rPr>
              <a:t>самостоятельно. Сначала это маленькие самостоятельные </a:t>
            </a:r>
          </a:p>
          <a:p>
            <a:pPr marL="514350" indent="-514350"/>
            <a:r>
              <a:rPr lang="ru-RU" sz="2300" b="1" i="1" dirty="0" smtClean="0">
                <a:solidFill>
                  <a:schemeClr val="accent5">
                    <a:lumMod val="50000"/>
                  </a:schemeClr>
                </a:solidFill>
              </a:rPr>
              <a:t>решения)</a:t>
            </a:r>
          </a:p>
          <a:p>
            <a:pPr marL="514350" indent="-514350"/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Anfisa Grotesk" pitchFamily="2" charset="0"/>
            </a:endParaRPr>
          </a:p>
          <a:p>
            <a:pPr marL="514350" indent="-514350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3. </a:t>
            </a:r>
            <a:r>
              <a:rPr lang="ru-RU" sz="2300" b="1" i="1" dirty="0" smtClean="0">
                <a:solidFill>
                  <a:schemeClr val="accent5">
                    <a:lumMod val="50000"/>
                  </a:schemeClr>
                </a:solidFill>
              </a:rPr>
              <a:t>Руководящая роль ребенка в каких-либо действиях (взрослый </a:t>
            </a:r>
          </a:p>
          <a:p>
            <a:pPr marL="514350" indent="-514350"/>
            <a:r>
              <a:rPr lang="ru-RU" sz="2300" b="1" i="1" dirty="0" smtClean="0">
                <a:solidFill>
                  <a:schemeClr val="accent5">
                    <a:lumMod val="50000"/>
                  </a:schemeClr>
                </a:solidFill>
              </a:rPr>
              <a:t>разворачивает деятельность таким образом что ребенок </a:t>
            </a:r>
          </a:p>
          <a:p>
            <a:pPr marL="514350" indent="-514350"/>
            <a:r>
              <a:rPr lang="ru-RU" sz="2300" b="1" i="1" dirty="0" smtClean="0">
                <a:solidFill>
                  <a:schemeClr val="accent5">
                    <a:lumMod val="50000"/>
                  </a:schemeClr>
                </a:solidFill>
              </a:rPr>
              <a:t>принимает на себя в</a:t>
            </a:r>
            <a:r>
              <a:rPr lang="ru-RU" sz="2300" b="1" i="1" dirty="0" smtClean="0"/>
              <a:t> </a:t>
            </a:r>
            <a:r>
              <a:rPr lang="ru-RU" sz="2300" b="1" i="1" dirty="0" smtClean="0">
                <a:solidFill>
                  <a:schemeClr val="accent5">
                    <a:lumMod val="50000"/>
                  </a:schemeClr>
                </a:solidFill>
              </a:rPr>
              <a:t>этой деятельности руководящую роль)</a:t>
            </a:r>
          </a:p>
          <a:p>
            <a:pPr marL="514350" indent="-514350"/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Anfisa Grotesk" pitchFamily="2" charset="0"/>
            </a:endParaRPr>
          </a:p>
          <a:p>
            <a:pPr marL="514350" indent="-514350"/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Anfisa Grotesk" pitchFamily="2" charset="0"/>
            </a:endParaRPr>
          </a:p>
          <a:p>
            <a:pPr marL="514350" indent="-514350"/>
            <a:endParaRPr lang="ru-RU" sz="2800" dirty="0">
              <a:solidFill>
                <a:schemeClr val="accent5">
                  <a:lumMod val="50000"/>
                </a:schemeClr>
              </a:solidFill>
              <a:latin typeface="Anfisa Grotes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885831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71472" y="428604"/>
          <a:ext cx="7929618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643</TotalTime>
  <Words>812</Words>
  <Application>Microsoft Office PowerPoint</Application>
  <PresentationFormat>Экран (4:3)</PresentationFormat>
  <Paragraphs>88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Anfisa Grotesk</vt:lpstr>
      <vt:lpstr>Arial</vt:lpstr>
      <vt:lpstr>Book Antiqua</vt:lpstr>
      <vt:lpstr>Calibri</vt:lpstr>
      <vt:lpstr>Georgia</vt:lpstr>
      <vt:lpstr>Lucida Sans</vt:lpstr>
      <vt:lpstr>NewBaskervilleC-Roman</vt:lpstr>
      <vt:lpstr>Times New Roman</vt:lpstr>
      <vt:lpstr>Wingdings</vt:lpstr>
      <vt:lpstr>Wingdings 2</vt:lpstr>
      <vt:lpstr>Wingdings 3</vt:lpstr>
      <vt:lpstr>Апекс</vt:lpstr>
      <vt:lpstr>                          МБ ДОУ МО «Детский сад №116»  Поддержка самостоятельности и инициативности в разных видах деятельности</vt:lpstr>
      <vt:lpstr>Презентация PowerPoint</vt:lpstr>
      <vt:lpstr>Показатели самостоятельности ребенка</vt:lpstr>
      <vt:lpstr>Презентация PowerPoint</vt:lpstr>
      <vt:lpstr>Презентация PowerPoint</vt:lpstr>
      <vt:lpstr>Этапы развития самостоятельности: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Условиями развития детской инициативы и творческого самовыражения является: </vt:lpstr>
      <vt:lpstr>Основные принципы поддержки детской самостоятельности и инициативы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KoS</dc:creator>
  <cp:lastModifiedBy>Александр Субботин</cp:lastModifiedBy>
  <cp:revision>65</cp:revision>
  <dcterms:created xsi:type="dcterms:W3CDTF">2019-01-26T11:37:53Z</dcterms:created>
  <dcterms:modified xsi:type="dcterms:W3CDTF">2021-02-01T08:00:10Z</dcterms:modified>
</cp:coreProperties>
</file>