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8" r:id="rId3"/>
    <p:sldId id="257" r:id="rId4"/>
    <p:sldId id="267" r:id="rId5"/>
    <p:sldId id="260" r:id="rId6"/>
    <p:sldId id="262" r:id="rId7"/>
    <p:sldId id="263" r:id="rId8"/>
    <p:sldId id="265" r:id="rId9"/>
    <p:sldId id="261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84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125" y="1341438"/>
            <a:ext cx="1555750" cy="527050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F45AD91-927F-46FD-9A58-C96F58ED3897}" type="datetimeFigureOut">
              <a:rPr lang="ru-RU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7425" y="5211763"/>
            <a:ext cx="2111375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8DA3B929-3234-4A23-89E8-3DE5A518A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D6ADF-208D-443C-9D6A-E58A0EACDCBE}" type="datetimeFigureOut">
              <a:rPr lang="ru-RU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62C3B-58ED-4DB5-B15F-2DCEB41FB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70C03-329B-423D-A29E-5503EE8D3DAA}" type="datetimeFigureOut">
              <a:rPr lang="ru-RU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53F1F-8119-49C1-A109-7EA913579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0A112-6425-4821-8610-F069A0E3DEDB}" type="datetimeFigureOut">
              <a:rPr lang="ru-RU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ACE3F-3057-4B48-8460-4FA2E715B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300" y="1344613"/>
            <a:ext cx="1555750" cy="530225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975169-B150-454D-9C35-6F9E05B1238D}" type="datetimeFigureOut">
              <a:rPr lang="ru-RU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708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250" y="5211763"/>
            <a:ext cx="211296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0A3AF-AEFE-4838-89DD-1B61357FF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2FD1-DD1B-4667-BB3C-6EC6F95BCBEF}" type="datetimeFigureOut">
              <a:rPr lang="ru-RU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FD288-6C2A-4292-96A9-60ABF295C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A0A4F-E2DB-4EDD-91D2-95DD842701E2}" type="datetimeFigureOut">
              <a:rPr lang="ru-RU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8678E-4E09-4C7B-A5E6-E8E39DDCF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F069A-7A06-4CEE-8B85-AB9AE36450D7}" type="datetimeFigureOut">
              <a:rPr lang="ru-RU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004F8-1B66-4AA6-A22F-CCBFDD60A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7ADCE-A9DA-4D48-9223-CE916965C076}" type="datetimeFigureOut">
              <a:rPr lang="ru-RU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1066A-EC29-44E4-8249-4C74054B1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1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93CFB-A0E2-49F2-8E21-C26918FA75DC}" type="datetimeFigureOut">
              <a:rPr lang="ru-RU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538" y="6227763"/>
            <a:ext cx="1463675" cy="255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90C35-CC27-4F7C-8BF3-97BBF73A0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9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F6AA7CD5-07B6-4720-8BCA-DFB980F3DD6C}" type="datetimeFigureOut">
              <a:rPr lang="ru-RU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538" y="6227763"/>
            <a:ext cx="1463675" cy="255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507EB-C121-4C16-9B4F-D14239202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642938"/>
            <a:ext cx="1005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2103438"/>
            <a:ext cx="100584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938" y="6215063"/>
            <a:ext cx="2743200" cy="255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7B2960-1DFD-4542-B1E0-16943A59AFF7}" type="datetimeFigureOut">
              <a:rPr lang="ru-RU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325" y="6215063"/>
            <a:ext cx="5213350" cy="255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913" y="6215063"/>
            <a:ext cx="1462087" cy="255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72F40B-4B54-4DBA-96A3-E7ECCC53C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475" y="374650"/>
            <a:ext cx="11449050" cy="610870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5" r:id="rId2"/>
    <p:sldLayoutId id="2147483913" r:id="rId3"/>
    <p:sldLayoutId id="2147483906" r:id="rId4"/>
    <p:sldLayoutId id="2147483907" r:id="rId5"/>
    <p:sldLayoutId id="2147483908" r:id="rId6"/>
    <p:sldLayoutId id="2147483909" r:id="rId7"/>
    <p:sldLayoutId id="2147483914" r:id="rId8"/>
    <p:sldLayoutId id="2147483915" r:id="rId9"/>
    <p:sldLayoutId id="2147483910" r:id="rId10"/>
    <p:sldLayoutId id="214748391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Garamond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Garamond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Garamond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Garamond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Garamond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Garamond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Garamond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Garamond" pitchFamily="18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1888" y="1881188"/>
            <a:ext cx="7772400" cy="1463675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cap="none" smtClean="0">
                <a:solidFill>
                  <a:srgbClr val="26262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КУНСТКАМЕРА</a:t>
            </a:r>
            <a:r>
              <a:rPr lang="ru-RU" sz="6600" cap="none" smtClean="0">
                <a:solidFill>
                  <a:srgbClr val="262626"/>
                </a:solidFill>
              </a:rPr>
              <a:t> </a:t>
            </a:r>
            <a:r>
              <a:rPr lang="ru-RU" cap="none" smtClean="0">
                <a:solidFill>
                  <a:srgbClr val="262626"/>
                </a:solidFill>
              </a:rPr>
              <a:t>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1163" y="3740150"/>
            <a:ext cx="9070975" cy="1716088"/>
          </a:xfrm>
        </p:spPr>
        <p:txBody>
          <a:bodyPr>
            <a:noAutofit/>
          </a:bodyPr>
          <a:lstStyle/>
          <a:p>
            <a:pPr algn="r">
              <a:spcBef>
                <a:spcPts val="300"/>
              </a:spcBef>
              <a:defRPr/>
            </a:pPr>
            <a:r>
              <a:rPr lang="ru-RU" smtClean="0">
                <a:solidFill>
                  <a:schemeClr val="tx1"/>
                </a:solidFill>
              </a:rPr>
              <a:t>Подготовила: Студентка группы 11ДПИ Факультета Культуры и Искусства </a:t>
            </a:r>
          </a:p>
          <a:p>
            <a:pPr algn="r">
              <a:spcBef>
                <a:spcPts val="300"/>
              </a:spcBef>
              <a:defRPr/>
            </a:pPr>
            <a:r>
              <a:rPr lang="ru-RU" smtClean="0">
                <a:solidFill>
                  <a:schemeClr val="tx1"/>
                </a:solidFill>
              </a:rPr>
              <a:t>ГБПОУ «Первый Московский Образовательный Комплекс»</a:t>
            </a:r>
          </a:p>
          <a:p>
            <a:pPr algn="r">
              <a:spcBef>
                <a:spcPts val="300"/>
              </a:spcBef>
              <a:defRPr/>
            </a:pPr>
            <a:r>
              <a:rPr lang="ru-RU" b="1" smtClean="0">
                <a:solidFill>
                  <a:schemeClr val="tx1"/>
                </a:solidFill>
              </a:rPr>
              <a:t>Ханова Алиса Сергеевна</a:t>
            </a:r>
          </a:p>
          <a:p>
            <a:pPr algn="r">
              <a:spcBef>
                <a:spcPts val="300"/>
              </a:spcBef>
              <a:defRPr/>
            </a:pPr>
            <a:r>
              <a:rPr lang="ru-RU" smtClean="0">
                <a:solidFill>
                  <a:schemeClr val="tx1"/>
                </a:solidFill>
              </a:rPr>
              <a:t>Руководитель: Учитель Истории и Обществознания ГБПОУ «Первый Московский Образовательный Комплекс», Заслуженный деятель науки и техники, Заслуженный работник науки и образования</a:t>
            </a:r>
          </a:p>
          <a:p>
            <a:pPr algn="r">
              <a:spcBef>
                <a:spcPts val="300"/>
              </a:spcBef>
              <a:defRPr/>
            </a:pPr>
            <a:r>
              <a:rPr lang="ru-RU" b="1" smtClean="0">
                <a:solidFill>
                  <a:schemeClr val="tx1"/>
                </a:solidFill>
              </a:rPr>
              <a:t>Ермаков Сергей Львович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4"/>
          <p:cNvSpPr>
            <a:spLocks noChangeArrowheads="1"/>
          </p:cNvSpPr>
          <p:nvPr/>
        </p:nvSpPr>
        <p:spPr bwMode="auto">
          <a:xfrm>
            <a:off x="4895850" y="631825"/>
            <a:ext cx="6753225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Garamond" pitchFamily="18" charset="0"/>
              </a:rPr>
              <a:t>Сооружение специализированного здания Кунсткамеры рядом со Стрелкой Васильевского острова положило начало планируемого создания здесь Петром торгово-административного центра города. Начало строительства Кунсткамеры связано с именем немецкого архитектора Маттарнови, создавшего первый проект первого музейного строения. Впоследствии этот проект был доработан архитектором Гербелем, который изменил строение кровли и максимально выделил объем центральной башни. Но доделки и переделки здания, размещение в нем оборудования и прочее - велись вплоть до 1735 года.</a:t>
            </a:r>
          </a:p>
        </p:txBody>
      </p:sp>
      <p:pic>
        <p:nvPicPr>
          <p:cNvPr id="2150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31825"/>
            <a:ext cx="3743325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9134475" y="455613"/>
            <a:ext cx="27051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Garamond" pitchFamily="18" charset="0"/>
              </a:rPr>
              <a:t>В настоящее время собрания музея, насчитывающие более миллиона экспонатов, представляют культуру и быт народов всех континентов, рассказывают о происхождении человека и человеческих рас, истории первобытного общества. </a:t>
            </a:r>
          </a:p>
        </p:txBody>
      </p:sp>
      <p:pic>
        <p:nvPicPr>
          <p:cNvPr id="22530" name="Рисунок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774700"/>
            <a:ext cx="83058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3"/>
          <p:cNvSpPr>
            <a:spLocks noChangeArrowheads="1"/>
          </p:cNvSpPr>
          <p:nvPr/>
        </p:nvSpPr>
        <p:spPr bwMode="auto">
          <a:xfrm>
            <a:off x="7277100" y="1419225"/>
            <a:ext cx="44386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Garamond" pitchFamily="18" charset="0"/>
              </a:rPr>
              <a:t>Кунсткамера —  первый музей в России. Слово «Кунсткамера» означает «кабинет редкостей». Подобные комнаты существовали в Европе с 16 века при многих знатных дворцах для хранения коллекций произведений искусства и естественнонаучных редкостей. В Кунсткамере предполагалось собирать всевозможные раритеты, созданные природой и руками человека. </a:t>
            </a:r>
          </a:p>
        </p:txBody>
      </p:sp>
      <p:sp>
        <p:nvSpPr>
          <p:cNvPr id="14338" name="Прямоугольник 6"/>
          <p:cNvSpPr>
            <a:spLocks noChangeArrowheads="1"/>
          </p:cNvSpPr>
          <p:nvPr/>
        </p:nvSpPr>
        <p:spPr bwMode="auto">
          <a:xfrm>
            <a:off x="4230688" y="495300"/>
            <a:ext cx="3790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latin typeface="Garamond" pitchFamily="18" charset="0"/>
              </a:rPr>
              <a:t>Кунсткамера</a:t>
            </a:r>
          </a:p>
        </p:txBody>
      </p:sp>
      <p:pic>
        <p:nvPicPr>
          <p:cNvPr id="14339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1419225"/>
            <a:ext cx="6510337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661" r="15661"/>
          <a:stretch>
            <a:fillRect/>
          </a:stretch>
        </p:blipFill>
        <p:spPr>
          <a:xfrm>
            <a:off x="257175" y="238125"/>
            <a:ext cx="8531225" cy="6381750"/>
          </a:xfrm>
        </p:spPr>
      </p:pic>
      <p:sp>
        <p:nvSpPr>
          <p:cNvPr id="15362" name="Текст 5"/>
          <p:cNvSpPr>
            <a:spLocks noGrp="1"/>
          </p:cNvSpPr>
          <p:nvPr>
            <p:ph type="body" sz="half" idx="2"/>
          </p:nvPr>
        </p:nvSpPr>
        <p:spPr>
          <a:xfrm>
            <a:off x="9220200" y="371475"/>
            <a:ext cx="2432050" cy="5981700"/>
          </a:xfrm>
        </p:spPr>
        <p:txBody>
          <a:bodyPr/>
          <a:lstStyle/>
          <a:p>
            <a:pPr eaLnBrk="1" hangingPunct="1"/>
            <a:r>
              <a:rPr lang="ru-RU" sz="1800" smtClean="0"/>
              <a:t>Кунсткамера создавалась на основе личных коллекций самого Петра. Любознательного царя всегда привлекали удивительные, таинственные явления. Собрание редкостей и экзотических вещей быстро росло. Во время своих заграничных путешествий царь, не скупясь, закупал редкие книги, приборы, оружие, природные редкости, анатомические препараты.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1466850"/>
            <a:ext cx="67437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3087688" y="415925"/>
            <a:ext cx="59467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latin typeface="Garamond" pitchFamily="18" charset="0"/>
              </a:rPr>
              <a:t>Готторпский глобус</a:t>
            </a:r>
          </a:p>
        </p:txBody>
      </p:sp>
      <p:sp>
        <p:nvSpPr>
          <p:cNvPr id="28676" name="Прямоугольник 6"/>
          <p:cNvSpPr>
            <a:spLocks noChangeArrowheads="1"/>
          </p:cNvSpPr>
          <p:nvPr/>
        </p:nvSpPr>
        <p:spPr bwMode="auto">
          <a:xfrm>
            <a:off x="7524750" y="1466850"/>
            <a:ext cx="38481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Garamond" pitchFamily="18" charset="0"/>
              </a:rPr>
              <a:t>Готторпский глобус - уникальный по размеру и конструкции глобус -планетарий, изготовленный в середине XVII веке в герцогстве Шлезвиг-Гольштейн.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8825" y="700088"/>
            <a:ext cx="7872413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4251325" y="5935663"/>
            <a:ext cx="3490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Garamond" pitchFamily="18" charset="0"/>
              </a:rPr>
              <a:t>Теленок с двумя головами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3425" y="665163"/>
            <a:ext cx="80930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406400" y="5895975"/>
            <a:ext cx="1127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Garamond" pitchFamily="18" charset="0"/>
              </a:rPr>
              <a:t>Ритуальная одежда древних воинов Аляски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636588"/>
            <a:ext cx="81788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3895725" y="588645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Garamond" pitchFamily="18" charset="0"/>
              </a:rPr>
              <a:t>Кабинет редкостей Петра Первого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1725" y="571500"/>
            <a:ext cx="7518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866900"/>
            <a:ext cx="76200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1200150" y="488950"/>
            <a:ext cx="10353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Garamond" pitchFamily="18" charset="0"/>
              </a:rPr>
              <a:t>Кикины палаты – в бывший дом одного из ближайших соратников Петра – Александра Кикина, который в 1718 году был казнен за помощь опальному царевичу Алексею.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354</TotalTime>
  <Words>268</Words>
  <Application>Microsoft Office PowerPoint</Application>
  <PresentationFormat>Custom</PresentationFormat>
  <Paragraphs>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Garamond</vt:lpstr>
      <vt:lpstr>Calibri</vt:lpstr>
      <vt:lpstr>Савон</vt:lpstr>
      <vt:lpstr>Савон</vt:lpstr>
      <vt:lpstr>Савон</vt:lpstr>
      <vt:lpstr>Савон</vt:lpstr>
      <vt:lpstr>Савон</vt:lpstr>
      <vt:lpstr>КУНСТКАМЕРА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Кунсткамера</dc:title>
  <dc:creator>Алиса</dc:creator>
  <cp:lastModifiedBy>User</cp:lastModifiedBy>
  <cp:revision>17</cp:revision>
  <dcterms:created xsi:type="dcterms:W3CDTF">2021-03-11T15:50:51Z</dcterms:created>
  <dcterms:modified xsi:type="dcterms:W3CDTF">2021-03-14T14:05:13Z</dcterms:modified>
</cp:coreProperties>
</file>