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50" r:id="rId2"/>
    <p:sldMasterId id="214748365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custDataLst>
    <p:tags r:id="rId30"/>
  </p:custDataLst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/>
          </a:path>
          <a:tileRect/>
        </a:gradFill>
        <a:effectLst/>
      </p:bgPr>
    </p:bg>
    <p:spTree>
      <p:nvGrpSpPr>
        <p:cNvPr id="1" name="Shape 45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3" name="Shape 45073"/>
          <p:cNvSpPr txBox="1">
            <a:spLocks noGrp="1"/>
          </p:cNvSpPr>
          <p:nvPr>
            <p:ph type="ctrTitle"/>
          </p:nvPr>
        </p:nvSpPr>
        <p:spPr>
          <a:xfrm>
            <a:off x="533400" y="1371600"/>
            <a:ext cx="7851600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lvl1pPr marL="0" lvl="0" indent="0" algn="r" rtl="0">
              <a:spcBef>
                <a:spcPts val="0"/>
              </a:spcBef>
              <a:buClr>
                <a:srgbClr val="4CE0EA"/>
              </a:buClr>
              <a:buFont typeface="Calibri"/>
              <a:buNone/>
              <a:defRPr sz="5600" b="1">
                <a:solidFill>
                  <a:srgbClr val="4CE0EA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/>
            </a:lvl2pPr>
            <a:lvl3pPr lvl="2" indent="0" rtl="0">
              <a:spcBef>
                <a:spcPts val="0"/>
              </a:spcBef>
              <a:buNone/>
              <a:defRPr/>
            </a:lvl3pPr>
            <a:lvl4pPr lvl="3" indent="0" rtl="0">
              <a:spcBef>
                <a:spcPts val="0"/>
              </a:spcBef>
              <a:buNone/>
              <a:defRPr/>
            </a:lvl4pPr>
            <a:lvl5pPr lvl="4" indent="0" rtl="0">
              <a:spcBef>
                <a:spcPts val="0"/>
              </a:spcBef>
              <a:buNone/>
              <a:defRPr/>
            </a:lvl5pPr>
            <a:lvl6pPr lvl="5" indent="0" rtl="0">
              <a:spcBef>
                <a:spcPts val="0"/>
              </a:spcBef>
              <a:buNone/>
              <a:defRPr/>
            </a:lvl6pPr>
            <a:lvl7pPr lvl="6" indent="0" rtl="0">
              <a:spcBef>
                <a:spcPts val="0"/>
              </a:spcBef>
              <a:buNone/>
              <a:defRPr/>
            </a:lvl7pPr>
            <a:lvl8pPr lvl="7" indent="0" rtl="0">
              <a:spcBef>
                <a:spcPts val="0"/>
              </a:spcBef>
              <a:buNone/>
              <a:defRPr/>
            </a:lvl8pPr>
            <a:lvl9pPr lvl="8" indent="0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5074" name="Shape 45074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0" marR="45720" lvl="0" indent="0" algn="r" rtl="0">
              <a:spcBef>
                <a:spcPts val="520"/>
              </a:spcBef>
              <a:buNone/>
              <a:defRPr>
                <a:solidFill>
                  <a:schemeClr val="lt1"/>
                </a:solidFill>
              </a:defRPr>
            </a:lvl1pPr>
            <a:lvl2pPr marL="457200" lvl="1" indent="0" algn="ctr" rtl="0">
              <a:spcBef>
                <a:spcPts val="360"/>
              </a:spcBef>
              <a:buNone/>
              <a:defRPr/>
            </a:lvl2pPr>
            <a:lvl3pPr marL="914400" lvl="2" indent="0" algn="ctr" rtl="0">
              <a:spcBef>
                <a:spcPts val="360"/>
              </a:spcBef>
              <a:buNone/>
              <a:defRPr/>
            </a:lvl3pPr>
            <a:lvl4pPr marL="1371600" lvl="3" indent="0" algn="ctr" rtl="0">
              <a:spcBef>
                <a:spcPts val="360"/>
              </a:spcBef>
              <a:buNone/>
              <a:defRPr/>
            </a:lvl4pPr>
            <a:lvl5pPr marL="1828800" lvl="4" indent="0" algn="ctr" rtl="0">
              <a:spcBef>
                <a:spcPts val="360"/>
              </a:spcBef>
              <a:buNone/>
              <a:defRPr/>
            </a:lvl5pPr>
            <a:lvl6pPr marL="2286000" lvl="5" indent="0" algn="ctr" rtl="0">
              <a:spcBef>
                <a:spcPts val="360"/>
              </a:spcBef>
              <a:buNone/>
              <a:defRPr/>
            </a:lvl6pPr>
            <a:lvl7pPr marL="2743200" lvl="6" indent="0" algn="ctr" rtl="0">
              <a:spcBef>
                <a:spcPts val="360"/>
              </a:spcBef>
              <a:buNone/>
              <a:defRPr/>
            </a:lvl7pPr>
            <a:lvl8pPr marL="3200400" lvl="7" indent="0" algn="ctr" rtl="0">
              <a:spcBef>
                <a:spcPts val="360"/>
              </a:spcBef>
              <a:buNone/>
              <a:defRPr/>
            </a:lvl8pPr>
            <a:lvl9pPr marL="3657600" lvl="8" indent="0" algn="ctr" rtl="0">
              <a:spcBef>
                <a:spcPts val="36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5075" name="Shape 450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5076" name="Shape 45076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algn="l" rtl="0">
              <a:spcBef>
                <a:spcPts val="0"/>
              </a:spcBef>
              <a:buNone/>
              <a:defRPr/>
            </a:lvl1pPr>
            <a:lvl2pPr marL="457200" lvl="1" indent="0" algn="l" rtl="0">
              <a:spcBef>
                <a:spcPts val="0"/>
              </a:spcBef>
              <a:buNone/>
              <a:defRPr/>
            </a:lvl2pPr>
            <a:lvl3pPr marL="914400" lvl="2" indent="0" algn="l" rtl="0">
              <a:spcBef>
                <a:spcPts val="0"/>
              </a:spcBef>
              <a:buNone/>
              <a:defRPr/>
            </a:lvl3pPr>
            <a:lvl4pPr marL="1371600" lvl="3" indent="0" algn="l" rtl="0">
              <a:spcBef>
                <a:spcPts val="0"/>
              </a:spcBef>
              <a:buNone/>
              <a:defRPr/>
            </a:lvl4pPr>
            <a:lvl5pPr marL="1828800" lvl="4" indent="0" algn="l" rtl="0">
              <a:spcBef>
                <a:spcPts val="0"/>
              </a:spcBef>
              <a:buNone/>
              <a:defRPr/>
            </a:lvl5pPr>
            <a:lvl6pPr marL="2286000" lvl="5" indent="0" algn="l" rtl="0">
              <a:spcBef>
                <a:spcPts val="0"/>
              </a:spcBef>
              <a:buNone/>
              <a:defRPr/>
            </a:lvl6pPr>
            <a:lvl7pPr marL="2743200" lvl="6" indent="0" algn="l" rtl="0">
              <a:spcBef>
                <a:spcPts val="0"/>
              </a:spcBef>
              <a:buNone/>
              <a:defRPr/>
            </a:lvl7pPr>
            <a:lvl8pPr marL="3200400" lvl="7" indent="0" algn="l" rtl="0">
              <a:spcBef>
                <a:spcPts val="0"/>
              </a:spcBef>
              <a:buNone/>
              <a:defRPr/>
            </a:lvl8pPr>
            <a:lvl9pPr marL="3657600" lvl="8" indent="0" algn="l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sp>
        <p:nvSpPr>
          <p:cNvPr id="45077" name="Shape 45077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grpSp>
            <p:nvGrpSpPr>
              <p:cNvPr id="16" name="Group 4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9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0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1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2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4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5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6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7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8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9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0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1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2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3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4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5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6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7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8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9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0" name="Line 27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1" name="Line 28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2" name="Line 29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3" name="Line 30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4" name="Line 31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5" name="Line 32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6" name="Line 33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7" name="Line 34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8" name="Line 35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9" name="Line 36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0" name="Line 37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1" name="Line 38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2" name="Line 39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3" name="Line 40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4" name="Line 41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5" name="Line 42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6" name="Line 43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7" name="Line 44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8" name="Line 45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9" name="Line 46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0" name="Line 47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1" name="Line 48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2" name="Line 49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3" name="Line 50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4" name="Line 51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5" name="Line 52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6" name="Line 53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7" name="Line 54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68" name="Line 55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</p:grpSp>
          <p:sp>
            <p:nvSpPr>
              <p:cNvPr id="17" name="Line 56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6" name="Group 76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12" name="Line 63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13" name="Line 64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14" name="Arc 6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</p:grpSp>
        <p:grpSp>
          <p:nvGrpSpPr>
            <p:cNvPr id="7" name="Group 75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10" name="Arc 69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7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0" name="Rectangle 7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1" name="Rectangle 7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8265F4-07AC-4038-928A-9F245E246C75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4732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044ED-9E21-4B11-8817-C597E1FDBCD6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485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5D5CB-8CF7-4AEE-B39B-8D913927EBFD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568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FC9B5-6FBC-41EA-8CC8-70CD8F74DD9F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2275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758BF-8D81-402C-A3C4-D1953AB0835C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5908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5F709-B418-472A-8A8F-95708CF51A5C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8398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50ADA-E8BF-41BB-932C-4A02AF79A042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135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9F7B8-1FD9-4CC5-9E75-07A7741DB899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5555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7A6E2-69F2-4A75-8E41-61C0515B8991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5822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7290D-998C-489A-A6D1-7BD4829085EF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4220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AEE12-C3ED-4485-B140-8B2798883784}" type="slidenum">
              <a:rPr lang="ru-RU">
                <a:solidFill>
                  <a:srgbClr val="40458C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279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65002" sy="65002" flip="none" algn="tl"/>
        </a:blipFill>
        <a:effectLst/>
      </p:bgPr>
    </p:bg>
    <p:spTree>
      <p:nvGrpSpPr>
        <p:cNvPr id="1" name="Shape 45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Shape 45062"/>
          <p:cNvSpPr/>
          <p:nvPr/>
        </p:nvSpPr>
        <p:spPr>
          <a:xfrm>
            <a:off x="-9525" y="-7143"/>
            <a:ext cx="9162900" cy="1041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4" y="365"/>
                </a:moveTo>
                <a:lnTo>
                  <a:pt x="52848" y="0"/>
                </a:lnTo>
                <a:cubicBezTo>
                  <a:pt x="57089" y="18475"/>
                  <a:pt x="79584" y="67134"/>
                  <a:pt x="90935" y="67134"/>
                </a:cubicBezTo>
                <a:cubicBezTo>
                  <a:pt x="102286" y="67134"/>
                  <a:pt x="114885" y="27804"/>
                  <a:pt x="119875" y="10060"/>
                </a:cubicBezTo>
                <a:lnTo>
                  <a:pt x="120000" y="38963"/>
                </a:lnTo>
                <a:cubicBezTo>
                  <a:pt x="117879" y="47012"/>
                  <a:pt x="104282" y="80670"/>
                  <a:pt x="89438" y="80304"/>
                </a:cubicBezTo>
                <a:cubicBezTo>
                  <a:pt x="74594" y="79939"/>
                  <a:pt x="45841" y="30182"/>
                  <a:pt x="30935" y="36768"/>
                </a:cubicBezTo>
                <a:cubicBezTo>
                  <a:pt x="15592" y="38231"/>
                  <a:pt x="5613" y="88170"/>
                  <a:pt x="0" y="120000"/>
                </a:cubicBezTo>
                <a:lnTo>
                  <a:pt x="124" y="365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12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45063" name="Shape 45063"/>
          <p:cNvSpPr/>
          <p:nvPr/>
        </p:nvSpPr>
        <p:spPr>
          <a:xfrm>
            <a:off x="4381500" y="-7144"/>
            <a:ext cx="4762500" cy="638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cubicBezTo>
                  <a:pt x="6960" y="20571"/>
                  <a:pt x="46720" y="107495"/>
                  <a:pt x="66720" y="113747"/>
                </a:cubicBezTo>
                <a:cubicBezTo>
                  <a:pt x="86720" y="120000"/>
                  <a:pt x="111120" y="56268"/>
                  <a:pt x="120000" y="37512"/>
                </a:cubicBezTo>
                <a:lnTo>
                  <a:pt x="120000" y="121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12" scaled="0"/>
          </a:gra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45064" name="Shape 45064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rmAutofit/>
          </a:bodyPr>
          <a:lstStyle>
            <a:lvl1pPr marL="0" marR="0" lvl="0" indent="0" algn="l" rtl="0">
              <a:spcBef>
                <a:spcPts val="0"/>
              </a:spcBef>
              <a:buClr>
                <a:schemeClr val="lt2"/>
              </a:buClr>
              <a:buFont typeface="Calibri"/>
              <a:buNone/>
              <a:defRPr sz="5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5065" name="Shape 45065"/>
          <p:cNvSpPr txBox="1">
            <a:spLocks noGrp="1"/>
          </p:cNvSpPr>
          <p:nvPr>
            <p:ph type="body" idx="1"/>
          </p:nvPr>
        </p:nvSpPr>
        <p:spPr>
          <a:xfrm>
            <a:off x="457200" y="1935480"/>
            <a:ext cx="8229600" cy="43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rmAutofit/>
          </a:bodyPr>
          <a:lstStyle>
            <a:lvl1pPr marL="274320" marR="0" lvl="0" indent="-117475" algn="l" rtl="0">
              <a:spcBef>
                <a:spcPts val="520"/>
              </a:spcBef>
              <a:buClr>
                <a:schemeClr val="accent3"/>
              </a:buClr>
              <a:buSzPct val="95000"/>
              <a:buFont typeface="Noto Sans Symbols"/>
              <a:buChar char="●"/>
              <a:defRPr sz="2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640080" marR="0" lvl="1" indent="-129540" algn="l" rtl="0">
              <a:spcBef>
                <a:spcPts val="480"/>
              </a:spcBef>
              <a:buClr>
                <a:schemeClr val="accent1"/>
              </a:buClr>
              <a:buSzPct val="85000"/>
              <a:buFont typeface="Noto Sans Symbols"/>
              <a:buChar char="●"/>
              <a:defRPr sz="24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lvl="2" indent="-160655" algn="l" rtl="0">
              <a:spcBef>
                <a:spcPts val="420"/>
              </a:spcBef>
              <a:buClr>
                <a:schemeClr val="accent2"/>
              </a:buClr>
              <a:buSzPct val="70000"/>
              <a:buFont typeface="Noto Sans Symbols"/>
              <a:buChar char="●"/>
              <a:defRPr sz="21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188720" marR="0" lvl="3" indent="-128269" algn="l" rtl="0">
              <a:spcBef>
                <a:spcPts val="400"/>
              </a:spcBef>
              <a:buClr>
                <a:schemeClr val="accent3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463040" marR="0" lvl="4" indent="-135889" algn="l" rtl="0">
              <a:spcBef>
                <a:spcPts val="400"/>
              </a:spcBef>
              <a:buClr>
                <a:schemeClr val="accent4"/>
              </a:buClr>
              <a:buSzPct val="64999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1737360" marR="0" lvl="5" indent="-121920" algn="l" rtl="0">
              <a:spcBef>
                <a:spcPts val="360"/>
              </a:spcBef>
              <a:buClr>
                <a:schemeClr val="accent5"/>
              </a:buClr>
              <a:buSzPct val="79999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1920240" marR="0" lvl="6" indent="-111760" algn="l" rtl="0">
              <a:spcBef>
                <a:spcPts val="320"/>
              </a:spcBef>
              <a:buClr>
                <a:schemeClr val="accent6"/>
              </a:buClr>
              <a:buSzPct val="80000"/>
              <a:buFont typeface="Noto Sans Symbols"/>
              <a:buChar char="●"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2194560" marR="0" lvl="7" indent="-86360" algn="l" rtl="0">
              <a:spcBef>
                <a:spcPts val="320"/>
              </a:spcBef>
              <a:buClr>
                <a:schemeClr val="lt2"/>
              </a:buClr>
              <a:buSzPct val="100000"/>
              <a:buFont typeface="Merriweather"/>
              <a:buChar char="•"/>
              <a:defRPr sz="16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2468880" marR="0" lvl="8" indent="-93979" algn="l" rtl="0">
              <a:spcBef>
                <a:spcPts val="280"/>
              </a:spcBef>
              <a:buClr>
                <a:schemeClr val="lt2"/>
              </a:buClr>
              <a:buSzPct val="100000"/>
              <a:buFont typeface="Merriweather"/>
              <a:buChar char="•"/>
              <a:defRPr sz="14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5066" name="Shape 4506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5067" name="Shape 45067"/>
          <p:cNvSpPr txBox="1">
            <a:spLocks noGrp="1"/>
          </p:cNvSpPr>
          <p:nvPr>
            <p:ph type="ftr" idx="11"/>
          </p:nvPr>
        </p:nvSpPr>
        <p:spPr>
          <a:xfrm>
            <a:off x="2667000" y="6356350"/>
            <a:ext cx="3352800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45068" name="Shape 45068"/>
          <p:cNvSpPr txBox="1">
            <a:spLocks noGrp="1"/>
          </p:cNvSpPr>
          <p:nvPr>
            <p:ph type="sldNum" idx="12"/>
          </p:nvPr>
        </p:nvSpPr>
        <p:spPr>
          <a:xfrm>
            <a:off x="7924800" y="6356350"/>
            <a:ext cx="762000" cy="36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D0E9ED"/>
                </a:solidFill>
                <a:latin typeface="Merriweather"/>
                <a:ea typeface="Merriweather"/>
                <a:cs typeface="Merriweather"/>
                <a:sym typeface="Merriweather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D0E9ED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pSp>
        <p:nvGrpSpPr>
          <p:cNvPr id="45069" name="Shape 45069"/>
          <p:cNvGrpSpPr/>
          <p:nvPr/>
        </p:nvGrpSpPr>
        <p:grpSpPr>
          <a:xfrm>
            <a:off x="-29294" y="-16029"/>
            <a:ext cx="9198082" cy="1086300"/>
            <a:chOff x="-29322" y="-1887"/>
            <a:chExt cx="9198082" cy="1086300"/>
          </a:xfrm>
        </p:grpSpPr>
        <p:sp>
          <p:nvSpPr>
            <p:cNvPr id="45070" name="Shape 45070"/>
            <p:cNvSpPr/>
            <p:nvPr/>
          </p:nvSpPr>
          <p:spPr>
            <a:xfrm rot="-164275">
              <a:off x="-19101" y="216594"/>
              <a:ext cx="9163159" cy="64933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09876"/>
                  </a:moveTo>
                  <a:cubicBezTo>
                    <a:pt x="5862" y="83943"/>
                    <a:pt x="19189" y="31279"/>
                    <a:pt x="33430" y="32075"/>
                  </a:cubicBezTo>
                  <a:cubicBezTo>
                    <a:pt x="47671" y="32872"/>
                    <a:pt x="71018" y="120000"/>
                    <a:pt x="85446" y="114654"/>
                  </a:cubicBezTo>
                  <a:cubicBezTo>
                    <a:pt x="99875" y="109308"/>
                    <a:pt x="112806" y="23886"/>
                    <a:pt x="120000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  <p:sp>
          <p:nvSpPr>
            <p:cNvPr id="45071" name="Shape 45071"/>
            <p:cNvSpPr/>
            <p:nvPr/>
          </p:nvSpPr>
          <p:spPr>
            <a:xfrm rot="-164274">
              <a:off x="-14376" y="290053"/>
              <a:ext cx="9175774" cy="53039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02857"/>
                  </a:moveTo>
                  <a:cubicBezTo>
                    <a:pt x="5681" y="90913"/>
                    <a:pt x="19791" y="30070"/>
                    <a:pt x="34089" y="32037"/>
                  </a:cubicBezTo>
                  <a:cubicBezTo>
                    <a:pt x="48387" y="34004"/>
                    <a:pt x="71467" y="120000"/>
                    <a:pt x="85785" y="114660"/>
                  </a:cubicBezTo>
                  <a:cubicBezTo>
                    <a:pt x="100104" y="109320"/>
                    <a:pt x="112882" y="23887"/>
                    <a:pt x="120000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3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4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5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5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6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7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  <p:sp>
              <p:nvSpPr>
                <p:cNvPr id="108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2400">
                    <a:solidFill>
                      <a:srgbClr val="40458C"/>
                    </a:solidFill>
                  </a:endParaRPr>
                </a:p>
              </p:txBody>
            </p:sp>
          </p:grpSp>
        </p:grpSp>
        <p:sp>
          <p:nvSpPr>
            <p:cNvPr id="108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40458C"/>
                </a:solidFill>
              </a:endParaRPr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2400">
                <a:solidFill>
                  <a:srgbClr val="40458C"/>
                </a:solidFill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84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108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  <p:sp>
            <p:nvSpPr>
              <p:cNvPr id="1086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400">
                  <a:solidFill>
                    <a:srgbClr val="40458C"/>
                  </a:solidFill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1093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0458C"/>
              </a:solidFill>
            </a:endParaRPr>
          </a:p>
        </p:txBody>
      </p:sp>
      <p:sp>
        <p:nvSpPr>
          <p:cNvPr id="1094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880C70-667E-423C-81A7-D78C0C375E95}" type="slidenum">
              <a:rPr lang="ru-RU">
                <a:solidFill>
                  <a:srgbClr val="40458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4045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641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9" name="Shape 45079"/>
          <p:cNvSpPr txBox="1">
            <a:spLocks noGrp="1"/>
          </p:cNvSpPr>
          <p:nvPr>
            <p:ph type="ctrTitle"/>
          </p:nvPr>
        </p:nvSpPr>
        <p:spPr>
          <a:xfrm>
            <a:off x="533400" y="1340768"/>
            <a:ext cx="7782900" cy="2232300"/>
          </a:xfrm>
          <a:prstGeom prst="rect">
            <a:avLst/>
          </a:prstGeom>
          <a:noFill/>
          <a:ln>
            <a:noFill/>
          </a:ln>
        </p:spPr>
        <p:txBody>
          <a:bodyPr lIns="0" tIns="0" rIns="18275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buClr>
                <a:srgbClr val="4CE0EA"/>
              </a:buClr>
              <a:buSzPct val="25000"/>
              <a:buFont typeface="Calibri"/>
              <a:buNone/>
            </a:pPr>
            <a:r>
              <a:rPr lang="ru-RU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Открытый урок по истории</a:t>
            </a:r>
            <a:br>
              <a:rPr lang="ru-RU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ru-RU" sz="4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Тема: «Либеральные реформы 60-70 гг. XIX века»</a:t>
            </a:r>
          </a:p>
        </p:txBody>
      </p:sp>
      <p:sp>
        <p:nvSpPr>
          <p:cNvPr id="45080" name="Shape 45080"/>
          <p:cNvSpPr txBox="1">
            <a:spLocks noGrp="1"/>
          </p:cNvSpPr>
          <p:nvPr>
            <p:ph type="subTitle" idx="1"/>
          </p:nvPr>
        </p:nvSpPr>
        <p:spPr>
          <a:xfrm>
            <a:off x="5857884" y="3714752"/>
            <a:ext cx="2470500" cy="117600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45700" rIns="18275" bIns="45700" anchor="t" anchorCtr="0">
            <a:normAutofit/>
          </a:bodyPr>
          <a:lstStyle/>
          <a:p>
            <a:pPr marR="45720"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Подготовил</a:t>
            </a:r>
          </a:p>
          <a:p>
            <a:pPr marR="45720" lvl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Королев М. 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Реформа местного </a:t>
            </a: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самоуправления 1864г.</a:t>
            </a: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Круг вопросов, которые решали земские учреждения, был ограничен местными делами: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строительство 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школ,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больниц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дорог,</a:t>
            </a:r>
            <a:endParaRPr lang="ru-RU" altLang="ru-RU" sz="2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развитие 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местной </a:t>
            </a: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промышленности </a:t>
            </a:r>
            <a:r>
              <a:rPr lang="ru-RU" alt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alt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Материальной основой земства был налог, которым облагалось недвижимое имущество: земля, дома, предприятия.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275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81000" y="457200"/>
            <a:ext cx="8424863" cy="646331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Реформа местного </a:t>
            </a: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самоуправления</a:t>
            </a:r>
            <a:endParaRPr lang="ru-RU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8435" name="WordArt 4"/>
          <p:cNvSpPr>
            <a:spLocks noChangeArrowheads="1" noChangeShapeType="1" noTextEdit="1"/>
          </p:cNvSpPr>
          <p:nvPr/>
        </p:nvSpPr>
        <p:spPr bwMode="auto">
          <a:xfrm>
            <a:off x="228600" y="2438400"/>
            <a:ext cx="2695575" cy="1751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достоинства</a:t>
            </a:r>
          </a:p>
          <a:p>
            <a:pPr algn="ctr"/>
            <a:r>
              <a:rPr lang="ru-RU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реформы: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048000" y="1295400"/>
            <a:ext cx="56388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b="1" dirty="0"/>
              <a:t>Успех сторонников конституционного правления;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b="1" dirty="0"/>
              <a:t>вокруг земств сгруппировалась наиболее демократически настроенная интеллигенция;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b="1" dirty="0"/>
              <a:t>земства подняли уровень образования и здравоохранения, улучшили дороги и т.д.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b="1" dirty="0"/>
              <a:t>их деятельность была направлена на улучшение </a:t>
            </a:r>
            <a:r>
              <a:rPr lang="ru-RU" altLang="ru-RU" b="1" dirty="0" smtClean="0"/>
              <a:t>положения крестьянства.</a:t>
            </a: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883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14352"/>
            <a:ext cx="7342584" cy="682400"/>
          </a:xfrm>
        </p:spPr>
        <p:txBody>
          <a:bodyPr>
            <a:norm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Реформа местного самоуправления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 algn="ctr">
              <a:spcBef>
                <a:spcPts val="0"/>
              </a:spcBef>
              <a:buClrTx/>
              <a:buSzTx/>
            </a:pPr>
            <a:r>
              <a:rPr lang="ru-RU" sz="36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Недостатки</a:t>
            </a:r>
            <a:endParaRPr lang="ru-RU" sz="3600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  <a:p>
            <a:pPr lvl="0" algn="ctr">
              <a:spcBef>
                <a:spcPts val="0"/>
              </a:spcBef>
              <a:buClrTx/>
              <a:buSzTx/>
            </a:pPr>
            <a:r>
              <a:rPr lang="ru-RU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реформы: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alt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Земства не имели политической силы и находились под контролем губернаторов.</a:t>
            </a:r>
          </a:p>
          <a:p>
            <a:endParaRPr lang="ru-RU" alt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alt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Земства были созданы в губерниях, где преобладало русское дворянство</a:t>
            </a:r>
          </a:p>
          <a:p>
            <a:endParaRPr lang="ru-RU" alt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alt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Избирательная система обеспечивала в них большинство дворян (выборы были многоступенчатыми и неравными).</a:t>
            </a:r>
          </a:p>
        </p:txBody>
      </p:sp>
    </p:spTree>
    <p:extLst>
      <p:ext uri="{BB962C8B-B14F-4D97-AF65-F5344CB8AC3E}">
        <p14:creationId xmlns:p14="http://schemas.microsoft.com/office/powerpoint/2010/main" xmlns="" val="19028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38136" y="450649"/>
            <a:ext cx="8424863" cy="5847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Реформа местного </a:t>
            </a:r>
            <a:r>
              <a:rPr lang="ru-RU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самоуправления 1870г.</a:t>
            </a:r>
            <a:endParaRPr lang="ru-RU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19459" name="Picture 58" descr="http://www.emc.komi.com/02/04/img/1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5938" y="1214438"/>
            <a:ext cx="51435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 descr="5%"/>
          <p:cNvSpPr txBox="1">
            <a:spLocks noChangeArrowheads="1"/>
          </p:cNvSpPr>
          <p:nvPr/>
        </p:nvSpPr>
        <p:spPr bwMode="auto">
          <a:xfrm>
            <a:off x="0" y="4179888"/>
            <a:ext cx="8763000" cy="2678112"/>
          </a:xfrm>
          <a:prstGeom prst="rect">
            <a:avLst/>
          </a:prstGeom>
          <a:pattFill prst="pct5">
            <a:fgClr>
              <a:schemeClr val="bg2"/>
            </a:fgClr>
            <a:bgClr>
              <a:schemeClr val="bg1"/>
            </a:bgClr>
          </a:patt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2400" b="1" dirty="0">
                <a:solidFill>
                  <a:srgbClr val="40458C"/>
                </a:solidFill>
              </a:rPr>
              <a:t>В </a:t>
            </a:r>
            <a:r>
              <a:rPr lang="ru-RU" sz="2400" b="1" dirty="0">
                <a:solidFill>
                  <a:srgbClr val="008000"/>
                </a:solidFill>
              </a:rPr>
              <a:t>1870 </a:t>
            </a:r>
            <a:r>
              <a:rPr lang="ru-RU" sz="2400" b="1" dirty="0">
                <a:solidFill>
                  <a:srgbClr val="40458C"/>
                </a:solidFill>
              </a:rPr>
              <a:t>г. по типу земской реформы проведена </a:t>
            </a:r>
            <a:r>
              <a:rPr lang="ru-RU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городская реформа</a:t>
            </a:r>
            <a:r>
              <a:rPr lang="ru-RU" sz="2400" b="1" dirty="0">
                <a:solidFill>
                  <a:srgbClr val="40458C"/>
                </a:solidFill>
              </a:rPr>
              <a:t>. Появились городские думы и городские управы. Правом выбора в городскую думу пользовались мужчины с 25 лет и платившие городские налоги.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>
                <a:solidFill>
                  <a:srgbClr val="003399"/>
                </a:solidFill>
              </a:rPr>
              <a:t>Они в зависимости от доходов делились на 3 курии, избиравшие в городскую думу равное число гласных.</a:t>
            </a:r>
          </a:p>
        </p:txBody>
      </p:sp>
    </p:spTree>
    <p:extLst>
      <p:ext uri="{BB962C8B-B14F-4D97-AF65-F5344CB8AC3E}">
        <p14:creationId xmlns:p14="http://schemas.microsoft.com/office/powerpoint/2010/main" xmlns="" val="291610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987675" y="404813"/>
            <a:ext cx="3384550" cy="7921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Городской голова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987675" y="1773238"/>
            <a:ext cx="3455988" cy="7921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Городская управа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987675" y="3141663"/>
            <a:ext cx="3527425" cy="7921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Городская дума – 4 года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4652963"/>
            <a:ext cx="2592388" cy="7921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Крупные </a:t>
            </a:r>
          </a:p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налогоплательщики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276600" y="4652963"/>
            <a:ext cx="2663825" cy="7921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Средние </a:t>
            </a:r>
          </a:p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налогоплательщики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372225" y="4652963"/>
            <a:ext cx="2520950" cy="7921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Мелкие </a:t>
            </a:r>
          </a:p>
          <a:p>
            <a:pPr algn="ctr"/>
            <a:r>
              <a:rPr lang="ru-RU" altLang="ru-RU" sz="2000" dirty="0">
                <a:solidFill>
                  <a:schemeClr val="bg1"/>
                </a:solidFill>
              </a:rPr>
              <a:t>налогоплательщики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1692275" y="4005263"/>
            <a:ext cx="25193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 flipV="1">
            <a:off x="4859338" y="3933825"/>
            <a:ext cx="730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 flipV="1">
            <a:off x="5724525" y="3933825"/>
            <a:ext cx="19431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4787900" y="25654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cxnSp>
        <p:nvCxnSpPr>
          <p:cNvPr id="8207" name="AutoShape 15"/>
          <p:cNvCxnSpPr>
            <a:cxnSpLocks noChangeShapeType="1"/>
          </p:cNvCxnSpPr>
          <p:nvPr/>
        </p:nvCxnSpPr>
        <p:spPr bwMode="auto">
          <a:xfrm flipH="1" flipV="1">
            <a:off x="6372225" y="836613"/>
            <a:ext cx="142875" cy="2736850"/>
          </a:xfrm>
          <a:prstGeom prst="bentConnector3">
            <a:avLst>
              <a:gd name="adj1" fmla="val -158889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1763713" y="5589588"/>
            <a:ext cx="619283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Имущественный ценз</a:t>
            </a:r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4716463" y="11969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250825" y="404813"/>
            <a:ext cx="2736850" cy="35290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</a:t>
            </a:r>
          </a:p>
          <a:p>
            <a:pPr algn="ctr">
              <a:buFontTx/>
              <a:buChar char="•"/>
            </a:pPr>
            <a:r>
              <a:rPr lang="ru-RU" altLang="ru-RU" sz="2000" dirty="0"/>
              <a:t>Благоустройство </a:t>
            </a:r>
          </a:p>
          <a:p>
            <a:pPr algn="ctr"/>
            <a:r>
              <a:rPr lang="ru-RU" altLang="ru-RU" sz="2000" dirty="0"/>
              <a:t>города</a:t>
            </a:r>
          </a:p>
          <a:p>
            <a:pPr algn="ctr">
              <a:buFontTx/>
              <a:buChar char="•"/>
            </a:pPr>
            <a:r>
              <a:rPr lang="ru-RU" altLang="ru-RU" sz="2000" dirty="0"/>
              <a:t>Попечение о местной </a:t>
            </a:r>
          </a:p>
          <a:p>
            <a:pPr algn="ctr"/>
            <a:r>
              <a:rPr lang="ru-RU" altLang="ru-RU" sz="2000" dirty="0"/>
              <a:t>торговле и </a:t>
            </a:r>
          </a:p>
          <a:p>
            <a:pPr algn="ctr"/>
            <a:r>
              <a:rPr lang="ru-RU" altLang="ru-RU" sz="2000" dirty="0"/>
              <a:t>промышленности</a:t>
            </a:r>
          </a:p>
          <a:p>
            <a:pPr algn="ctr">
              <a:buFontTx/>
              <a:buChar char="•"/>
            </a:pPr>
            <a:r>
              <a:rPr lang="ru-RU" altLang="ru-RU" sz="2000" dirty="0"/>
              <a:t> Здравоохранение</a:t>
            </a:r>
          </a:p>
          <a:p>
            <a:pPr algn="ctr">
              <a:buFontTx/>
              <a:buChar char="•"/>
            </a:pPr>
            <a:r>
              <a:rPr lang="ru-RU" altLang="ru-RU" sz="2000" dirty="0"/>
              <a:t> Образование</a:t>
            </a:r>
          </a:p>
          <a:p>
            <a:pPr algn="ctr">
              <a:buFontTx/>
              <a:buChar char="•"/>
            </a:pPr>
            <a:r>
              <a:rPr lang="ru-RU" altLang="ru-RU" sz="2000" dirty="0"/>
              <a:t> Санитарные  и </a:t>
            </a:r>
          </a:p>
          <a:p>
            <a:pPr algn="ctr"/>
            <a:r>
              <a:rPr lang="ru-RU" altLang="ru-RU" sz="2000" dirty="0"/>
              <a:t>противопожарные </a:t>
            </a:r>
          </a:p>
          <a:p>
            <a:pPr algn="ctr"/>
            <a:r>
              <a:rPr lang="ru-RU" altLang="ru-RU" sz="2000" dirty="0"/>
              <a:t>меры</a:t>
            </a:r>
          </a:p>
        </p:txBody>
      </p:sp>
    </p:spTree>
    <p:extLst>
      <p:ext uri="{BB962C8B-B14F-4D97-AF65-F5344CB8AC3E}">
        <p14:creationId xmlns:p14="http://schemas.microsoft.com/office/powerpoint/2010/main" xmlns="" val="185072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75240" cy="1658448"/>
          </a:xfrm>
        </p:spPr>
        <p:txBody>
          <a:bodyPr>
            <a:normAutofit fontScale="9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Судебная реформа 1864 г.</a:t>
            </a:r>
            <a:b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003399"/>
                </a:solidFill>
                <a:latin typeface="Tahoma" pitchFamily="34" charset="0"/>
                <a:ea typeface="+mn-ea"/>
                <a:cs typeface="+mn-cs"/>
              </a:rPr>
              <a:t>Первым последовательным преобразованием Александра </a:t>
            </a:r>
            <a:r>
              <a:rPr lang="en-US" sz="2400" b="1" dirty="0" smtClean="0">
                <a:solidFill>
                  <a:srgbClr val="003399"/>
                </a:solidFill>
                <a:latin typeface="Tahoma" pitchFamily="34" charset="0"/>
                <a:ea typeface="+mn-ea"/>
                <a:cs typeface="+mn-cs"/>
              </a:rPr>
              <a:t>II</a:t>
            </a:r>
            <a:r>
              <a:rPr lang="ru-RU" sz="2400" b="1" dirty="0" smtClean="0">
                <a:solidFill>
                  <a:srgbClr val="003399"/>
                </a:solidFill>
                <a:latin typeface="Tahoma" pitchFamily="34" charset="0"/>
                <a:ea typeface="+mn-ea"/>
                <a:cs typeface="+mn-cs"/>
              </a:rPr>
              <a:t> стала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+mn-ea"/>
                <a:cs typeface="+mn-cs"/>
              </a:rPr>
              <a:t>судебная реформа </a:t>
            </a:r>
            <a:r>
              <a:rPr lang="ru-RU" sz="2400" b="1" u="sng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1864 г</a:t>
            </a:r>
            <a:r>
              <a:rPr lang="ru-RU" sz="2400" b="1" dirty="0" smtClean="0">
                <a:solidFill>
                  <a:srgbClr val="003399"/>
                </a:solidFill>
                <a:latin typeface="Tahoma" pitchFamily="34" charset="0"/>
                <a:ea typeface="+mn-ea"/>
                <a:cs typeface="+mn-cs"/>
              </a:rPr>
              <a:t>. </a:t>
            </a:r>
            <a:br>
              <a:rPr lang="ru-RU" sz="2400" b="1" dirty="0" smtClean="0">
                <a:solidFill>
                  <a:srgbClr val="003399"/>
                </a:solidFill>
                <a:latin typeface="Tahoma" pitchFamily="34" charset="0"/>
                <a:ea typeface="+mn-ea"/>
                <a:cs typeface="+mn-cs"/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7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Принципы </a:t>
            </a:r>
            <a:r>
              <a:rPr lang="ru-RU" sz="3700" b="1" dirty="0" smtClean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нового </a:t>
            </a:r>
            <a:r>
              <a:rPr lang="ru-RU" sz="37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суда</a:t>
            </a:r>
            <a:r>
              <a:rPr lang="ru-RU" sz="3400" b="1" dirty="0">
                <a:ln w="6350">
                  <a:noFill/>
                </a:ln>
                <a:solidFill>
                  <a:srgbClr val="FF00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3400" b="1" dirty="0" smtClean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i="1" dirty="0" smtClean="0">
                <a:solidFill>
                  <a:srgbClr val="FF33CC"/>
                </a:solidFill>
                <a:latin typeface="Tahoma" pitchFamily="34" charset="0"/>
              </a:rPr>
              <a:t>Бессословный - </a:t>
            </a:r>
            <a:r>
              <a:rPr lang="ru-RU" altLang="ru-RU" sz="2400" b="1" i="1" dirty="0">
                <a:latin typeface="Tahoma" pitchFamily="34" charset="0"/>
              </a:rPr>
              <a:t>представители всех сословий судятся одним судом.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i="1" dirty="0" smtClean="0">
                <a:solidFill>
                  <a:srgbClr val="FF33CC"/>
                </a:solidFill>
                <a:latin typeface="Tahoma" pitchFamily="34" charset="0"/>
              </a:rPr>
              <a:t>Гласный -</a:t>
            </a:r>
            <a:r>
              <a:rPr lang="ru-RU" altLang="ru-RU" sz="2400" b="1" i="1" dirty="0" smtClean="0">
                <a:solidFill>
                  <a:srgbClr val="40458C"/>
                </a:solidFill>
                <a:latin typeface="Tahoma" pitchFamily="34" charset="0"/>
              </a:rPr>
              <a:t> </a:t>
            </a:r>
            <a:r>
              <a:rPr lang="ru-RU" altLang="ru-RU" sz="2400" b="1" i="1" dirty="0">
                <a:latin typeface="Tahoma" pitchFamily="34" charset="0"/>
              </a:rPr>
              <a:t>судебные заседания открыты для всех желающих.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i="1" dirty="0" smtClean="0">
                <a:solidFill>
                  <a:srgbClr val="FF33CC"/>
                </a:solidFill>
                <a:latin typeface="Tahoma" pitchFamily="34" charset="0"/>
              </a:rPr>
              <a:t>Состязательный -</a:t>
            </a:r>
            <a:r>
              <a:rPr lang="ru-RU" altLang="ru-RU" sz="2400" b="1" i="1" dirty="0" smtClean="0">
                <a:solidFill>
                  <a:srgbClr val="40458C"/>
                </a:solidFill>
                <a:latin typeface="Tahoma" pitchFamily="34" charset="0"/>
              </a:rPr>
              <a:t> </a:t>
            </a:r>
            <a:r>
              <a:rPr lang="ru-RU" altLang="ru-RU" sz="2400" b="1" i="1" dirty="0">
                <a:latin typeface="Tahoma" pitchFamily="34" charset="0"/>
              </a:rPr>
              <a:t>на процессе две стороны: обвиняющая- прокурор и защищающая- адвокат «состязаются».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i="1" dirty="0" smtClean="0">
                <a:solidFill>
                  <a:srgbClr val="FF33CC"/>
                </a:solidFill>
                <a:latin typeface="Tahoma" pitchFamily="34" charset="0"/>
              </a:rPr>
              <a:t>Независимый - </a:t>
            </a:r>
            <a:r>
              <a:rPr lang="ru-RU" altLang="ru-RU" sz="2400" b="1" i="1" dirty="0" smtClean="0">
                <a:solidFill>
                  <a:srgbClr val="40458C"/>
                </a:solidFill>
                <a:latin typeface="Tahoma" pitchFamily="34" charset="0"/>
              </a:rPr>
              <a:t> </a:t>
            </a:r>
            <a:r>
              <a:rPr lang="ru-RU" altLang="ru-RU" sz="2400" b="1" i="1" dirty="0">
                <a:latin typeface="Tahoma" pitchFamily="34" charset="0"/>
              </a:rPr>
              <a:t>судью нельзя уволить за вынесение неугодного властям приговора.</a:t>
            </a:r>
          </a:p>
          <a:p>
            <a:endParaRPr lang="ru-RU" sz="3400" b="1" dirty="0" smtClean="0">
              <a:ln w="6350">
                <a:noFill/>
              </a:ln>
              <a:solidFill>
                <a:srgbClr val="FF00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192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4"/>
          <p:cNvSpPr txBox="1">
            <a:spLocks noChangeArrowheads="1"/>
          </p:cNvSpPr>
          <p:nvPr/>
        </p:nvSpPr>
        <p:spPr bwMode="auto">
          <a:xfrm>
            <a:off x="0" y="5516563"/>
            <a:ext cx="2376488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Избирается Уездным земским собранием</a:t>
            </a:r>
          </a:p>
        </p:txBody>
      </p:sp>
      <p:grpSp>
        <p:nvGrpSpPr>
          <p:cNvPr id="9219" name="Group 30"/>
          <p:cNvGrpSpPr>
            <a:grpSpLocks/>
          </p:cNvGrpSpPr>
          <p:nvPr/>
        </p:nvGrpSpPr>
        <p:grpSpPr bwMode="auto">
          <a:xfrm>
            <a:off x="179388" y="188913"/>
            <a:ext cx="8713787" cy="5905500"/>
            <a:chOff x="158" y="164"/>
            <a:chExt cx="5489" cy="3720"/>
          </a:xfrm>
        </p:grpSpPr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884" y="164"/>
              <a:ext cx="4082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sz="2400" b="1" u="sng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Судебная система России по реформе </a:t>
              </a:r>
              <a:r>
                <a:rPr lang="ru-RU" altLang="ru-RU" sz="2800" b="1" u="sng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1864г. </a:t>
              </a:r>
              <a:r>
                <a:rPr lang="ru-RU" altLang="ru-RU" sz="2800" b="1" dirty="0">
                  <a:solidFill>
                    <a:srgbClr val="FF0000"/>
                  </a:solidFill>
                  <a:latin typeface="+mj-lt"/>
                </a:rPr>
                <a:t>года</a:t>
              </a:r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2336" y="527"/>
              <a:ext cx="1452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2336" y="618"/>
              <a:ext cx="14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</a:rPr>
                <a:t>Император </a:t>
              </a: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1610" y="1117"/>
              <a:ext cx="2903" cy="49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1610" y="1117"/>
              <a:ext cx="2903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</a:rPr>
                <a:t>Сенат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</a:rPr>
                <a:t>Надзорные и контролирующие функции</a:t>
              </a:r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3016" y="935"/>
              <a:ext cx="0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58" y="1933"/>
              <a:ext cx="1225" cy="59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158" y="1933"/>
              <a:ext cx="1134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</a:rPr>
                <a:t>Съезд</a:t>
              </a:r>
              <a:r>
                <a:rPr lang="ru-RU" altLang="ru-RU" dirty="0"/>
                <a:t> мировых судей</a:t>
              </a: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158" y="2795"/>
              <a:ext cx="1225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204" y="2886"/>
              <a:ext cx="117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</a:rPr>
                <a:t>Мировой суд</a:t>
              </a:r>
            </a:p>
          </p:txBody>
        </p:sp>
        <p:sp>
          <p:nvSpPr>
            <p:cNvPr id="9230" name="Line 15"/>
            <p:cNvSpPr>
              <a:spLocks noChangeShapeType="1"/>
            </p:cNvSpPr>
            <p:nvPr/>
          </p:nvSpPr>
          <p:spPr bwMode="auto">
            <a:xfrm flipV="1">
              <a:off x="657" y="3158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Line 16"/>
            <p:cNvSpPr>
              <a:spLocks noChangeShapeType="1"/>
            </p:cNvSpPr>
            <p:nvPr/>
          </p:nvSpPr>
          <p:spPr bwMode="auto">
            <a:xfrm flipV="1">
              <a:off x="657" y="2523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Line 17"/>
            <p:cNvSpPr>
              <a:spLocks noChangeShapeType="1"/>
            </p:cNvSpPr>
            <p:nvPr/>
          </p:nvSpPr>
          <p:spPr bwMode="auto">
            <a:xfrm>
              <a:off x="657" y="179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Rectangle 18"/>
            <p:cNvSpPr>
              <a:spLocks noChangeArrowheads="1"/>
            </p:cNvSpPr>
            <p:nvPr/>
          </p:nvSpPr>
          <p:spPr bwMode="auto">
            <a:xfrm>
              <a:off x="2336" y="2296"/>
              <a:ext cx="1360" cy="15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34" name="Text Box 19"/>
            <p:cNvSpPr txBox="1">
              <a:spLocks noChangeArrowheads="1"/>
            </p:cNvSpPr>
            <p:nvPr/>
          </p:nvSpPr>
          <p:spPr bwMode="auto">
            <a:xfrm>
              <a:off x="2336" y="2432"/>
              <a:ext cx="1497" cy="1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u="sng" dirty="0">
                  <a:solidFill>
                    <a:schemeClr val="bg1"/>
                  </a:solidFill>
                </a:rPr>
                <a:t>Особые суды: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  <a:sym typeface="Symbol" pitchFamily="18" charset="2"/>
                </a:rPr>
                <a:t></a:t>
              </a:r>
              <a:r>
                <a:rPr lang="ru-RU" altLang="ru-RU" dirty="0">
                  <a:solidFill>
                    <a:schemeClr val="bg1"/>
                  </a:solidFill>
                </a:rPr>
                <a:t>Волостной для крестьян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  <a:sym typeface="Symbol" pitchFamily="18" charset="2"/>
                </a:rPr>
                <a:t></a:t>
              </a:r>
              <a:r>
                <a:rPr lang="ru-RU" altLang="ru-RU" dirty="0">
                  <a:solidFill>
                    <a:schemeClr val="bg1"/>
                  </a:solidFill>
                </a:rPr>
                <a:t>Для духовенства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  <a:sym typeface="Symbol" pitchFamily="18" charset="2"/>
                </a:rPr>
                <a:t></a:t>
              </a:r>
              <a:r>
                <a:rPr lang="ru-RU" altLang="ru-RU" dirty="0">
                  <a:solidFill>
                    <a:schemeClr val="bg1"/>
                  </a:solidFill>
                </a:rPr>
                <a:t>Для высших сановников</a:t>
              </a:r>
            </a:p>
          </p:txBody>
        </p:sp>
        <p:sp>
          <p:nvSpPr>
            <p:cNvPr id="9235" name="Line 20"/>
            <p:cNvSpPr>
              <a:spLocks noChangeShapeType="1"/>
            </p:cNvSpPr>
            <p:nvPr/>
          </p:nvSpPr>
          <p:spPr bwMode="auto">
            <a:xfrm>
              <a:off x="3061" y="161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Rectangle 21"/>
            <p:cNvSpPr>
              <a:spLocks noChangeArrowheads="1"/>
            </p:cNvSpPr>
            <p:nvPr/>
          </p:nvSpPr>
          <p:spPr bwMode="auto">
            <a:xfrm>
              <a:off x="4150" y="1933"/>
              <a:ext cx="1406" cy="45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37" name="Text Box 22"/>
            <p:cNvSpPr txBox="1">
              <a:spLocks noChangeArrowheads="1"/>
            </p:cNvSpPr>
            <p:nvPr/>
          </p:nvSpPr>
          <p:spPr bwMode="auto">
            <a:xfrm>
              <a:off x="4286" y="1933"/>
              <a:ext cx="122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</a:rPr>
                <a:t>Судебная палата</a:t>
              </a:r>
            </a:p>
          </p:txBody>
        </p:sp>
        <p:sp>
          <p:nvSpPr>
            <p:cNvPr id="9238" name="Rectangle 23"/>
            <p:cNvSpPr>
              <a:spLocks noChangeArrowheads="1"/>
            </p:cNvSpPr>
            <p:nvPr/>
          </p:nvSpPr>
          <p:spPr bwMode="auto">
            <a:xfrm>
              <a:off x="4195" y="2614"/>
              <a:ext cx="1407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9239" name="Text Box 24"/>
            <p:cNvSpPr txBox="1">
              <a:spLocks noChangeArrowheads="1"/>
            </p:cNvSpPr>
            <p:nvPr/>
          </p:nvSpPr>
          <p:spPr bwMode="auto">
            <a:xfrm>
              <a:off x="4241" y="2704"/>
              <a:ext cx="1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chemeClr val="bg1"/>
                  </a:solidFill>
                </a:rPr>
                <a:t>Окружной суд</a:t>
              </a:r>
            </a:p>
          </p:txBody>
        </p:sp>
        <p:sp>
          <p:nvSpPr>
            <p:cNvPr id="9240" name="Text Box 25"/>
            <p:cNvSpPr txBox="1">
              <a:spLocks noChangeArrowheads="1"/>
            </p:cNvSpPr>
            <p:nvPr/>
          </p:nvSpPr>
          <p:spPr bwMode="auto">
            <a:xfrm>
              <a:off x="4195" y="3475"/>
              <a:ext cx="14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ru-RU" altLang="ru-RU"/>
                <a:t>Назначается императором</a:t>
              </a:r>
            </a:p>
          </p:txBody>
        </p:sp>
        <p:sp>
          <p:nvSpPr>
            <p:cNvPr id="9241" name="Line 26"/>
            <p:cNvSpPr>
              <a:spLocks noChangeShapeType="1"/>
            </p:cNvSpPr>
            <p:nvPr/>
          </p:nvSpPr>
          <p:spPr bwMode="auto">
            <a:xfrm flipV="1">
              <a:off x="4967" y="3067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2" name="Line 27"/>
            <p:cNvSpPr>
              <a:spLocks noChangeShapeType="1"/>
            </p:cNvSpPr>
            <p:nvPr/>
          </p:nvSpPr>
          <p:spPr bwMode="auto">
            <a:xfrm flipV="1">
              <a:off x="4967" y="2387"/>
              <a:ext cx="0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3" name="Line 28"/>
            <p:cNvSpPr>
              <a:spLocks noChangeShapeType="1"/>
            </p:cNvSpPr>
            <p:nvPr/>
          </p:nvSpPr>
          <p:spPr bwMode="auto">
            <a:xfrm>
              <a:off x="4967" y="179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4" name="Line 29"/>
            <p:cNvSpPr>
              <a:spLocks noChangeShapeType="1"/>
            </p:cNvSpPr>
            <p:nvPr/>
          </p:nvSpPr>
          <p:spPr bwMode="auto">
            <a:xfrm>
              <a:off x="657" y="1797"/>
              <a:ext cx="43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16572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1" descr="Почтовая бумага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6392" name="Text Box 8" descr="Почтовая бумага"/>
          <p:cNvSpPr txBox="1">
            <a:spLocks noChangeArrowheads="1"/>
          </p:cNvSpPr>
          <p:nvPr/>
        </p:nvSpPr>
        <p:spPr bwMode="auto">
          <a:xfrm>
            <a:off x="611188" y="6237288"/>
            <a:ext cx="8064500" cy="4572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Заседание нового суда с присяжными заседателями</a:t>
            </a:r>
          </a:p>
        </p:txBody>
      </p:sp>
      <p:pic>
        <p:nvPicPr>
          <p:cNvPr id="16396" name="Picture 12" descr="9N10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6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1510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00125" y="428625"/>
            <a:ext cx="7119938" cy="646331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Военная реформа 1874 г.</a:t>
            </a:r>
          </a:p>
        </p:txBody>
      </p:sp>
      <p:sp>
        <p:nvSpPr>
          <p:cNvPr id="31747" name="Text Box 3" descr="5%"/>
          <p:cNvSpPr txBox="1">
            <a:spLocks noChangeArrowheads="1"/>
          </p:cNvSpPr>
          <p:nvPr/>
        </p:nvSpPr>
        <p:spPr bwMode="auto">
          <a:xfrm>
            <a:off x="4643438" y="1285875"/>
            <a:ext cx="4214812" cy="4154984"/>
          </a:xfrm>
          <a:prstGeom prst="rect">
            <a:avLst/>
          </a:prstGeom>
          <a:pattFill prst="pct5">
            <a:fgClr>
              <a:schemeClr val="bg2"/>
            </a:fgClr>
            <a:bgClr>
              <a:schemeClr val="bg1"/>
            </a:bgClr>
          </a:patt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Реформы осуществлялись под руководством военного министра Д.А. Милютина. Одной из основных задач преобразований он считал сокращение армии в мирное время при возможности значительного увеличения в военный период за счет создания обученного резерва.</a:t>
            </a:r>
          </a:p>
        </p:txBody>
      </p:sp>
      <p:pic>
        <p:nvPicPr>
          <p:cNvPr id="31748" name="Picture 6" descr="Рисунок8"/>
          <p:cNvPicPr>
            <a:picLocks noChangeAspect="1" noChangeArrowheads="1"/>
          </p:cNvPicPr>
          <p:nvPr/>
        </p:nvPicPr>
        <p:blipFill>
          <a:blip r:embed="rId2">
            <a:lum bright="-6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3" y="1143000"/>
            <a:ext cx="4054475" cy="5214938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958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00125" y="428625"/>
            <a:ext cx="7119938" cy="646331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Военная реформа 1874 г.</a:t>
            </a:r>
          </a:p>
        </p:txBody>
      </p:sp>
      <p:sp>
        <p:nvSpPr>
          <p:cNvPr id="34819" name="Text Box 3" descr="5%"/>
          <p:cNvSpPr txBox="1">
            <a:spLocks noChangeArrowheads="1"/>
          </p:cNvSpPr>
          <p:nvPr/>
        </p:nvSpPr>
        <p:spPr bwMode="auto">
          <a:xfrm>
            <a:off x="0" y="4179888"/>
            <a:ext cx="8763000" cy="2678112"/>
          </a:xfrm>
          <a:prstGeom prst="rect">
            <a:avLst/>
          </a:prstGeom>
          <a:pattFill prst="pct5">
            <a:fgClr>
              <a:schemeClr val="bg2"/>
            </a:fgClr>
            <a:bgClr>
              <a:schemeClr val="bg1"/>
            </a:bgClr>
          </a:patt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>
                <a:solidFill>
                  <a:srgbClr val="003399"/>
                </a:solidFill>
              </a:rPr>
              <a:t>Коренным образом изменился порядок пополнения армии, вводится всесословная воинская повинность. </a:t>
            </a: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</a:rPr>
              <a:t>Призыву подлежали лица всех сословий с 20 лет. </a:t>
            </a:r>
            <a:r>
              <a:rPr lang="ru-RU" altLang="ru-RU" b="1" dirty="0" smtClean="0">
                <a:solidFill>
                  <a:srgbClr val="003399"/>
                </a:solidFill>
              </a:rPr>
              <a:t>Общий </a:t>
            </a:r>
            <a:r>
              <a:rPr lang="ru-RU" altLang="ru-RU" b="1" dirty="0">
                <a:solidFill>
                  <a:srgbClr val="003399"/>
                </a:solidFill>
              </a:rPr>
              <a:t>срок службы </a:t>
            </a:r>
            <a:r>
              <a:rPr lang="ru-RU" altLang="ru-RU" b="1" dirty="0">
                <a:solidFill>
                  <a:srgbClr val="FF0000"/>
                </a:solidFill>
              </a:rPr>
              <a:t>в сухопутных войсках- 15 лет, из них 6 лет действительной службы и 9 в запасе. </a:t>
            </a:r>
            <a:r>
              <a:rPr lang="ru-RU" altLang="ru-RU" b="1" dirty="0" smtClean="0">
                <a:solidFill>
                  <a:srgbClr val="FF0000"/>
                </a:solidFill>
              </a:rPr>
              <a:t>Во </a:t>
            </a:r>
            <a:r>
              <a:rPr lang="ru-RU" altLang="ru-RU" b="1" dirty="0">
                <a:solidFill>
                  <a:srgbClr val="FF0000"/>
                </a:solidFill>
              </a:rPr>
              <a:t>флоте- 10 лет, 7 лет действительной, 3 года- в запасе.</a:t>
            </a:r>
          </a:p>
        </p:txBody>
      </p:sp>
      <p:pic>
        <p:nvPicPr>
          <p:cNvPr id="4" name="Picture 4" descr="25_01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143000"/>
            <a:ext cx="5857875" cy="292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7995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i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5400" b="1" i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54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54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5400" b="1" i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5400" b="1" i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54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54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5400" b="1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реформа?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800" b="1" i="1" dirty="0">
                <a:solidFill>
                  <a:srgbClr val="FF0000"/>
                </a:solidFill>
              </a:rPr>
              <a:t>Реформа</a:t>
            </a:r>
            <a:r>
              <a:rPr lang="ru-RU" altLang="ru-RU" sz="2800" b="1" dirty="0"/>
              <a:t>- </a:t>
            </a:r>
            <a:r>
              <a:rPr lang="ru-RU" altLang="ru-RU" sz="2800" b="1" i="1" dirty="0"/>
              <a:t>преобразование, изменение, переустройство какой-либо общественной стороны жизни, не уничтожая основ существующей социальной структуры.</a:t>
            </a: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Либеральный </a:t>
            </a:r>
            <a:r>
              <a:rPr lang="ru-RU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сторонников демократических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свобод, конституционного строя.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endParaRPr lang="ru-RU" sz="3200" b="1" i="1" u="sng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2852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68538" y="620713"/>
            <a:ext cx="4824412" cy="15128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Меры по техническому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перевооружению </a:t>
            </a:r>
          </a:p>
          <a:p>
            <a:pPr algn="ctr"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армии и флота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0825" y="2133600"/>
            <a:ext cx="4249738" cy="2303463"/>
            <a:chOff x="158" y="1344"/>
            <a:chExt cx="2677" cy="1451"/>
          </a:xfrm>
          <a:solidFill>
            <a:srgbClr val="CCECFF"/>
          </a:solidFill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58" y="1480"/>
              <a:ext cx="1679" cy="1315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2000" dirty="0"/>
                <a:t>Коренная </a:t>
              </a:r>
            </a:p>
            <a:p>
              <a:pPr algn="ctr">
                <a:defRPr/>
              </a:pPr>
              <a:r>
                <a:rPr lang="ru-RU" sz="2000" dirty="0"/>
                <a:t>техническая</a:t>
              </a:r>
            </a:p>
            <a:p>
              <a:pPr algn="ctr">
                <a:defRPr/>
              </a:pPr>
              <a:r>
                <a:rPr lang="ru-RU" sz="2000" dirty="0"/>
                <a:t>реконструкция</a:t>
              </a:r>
            </a:p>
            <a:p>
              <a:pPr algn="ctr">
                <a:defRPr/>
              </a:pPr>
              <a:r>
                <a:rPr lang="ru-RU" sz="2000" dirty="0"/>
                <a:t>военных заводов</a:t>
              </a: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>
              <a:off x="1701" y="1344"/>
              <a:ext cx="1134" cy="408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835150" y="2133600"/>
            <a:ext cx="2665413" cy="4391025"/>
            <a:chOff x="1156" y="1344"/>
            <a:chExt cx="1679" cy="2766"/>
          </a:xfrm>
          <a:solidFill>
            <a:srgbClr val="CCECFF"/>
          </a:solidFill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1156" y="2840"/>
              <a:ext cx="1679" cy="127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2000" dirty="0"/>
                <a:t>Замена чугунных </a:t>
              </a:r>
            </a:p>
            <a:p>
              <a:pPr algn="ctr">
                <a:defRPr/>
              </a:pPr>
              <a:r>
                <a:rPr lang="ru-RU" sz="2000" dirty="0"/>
                <a:t>и бронзовых орудий </a:t>
              </a:r>
            </a:p>
            <a:p>
              <a:pPr algn="ctr">
                <a:defRPr/>
              </a:pPr>
              <a:r>
                <a:rPr lang="ru-RU" sz="2000" dirty="0"/>
                <a:t>на стальные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2381" y="1344"/>
              <a:ext cx="454" cy="1587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500563" y="2133600"/>
            <a:ext cx="4321175" cy="2303463"/>
            <a:chOff x="2835" y="1344"/>
            <a:chExt cx="2722" cy="1451"/>
          </a:xfrm>
          <a:solidFill>
            <a:srgbClr val="CCECFF"/>
          </a:solidFill>
        </p:grpSpPr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3878" y="1525"/>
              <a:ext cx="1679" cy="127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2000" dirty="0"/>
                <a:t>Строительство </a:t>
              </a:r>
            </a:p>
            <a:p>
              <a:pPr algn="ctr">
                <a:defRPr/>
              </a:pPr>
              <a:r>
                <a:rPr lang="ru-RU" sz="2000" dirty="0"/>
                <a:t>парового флота</a:t>
              </a:r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2835" y="1344"/>
              <a:ext cx="1179" cy="453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4500563" y="2133600"/>
            <a:ext cx="3024187" cy="4535488"/>
            <a:chOff x="2835" y="1344"/>
            <a:chExt cx="1905" cy="2857"/>
          </a:xfrm>
          <a:solidFill>
            <a:srgbClr val="CCECFF"/>
          </a:solidFill>
        </p:grpSpPr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2971" y="2886"/>
              <a:ext cx="1769" cy="1315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2000" dirty="0"/>
                <a:t>Замена </a:t>
              </a:r>
              <a:r>
                <a:rPr lang="ru-RU" sz="2000" dirty="0" err="1"/>
                <a:t>гладкоство</a:t>
              </a:r>
              <a:r>
                <a:rPr lang="ru-RU" sz="2000" dirty="0"/>
                <a:t>-</a:t>
              </a:r>
            </a:p>
            <a:p>
              <a:pPr algn="ctr">
                <a:defRPr/>
              </a:pPr>
              <a:r>
                <a:rPr lang="ru-RU" sz="2000" dirty="0" err="1"/>
                <a:t>льного</a:t>
              </a:r>
              <a:r>
                <a:rPr lang="ru-RU" sz="2000" dirty="0"/>
                <a:t> оружия </a:t>
              </a:r>
            </a:p>
            <a:p>
              <a:pPr algn="ctr">
                <a:defRPr/>
              </a:pPr>
              <a:r>
                <a:rPr lang="ru-RU" sz="2000" dirty="0"/>
                <a:t>нарезным и </a:t>
              </a:r>
            </a:p>
            <a:p>
              <a:pPr algn="ctr">
                <a:defRPr/>
              </a:pPr>
              <a:r>
                <a:rPr lang="ru-RU" sz="2000" dirty="0"/>
                <a:t>скорострельным</a:t>
              </a:r>
            </a:p>
          </p:txBody>
        </p:sp>
        <p:sp>
          <p:nvSpPr>
            <p:cNvPr id="16" name="Line 11"/>
            <p:cNvSpPr>
              <a:spLocks noChangeShapeType="1"/>
            </p:cNvSpPr>
            <p:nvPr/>
          </p:nvSpPr>
          <p:spPr bwMode="auto">
            <a:xfrm>
              <a:off x="2835" y="1344"/>
              <a:ext cx="680" cy="1587"/>
            </a:xfrm>
            <a:prstGeom prst="line">
              <a:avLst/>
            </a:prstGeom>
            <a:grp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184210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000125" y="428625"/>
            <a:ext cx="7119938" cy="646331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Военная реформа 1874 г.</a:t>
            </a:r>
          </a:p>
        </p:txBody>
      </p:sp>
      <p:sp>
        <p:nvSpPr>
          <p:cNvPr id="37891" name="WordArt 4"/>
          <p:cNvSpPr>
            <a:spLocks noChangeArrowheads="1" noChangeShapeType="1" noTextEdit="1"/>
          </p:cNvSpPr>
          <p:nvPr/>
        </p:nvSpPr>
        <p:spPr bwMode="auto">
          <a:xfrm>
            <a:off x="0" y="2428875"/>
            <a:ext cx="2695575" cy="1751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достоинства</a:t>
            </a:r>
          </a:p>
          <a:p>
            <a:pPr algn="ctr"/>
            <a:r>
              <a:rPr lang="ru-RU" sz="36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реформы: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3000375" y="1150057"/>
            <a:ext cx="5929313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b="1" dirty="0"/>
              <a:t>Россия получила массовую армию современного типа;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b="1" dirty="0"/>
              <a:t>Из нее во многом были изгнаны муштра и палочная дисциплина;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b="1" dirty="0"/>
              <a:t>Поднялся авторитет воинской службы;</a:t>
            </a:r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b="1" dirty="0"/>
              <a:t>Переход ко всеобщей воинской </a:t>
            </a:r>
            <a:r>
              <a:rPr lang="ru-RU" altLang="ru-RU" b="1" dirty="0" smtClean="0"/>
              <a:t>повинности - </a:t>
            </a:r>
            <a:r>
              <a:rPr lang="ru-RU" altLang="ru-RU" b="1" dirty="0"/>
              <a:t>серьезный удар по сословной организации </a:t>
            </a:r>
            <a:r>
              <a:rPr lang="ru-RU" altLang="ru-RU" b="1" dirty="0" smtClean="0"/>
              <a:t>общества</a:t>
            </a:r>
            <a:r>
              <a:rPr lang="ru-RU" altLang="ru-RU" b="1" dirty="0"/>
              <a:t>;</a:t>
            </a:r>
            <a:endParaRPr lang="ru-RU" altLang="ru-RU" b="1" dirty="0" smtClean="0"/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b="1" dirty="0"/>
              <a:t>Отмена телесных </a:t>
            </a:r>
            <a:r>
              <a:rPr lang="ru-RU" altLang="ru-RU" b="1" dirty="0" smtClean="0"/>
              <a:t>наказаний;</a:t>
            </a:r>
            <a:endParaRPr lang="ru-RU" altLang="ru-RU" b="1" dirty="0"/>
          </a:p>
          <a:p>
            <a:pPr marL="342900" indent="-3429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b="1" dirty="0"/>
              <a:t>Улучшение </a:t>
            </a:r>
            <a:r>
              <a:rPr lang="ru-RU" altLang="ru-RU" b="1" dirty="0" smtClean="0"/>
              <a:t>быта.</a:t>
            </a: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xmlns="" val="84329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8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Реформы в области народного образования </a:t>
            </a:r>
            <a:r>
              <a:rPr lang="ru-RU" alt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1864-1865 </a:t>
            </a:r>
            <a:r>
              <a:rPr lang="ru-RU" altLang="ru-RU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гг.</a:t>
            </a: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827088" y="1773238"/>
            <a:ext cx="1584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/>
              <a:t>Начальное</a:t>
            </a:r>
          </a:p>
          <a:p>
            <a:pPr algn="ctr"/>
            <a:r>
              <a:rPr lang="ru-RU" altLang="ru-RU"/>
              <a:t>образование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708400" y="1773238"/>
            <a:ext cx="1584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/>
              <a:t>Среднее</a:t>
            </a:r>
          </a:p>
          <a:p>
            <a:pPr algn="ctr"/>
            <a:r>
              <a:rPr lang="ru-RU" altLang="ru-RU"/>
              <a:t>образование</a:t>
            </a:r>
          </a:p>
        </p:txBody>
      </p:sp>
      <p:sp>
        <p:nvSpPr>
          <p:cNvPr id="18437" name="Rectangle 7"/>
          <p:cNvSpPr>
            <a:spLocks noChangeArrowheads="1"/>
          </p:cNvSpPr>
          <p:nvPr/>
        </p:nvSpPr>
        <p:spPr bwMode="auto">
          <a:xfrm>
            <a:off x="6659563" y="1773238"/>
            <a:ext cx="1584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dirty="0"/>
              <a:t>Высшее</a:t>
            </a:r>
          </a:p>
          <a:p>
            <a:pPr algn="ctr"/>
            <a:r>
              <a:rPr lang="ru-RU" altLang="ru-RU" dirty="0"/>
              <a:t>образование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23850" y="2349500"/>
            <a:ext cx="25923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«Положение о начальных</a:t>
            </a:r>
          </a:p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народных училищах»</a:t>
            </a:r>
          </a:p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1864 г.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323850" y="3213100"/>
            <a:ext cx="2592388" cy="1187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dirty="0"/>
              <a:t>Учебные заведения</a:t>
            </a:r>
          </a:p>
          <a:p>
            <a:pPr algn="ctr"/>
            <a:r>
              <a:rPr lang="ru-RU" altLang="ru-RU" sz="1400" dirty="0"/>
              <a:t>могли открывать земства,</a:t>
            </a:r>
          </a:p>
          <a:p>
            <a:pPr algn="ctr"/>
            <a:r>
              <a:rPr lang="ru-RU" altLang="ru-RU" sz="1400" dirty="0"/>
              <a:t>общественные </a:t>
            </a:r>
            <a:r>
              <a:rPr lang="ru-RU" altLang="ru-RU" sz="1400" dirty="0" err="1"/>
              <a:t>орга</a:t>
            </a:r>
            <a:r>
              <a:rPr lang="ru-RU" altLang="ru-RU" sz="1400" dirty="0"/>
              <a:t>-</a:t>
            </a:r>
          </a:p>
          <a:p>
            <a:pPr algn="ctr"/>
            <a:r>
              <a:rPr lang="ru-RU" altLang="ru-RU" sz="1400" dirty="0" err="1"/>
              <a:t>низации</a:t>
            </a:r>
            <a:r>
              <a:rPr lang="ru-RU" altLang="ru-RU" sz="1400" dirty="0"/>
              <a:t>, частные </a:t>
            </a:r>
            <a:r>
              <a:rPr lang="ru-RU" altLang="ru-RU" sz="1400" dirty="0" smtClean="0"/>
              <a:t>лица</a:t>
            </a:r>
          </a:p>
          <a:p>
            <a:pPr algn="ctr"/>
            <a:r>
              <a:rPr lang="ru-RU" altLang="ru-RU" sz="1400" dirty="0" smtClean="0"/>
              <a:t>(3 года обучения)</a:t>
            </a:r>
            <a:endParaRPr lang="ru-RU" altLang="ru-RU" sz="1400" dirty="0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3203575" y="2349500"/>
            <a:ext cx="25923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«Положение гимназий и</a:t>
            </a:r>
          </a:p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прогимназий»</a:t>
            </a:r>
          </a:p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1864 г.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3203575" y="3429000"/>
            <a:ext cx="25923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/>
              <a:t>Прогимназии</a:t>
            </a:r>
          </a:p>
          <a:p>
            <a:pPr algn="ctr"/>
            <a:r>
              <a:rPr lang="ru-RU" altLang="ru-RU" sz="1600" dirty="0"/>
              <a:t>(4 года обучения)</a:t>
            </a: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3203575" y="4076700"/>
            <a:ext cx="25923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 smtClean="0"/>
              <a:t>Гимназии</a:t>
            </a:r>
          </a:p>
          <a:p>
            <a:pPr algn="ctr"/>
            <a:r>
              <a:rPr lang="ru-RU" altLang="ru-RU" sz="1600" dirty="0" smtClean="0"/>
              <a:t>(7 лет обучения) </a:t>
            </a:r>
            <a:endParaRPr lang="ru-RU" altLang="ru-RU" sz="1600" dirty="0"/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835150" y="4724400"/>
            <a:ext cx="244792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Реальные</a:t>
            </a:r>
          </a:p>
          <a:p>
            <a:pPr algn="ctr"/>
            <a:r>
              <a:rPr lang="ru-RU" altLang="ru-RU" sz="1500" dirty="0">
                <a:solidFill>
                  <a:schemeClr val="bg1"/>
                </a:solidFill>
              </a:rPr>
              <a:t>Готовили к поступлению</a:t>
            </a:r>
          </a:p>
          <a:p>
            <a:pPr algn="ctr"/>
            <a:r>
              <a:rPr lang="ru-RU" altLang="ru-RU" sz="1500" dirty="0">
                <a:solidFill>
                  <a:schemeClr val="bg1"/>
                </a:solidFill>
              </a:rPr>
              <a:t>в высшие технические</a:t>
            </a:r>
          </a:p>
          <a:p>
            <a:pPr algn="ctr"/>
            <a:r>
              <a:rPr lang="ru-RU" altLang="ru-RU" sz="1500" dirty="0">
                <a:solidFill>
                  <a:schemeClr val="bg1"/>
                </a:solidFill>
              </a:rPr>
              <a:t>учебные заведения</a:t>
            </a: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4500563" y="4724400"/>
            <a:ext cx="2447925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Классические</a:t>
            </a:r>
          </a:p>
          <a:p>
            <a:pPr algn="ctr"/>
            <a:r>
              <a:rPr lang="ru-RU" altLang="ru-RU" sz="1500" dirty="0">
                <a:solidFill>
                  <a:schemeClr val="bg1"/>
                </a:solidFill>
              </a:rPr>
              <a:t>Готовили к поступлению</a:t>
            </a:r>
          </a:p>
          <a:p>
            <a:pPr algn="ctr"/>
            <a:r>
              <a:rPr lang="ru-RU" altLang="ru-RU" sz="1500" dirty="0">
                <a:solidFill>
                  <a:schemeClr val="bg1"/>
                </a:solidFill>
              </a:rPr>
              <a:t>в университет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56325" y="2349500"/>
            <a:ext cx="2592388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«Университетский</a:t>
            </a:r>
          </a:p>
          <a:p>
            <a:pPr algn="ctr"/>
            <a:r>
              <a:rPr lang="ru-RU" altLang="ru-RU" sz="1600" dirty="0">
                <a:solidFill>
                  <a:schemeClr val="bg1"/>
                </a:solidFill>
              </a:rPr>
              <a:t>устав» 1863 г.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156325" y="3213100"/>
            <a:ext cx="259238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1400" b="1"/>
              <a:t>Автономия</a:t>
            </a:r>
          </a:p>
          <a:p>
            <a:pPr algn="ctr"/>
            <a:r>
              <a:rPr lang="ru-RU" altLang="ru-RU" sz="1400"/>
              <a:t>(выборность ректоров,</a:t>
            </a:r>
          </a:p>
          <a:p>
            <a:pPr algn="ctr"/>
            <a:r>
              <a:rPr lang="ru-RU" altLang="ru-RU" sz="1400"/>
              <a:t>проректоров, деканов,</a:t>
            </a:r>
          </a:p>
          <a:p>
            <a:pPr algn="ctr"/>
            <a:r>
              <a:rPr lang="ru-RU" altLang="ru-RU" sz="1400"/>
              <a:t>профессоров;</a:t>
            </a:r>
          </a:p>
          <a:p>
            <a:pPr algn="ctr"/>
            <a:r>
              <a:rPr lang="ru-RU" altLang="ru-RU" sz="1400"/>
              <a:t>создание советов</a:t>
            </a:r>
          </a:p>
          <a:p>
            <a:pPr algn="ctr"/>
            <a:r>
              <a:rPr lang="ru-RU" altLang="ru-RU" sz="1400"/>
              <a:t>университетов)</a:t>
            </a: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1476375" y="5876925"/>
            <a:ext cx="5688013" cy="90805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FF0000"/>
                </a:solidFill>
              </a:rPr>
              <a:t>Образование стало более доступным для</a:t>
            </a:r>
          </a:p>
          <a:p>
            <a:pPr algn="ctr"/>
            <a:r>
              <a:rPr lang="ru-RU" altLang="ru-RU" dirty="0">
                <a:solidFill>
                  <a:srgbClr val="FF0000"/>
                </a:solidFill>
              </a:rPr>
              <a:t>представителей различных сословий </a:t>
            </a:r>
          </a:p>
        </p:txBody>
      </p:sp>
      <p:sp>
        <p:nvSpPr>
          <p:cNvPr id="34836" name="Rectangle 20"/>
          <p:cNvSpPr>
            <a:spLocks noChangeArrowheads="1"/>
          </p:cNvSpPr>
          <p:nvPr/>
        </p:nvSpPr>
        <p:spPr bwMode="auto">
          <a:xfrm>
            <a:off x="539750" y="4868863"/>
            <a:ext cx="1201738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dirty="0">
                <a:solidFill>
                  <a:schemeClr val="bg1"/>
                </a:solidFill>
              </a:rPr>
              <a:t>+</a:t>
            </a:r>
          </a:p>
          <a:p>
            <a:pPr algn="ctr"/>
            <a:r>
              <a:rPr lang="ru-RU" altLang="ru-RU" dirty="0">
                <a:solidFill>
                  <a:schemeClr val="bg1"/>
                </a:solidFill>
              </a:rPr>
              <a:t>женские</a:t>
            </a:r>
          </a:p>
          <a:p>
            <a:pPr algn="ctr"/>
            <a:r>
              <a:rPr lang="ru-RU" altLang="ru-RU" dirty="0">
                <a:solidFill>
                  <a:schemeClr val="bg1"/>
                </a:solidFill>
              </a:rPr>
              <a:t>гимназии</a:t>
            </a:r>
          </a:p>
        </p:txBody>
      </p:sp>
    </p:spTree>
    <p:extLst>
      <p:ext uri="{BB962C8B-B14F-4D97-AF65-F5344CB8AC3E}">
        <p14:creationId xmlns:p14="http://schemas.microsoft.com/office/powerpoint/2010/main" xmlns="" val="161038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nimBg="1"/>
      <p:bldP spid="34826" grpId="0" animBg="1"/>
      <p:bldP spid="34827" grpId="0" animBg="1"/>
      <p:bldP spid="34828" grpId="0" animBg="1"/>
      <p:bldP spid="34829" grpId="0" animBg="1"/>
      <p:bldP spid="34830" grpId="0" animBg="1"/>
      <p:bldP spid="34831" grpId="0" animBg="1"/>
      <p:bldP spid="34832" grpId="0" animBg="1"/>
      <p:bldP spid="34833" grpId="0" animBg="1"/>
      <p:bldP spid="34834" grpId="0" animBg="1"/>
      <p:bldP spid="3483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Реформа печати 1865 г.</a:t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400" b="1" dirty="0">
                <a:latin typeface="Tahoma" pitchFamily="34" charset="0"/>
              </a:rPr>
              <a:t>В 1865 г . согласно реформе печати была значительно смягчена цензура, обществу предоставили право обсуждения политических событий. </a:t>
            </a:r>
          </a:p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Положено начало женскому среднему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образованию -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появились женские гимназии.</a:t>
            </a:r>
          </a:p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Начало развиваться высшее женское образование. Открыты высшие женские курсы.</a:t>
            </a:r>
          </a:p>
        </p:txBody>
      </p:sp>
    </p:spTree>
    <p:extLst>
      <p:ext uri="{BB962C8B-B14F-4D97-AF65-F5344CB8AC3E}">
        <p14:creationId xmlns:p14="http://schemas.microsoft.com/office/powerpoint/2010/main" xmlns="" val="13633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Претворение реформ в жизнь</a:t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Реформы шли с большим трудом. У царя было желание подвергнуть их корректировке еще во время разработки проектов. Разработкой руководили молодые либералы, а претворяли их - старые консерваторы.</a:t>
            </a:r>
          </a:p>
          <a:p>
            <a:r>
              <a:rPr lang="ru-RU" b="1" dirty="0" smtClean="0"/>
              <a:t>Однако остановить ход крестьянской реформы было уже невозможно и консерваторы начали наступление на другие реформы. Толчком к этому послужило покушение в 1866 г. члена тайной революционной  организации Д. Каракозова.</a:t>
            </a:r>
          </a:p>
          <a:p>
            <a:r>
              <a:rPr lang="ru-RU" b="1" dirty="0"/>
              <a:t>В 1867 г. консерваторам удалось существенно ограничить права земств. Была ограничена гласность земских собраний.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528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Arial" panose="020B0604020202020204" pitchFamily="34" charset="0"/>
              </a:rPr>
              <a:t>Класс отвечает на проблемный вопрос заданный в начале урока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Arial" panose="020B0604020202020204" pitchFamily="34" charset="0"/>
              </a:rPr>
            </a:br>
            <a:endParaRPr lang="ru-RU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ли 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иберальные реформы Александра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назвать «Великими»?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16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r>
              <a:rPr lang="ru-RU" altLang="ru-RU" sz="2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Значение либеральных реформ состоит в том, что они способствовали развитию капиталистических отношений в России. </a:t>
            </a:r>
          </a:p>
          <a:p>
            <a:r>
              <a:rPr lang="ru-RU" altLang="ru-RU" sz="2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 результате преобразований в 1860 - 1880-е гг. экономика России сделала заметный рывок, стремясь догнать ушедшие вперед развитые страны мира. </a:t>
            </a:r>
          </a:p>
          <a:p>
            <a:r>
              <a:rPr lang="ru-RU" altLang="ru-RU" sz="2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К концу 80-х гг. XIX в. в России завершился промышленный переворот. Однако пережитки крепостничества и отставание страны в первой половине XIX в. не позволили ей встать вровень с Англией, Францией, Германией.</a:t>
            </a:r>
          </a:p>
        </p:txBody>
      </p:sp>
    </p:spTree>
    <p:extLst>
      <p:ext uri="{BB962C8B-B14F-4D97-AF65-F5344CB8AC3E}">
        <p14:creationId xmlns:p14="http://schemas.microsoft.com/office/powerpoint/2010/main" xmlns="" val="30920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урока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1864г.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Реформы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местного самоуправления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ru-RU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1870г.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Городская реформа.</a:t>
            </a: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1864г.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Судебная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реформа.</a:t>
            </a:r>
          </a:p>
          <a:p>
            <a:r>
              <a:rPr lang="ru-RU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1874г.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Военная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реформа.</a:t>
            </a:r>
          </a:p>
          <a:p>
            <a:r>
              <a:rPr lang="ru-RU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1864-1865гг.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Реформа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области просвещения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Претворение реформ в жизнь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694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3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/>
                <a:cs typeface="Arial" panose="020B0604020202020204" pitchFamily="34" charset="0"/>
              </a:rPr>
              <a:t>Изучение нового материала:</a:t>
            </a:r>
            <a:r>
              <a:rPr lang="ru-RU" sz="5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ru-RU" sz="54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Проблемный вопрос урока:</a:t>
            </a:r>
          </a:p>
          <a:p>
            <a:pPr marL="0" indent="0" algn="ctr">
              <a:buNone/>
            </a:pPr>
            <a:r>
              <a:rPr lang="ru-RU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ли либеральные реформы Александра </a:t>
            </a:r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назвать «Великими»?</a:t>
            </a:r>
          </a:p>
        </p:txBody>
      </p:sp>
    </p:spTree>
    <p:extLst>
      <p:ext uri="{BB962C8B-B14F-4D97-AF65-F5344CB8AC3E}">
        <p14:creationId xmlns:p14="http://schemas.microsoft.com/office/powerpoint/2010/main" xmlns="" val="33038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062664" cy="1954138"/>
          </a:xfrm>
        </p:spPr>
        <p:txBody>
          <a:bodyPr>
            <a:normAutofit fontScale="9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  <a:t>Реформа местного самоуправления</a:t>
            </a:r>
            <a:br>
              <a:rPr lang="ru-RU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+mn-ea"/>
                <a:cs typeface="+mn-cs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Одной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из важнейших реформ Александра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II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 стало создание органов местного самоуправления- </a:t>
            </a:r>
            <a:r>
              <a:rPr lang="ru-RU" sz="2400" b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земств</a:t>
            </a:r>
            <a:r>
              <a:rPr lang="ru-RU" sz="2400" b="1" dirty="0" smtClean="0">
                <a:solidFill>
                  <a:srgbClr val="40458C"/>
                </a:solidFill>
                <a:latin typeface="Tahoma" pitchFamily="34" charset="0"/>
              </a:rPr>
              <a:t>.</a:t>
            </a:r>
            <a:r>
              <a:rPr lang="ru-RU" sz="2400" b="1" dirty="0">
                <a:solidFill>
                  <a:srgbClr val="40458C"/>
                </a:solidFill>
                <a:latin typeface="Tahoma" pitchFamily="34" charset="0"/>
              </a:rPr>
              <a:t/>
            </a:r>
            <a:br>
              <a:rPr lang="ru-RU" sz="2400" b="1" dirty="0">
                <a:solidFill>
                  <a:srgbClr val="40458C"/>
                </a:solidFill>
                <a:latin typeface="Tahoma" pitchFamily="34" charset="0"/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2564904"/>
            <a:ext cx="2743200" cy="3683496"/>
          </a:xfrm>
        </p:spPr>
        <p:txBody>
          <a:bodyPr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  <a:buClrTx/>
              <a:buSzTx/>
            </a:pPr>
            <a:r>
              <a:rPr lang="ru-RU" alt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 отмены крепостного права потребовалось проведение целого ряда других </a:t>
            </a:r>
            <a:r>
              <a:rPr lang="ru-RU" alt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преобразований</a:t>
            </a:r>
            <a:endParaRPr lang="ru-RU" alt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3888" y="2564904"/>
            <a:ext cx="5111750" cy="3268469"/>
          </a:xfrm>
        </p:spPr>
      </p:pic>
    </p:spTree>
    <p:extLst>
      <p:ext uri="{BB962C8B-B14F-4D97-AF65-F5344CB8AC3E}">
        <p14:creationId xmlns:p14="http://schemas.microsoft.com/office/powerpoint/2010/main" xmlns="" val="312986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Реформа местного </a:t>
            </a: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самоуправления 1864г.</a:t>
            </a: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6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altLang="ru-RU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Дворянство не может примириться с мыслью, что правительство освободило крестьян, как ему хотелось, а не как хотели дворяне, что дворянство даже не было порядочно выслушано. Роль первого сословия империи в деле такой важности вышла жалкая и </a:t>
            </a:r>
            <a:r>
              <a:rPr lang="ru-RU" altLang="ru-RU" b="1" i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унизительная</a:t>
            </a:r>
            <a:r>
              <a:rPr lang="ru-RU" altLang="ru-RU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altLang="ru-RU" b="1" i="1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«К.Д</a:t>
            </a:r>
            <a:r>
              <a:rPr lang="ru-RU" altLang="ru-RU" b="1" i="1" dirty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altLang="ru-RU" b="1" i="1" dirty="0" err="1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Кавелин</a:t>
            </a:r>
            <a:r>
              <a:rPr lang="ru-RU" altLang="ru-RU" b="1" i="1" dirty="0" smtClean="0">
                <a:solidFill>
                  <a:srgbClr val="FF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altLang="ru-RU" b="1" i="1" dirty="0">
              <a:solidFill>
                <a:srgbClr val="FF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altLang="ru-RU" b="1" i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Какова одна из причин земской реформы?</a:t>
            </a:r>
          </a:p>
          <a:p>
            <a:endParaRPr lang="ru-RU" alt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9056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Реформа местного </a:t>
            </a: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самоуправления 1864г.</a:t>
            </a: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Желание возместить для дворян утрату прежней власти.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Отвлечь наиболее активную часть общества от «политических мечтаний», заставить заниматься конкретными полезными делами.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99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Реформа местного </a:t>
            </a: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самоуправления 1864г.</a:t>
            </a:r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6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951" y="1920875"/>
            <a:ext cx="3661097" cy="4433888"/>
          </a:xfrm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lvl="0" indent="0" algn="ctr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ru-RU" sz="2400" b="1" u="sng" dirty="0">
                <a:solidFill>
                  <a:srgbClr val="008000"/>
                </a:solidFill>
                <a:latin typeface="Tahoma" pitchFamily="34" charset="0"/>
              </a:rPr>
              <a:t>1 января 1864 г.</a:t>
            </a:r>
            <a:r>
              <a:rPr lang="ru-RU" sz="2400" b="1" dirty="0">
                <a:solidFill>
                  <a:srgbClr val="40458C"/>
                </a:solidFill>
                <a:latin typeface="Tahoma" pitchFamily="34" charset="0"/>
              </a:rPr>
              <a:t> императорским указом вводилось </a:t>
            </a:r>
            <a:r>
              <a:rPr lang="ru-RU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«Положение о губернских и уездных земских учреждениях», </a:t>
            </a:r>
            <a:r>
              <a:rPr lang="ru-RU" sz="2400" b="1" dirty="0">
                <a:solidFill>
                  <a:srgbClr val="003399"/>
                </a:solidFill>
                <a:latin typeface="Tahoma" pitchFamily="34" charset="0"/>
              </a:rPr>
              <a:t>которое предусматривало создание в уездах и губерниях новых выборных органов местного управления-</a:t>
            </a:r>
            <a:r>
              <a:rPr lang="ru-RU" sz="24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r>
              <a:rPr lang="ru-RU" sz="2400" b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земств.</a:t>
            </a:r>
            <a:endParaRPr lang="ru-RU" sz="2400" b="1" i="1" u="sng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0420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ChangeArrowheads="1"/>
          </p:cNvSpPr>
          <p:nvPr/>
        </p:nvSpPr>
        <p:spPr bwMode="auto">
          <a:xfrm>
            <a:off x="179388" y="5084763"/>
            <a:ext cx="25209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white"/>
              </a:solidFill>
            </a:endParaRPr>
          </a:p>
        </p:txBody>
      </p:sp>
      <p:grpSp>
        <p:nvGrpSpPr>
          <p:cNvPr id="6147" name="Group 54"/>
          <p:cNvGrpSpPr>
            <a:grpSpLocks/>
          </p:cNvGrpSpPr>
          <p:nvPr/>
        </p:nvGrpSpPr>
        <p:grpSpPr bwMode="auto">
          <a:xfrm>
            <a:off x="179388" y="188913"/>
            <a:ext cx="7634287" cy="6343650"/>
            <a:chOff x="158" y="119"/>
            <a:chExt cx="4809" cy="3996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385" y="663"/>
              <a:ext cx="1542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Губернские и уездные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Земские собрания</a:t>
              </a:r>
            </a:p>
          </p:txBody>
        </p:sp>
        <p:sp>
          <p:nvSpPr>
            <p:cNvPr id="6150" name="Rectangle 7"/>
            <p:cNvSpPr>
              <a:spLocks noChangeArrowheads="1"/>
            </p:cNvSpPr>
            <p:nvPr/>
          </p:nvSpPr>
          <p:spPr bwMode="auto">
            <a:xfrm>
              <a:off x="3198" y="663"/>
              <a:ext cx="1542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Губернская и уездная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Земская Управа</a:t>
              </a:r>
            </a:p>
          </p:txBody>
        </p:sp>
        <p:sp>
          <p:nvSpPr>
            <p:cNvPr id="6151" name="Line 8"/>
            <p:cNvSpPr>
              <a:spLocks noChangeShapeType="1"/>
            </p:cNvSpPr>
            <p:nvPr/>
          </p:nvSpPr>
          <p:spPr bwMode="auto">
            <a:xfrm>
              <a:off x="1927" y="890"/>
              <a:ext cx="12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52" name="Text Box 9"/>
            <p:cNvSpPr txBox="1">
              <a:spLocks noChangeArrowheads="1"/>
            </p:cNvSpPr>
            <p:nvPr/>
          </p:nvSpPr>
          <p:spPr bwMode="auto">
            <a:xfrm>
              <a:off x="1927" y="663"/>
              <a:ext cx="1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1600" dirty="0" smtClean="0">
                  <a:solidFill>
                    <a:srgbClr val="FF0000"/>
                  </a:solidFill>
                </a:rPr>
                <a:t>избиратели</a:t>
              </a:r>
            </a:p>
          </p:txBody>
        </p:sp>
        <p:sp>
          <p:nvSpPr>
            <p:cNvPr id="6153" name="Rectangle 10"/>
            <p:cNvSpPr>
              <a:spLocks noChangeArrowheads="1"/>
            </p:cNvSpPr>
            <p:nvPr/>
          </p:nvSpPr>
          <p:spPr bwMode="auto">
            <a:xfrm>
              <a:off x="3288" y="1480"/>
              <a:ext cx="1497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mtClean="0">
                <a:solidFill>
                  <a:prstClr val="white"/>
                </a:solidFill>
              </a:endParaRPr>
            </a:p>
          </p:txBody>
        </p:sp>
        <p:sp>
          <p:nvSpPr>
            <p:cNvPr id="6154" name="Text Box 11"/>
            <p:cNvSpPr txBox="1">
              <a:spLocks noChangeArrowheads="1"/>
            </p:cNvSpPr>
            <p:nvPr/>
          </p:nvSpPr>
          <p:spPr bwMode="auto">
            <a:xfrm>
              <a:off x="3334" y="1480"/>
              <a:ext cx="13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Уездный съезд выборщиков</a:t>
              </a:r>
            </a:p>
          </p:txBody>
        </p:sp>
        <p:sp>
          <p:nvSpPr>
            <p:cNvPr id="6155" name="Rectangle 12"/>
            <p:cNvSpPr>
              <a:spLocks noChangeArrowheads="1"/>
            </p:cNvSpPr>
            <p:nvPr/>
          </p:nvSpPr>
          <p:spPr bwMode="auto">
            <a:xfrm>
              <a:off x="3288" y="2160"/>
              <a:ext cx="1542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mtClean="0">
                <a:solidFill>
                  <a:prstClr val="white"/>
                </a:solidFill>
              </a:endParaRPr>
            </a:p>
          </p:txBody>
        </p:sp>
        <p:sp>
          <p:nvSpPr>
            <p:cNvPr id="6156" name="Rectangle 13"/>
            <p:cNvSpPr>
              <a:spLocks noChangeArrowheads="1"/>
            </p:cNvSpPr>
            <p:nvPr/>
          </p:nvSpPr>
          <p:spPr bwMode="auto">
            <a:xfrm>
              <a:off x="3288" y="2659"/>
              <a:ext cx="1542" cy="2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Сельские  сходы</a:t>
              </a:r>
            </a:p>
          </p:txBody>
        </p:sp>
        <p:sp>
          <p:nvSpPr>
            <p:cNvPr id="6157" name="Text Box 14"/>
            <p:cNvSpPr txBox="1">
              <a:spLocks noChangeArrowheads="1"/>
            </p:cNvSpPr>
            <p:nvPr/>
          </p:nvSpPr>
          <p:spPr bwMode="auto">
            <a:xfrm>
              <a:off x="3379" y="2160"/>
              <a:ext cx="145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Волостные сходы</a:t>
              </a:r>
            </a:p>
          </p:txBody>
        </p:sp>
        <p:sp>
          <p:nvSpPr>
            <p:cNvPr id="6158" name="Text Box 15"/>
            <p:cNvSpPr txBox="1">
              <a:spLocks noChangeArrowheads="1"/>
            </p:cNvSpPr>
            <p:nvPr/>
          </p:nvSpPr>
          <p:spPr bwMode="auto">
            <a:xfrm>
              <a:off x="3379" y="2614"/>
              <a:ext cx="14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mtClean="0">
                <a:solidFill>
                  <a:prstClr val="white"/>
                </a:solidFill>
              </a:endParaRPr>
            </a:p>
          </p:txBody>
        </p:sp>
        <p:sp>
          <p:nvSpPr>
            <p:cNvPr id="6159" name="Line 17"/>
            <p:cNvSpPr>
              <a:spLocks noChangeShapeType="1"/>
            </p:cNvSpPr>
            <p:nvPr/>
          </p:nvSpPr>
          <p:spPr bwMode="auto">
            <a:xfrm flipV="1">
              <a:off x="3787" y="1888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60" name="Line 19"/>
            <p:cNvSpPr>
              <a:spLocks noChangeShapeType="1"/>
            </p:cNvSpPr>
            <p:nvPr/>
          </p:nvSpPr>
          <p:spPr bwMode="auto">
            <a:xfrm flipV="1">
              <a:off x="3923" y="1888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61" name="Line 20"/>
            <p:cNvSpPr>
              <a:spLocks noChangeShapeType="1"/>
            </p:cNvSpPr>
            <p:nvPr/>
          </p:nvSpPr>
          <p:spPr bwMode="auto">
            <a:xfrm flipV="1">
              <a:off x="4059" y="1888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62" name="Line 21"/>
            <p:cNvSpPr>
              <a:spLocks noChangeShapeType="1"/>
            </p:cNvSpPr>
            <p:nvPr/>
          </p:nvSpPr>
          <p:spPr bwMode="auto">
            <a:xfrm flipV="1">
              <a:off x="3787" y="2387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63" name="Line 22"/>
            <p:cNvSpPr>
              <a:spLocks noChangeShapeType="1"/>
            </p:cNvSpPr>
            <p:nvPr/>
          </p:nvSpPr>
          <p:spPr bwMode="auto">
            <a:xfrm flipV="1">
              <a:off x="3923" y="2387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64" name="Line 23"/>
            <p:cNvSpPr>
              <a:spLocks noChangeShapeType="1"/>
            </p:cNvSpPr>
            <p:nvPr/>
          </p:nvSpPr>
          <p:spPr bwMode="auto">
            <a:xfrm flipV="1">
              <a:off x="4059" y="2387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65" name="Rectangle 25"/>
            <p:cNvSpPr>
              <a:spLocks noChangeArrowheads="1"/>
            </p:cNvSpPr>
            <p:nvPr/>
          </p:nvSpPr>
          <p:spPr bwMode="auto">
            <a:xfrm>
              <a:off x="1927" y="3203"/>
              <a:ext cx="1224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Курия  городских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 избирателей</a:t>
              </a:r>
            </a:p>
          </p:txBody>
        </p:sp>
        <p:sp>
          <p:nvSpPr>
            <p:cNvPr id="6166" name="Rectangle 26"/>
            <p:cNvSpPr>
              <a:spLocks noChangeArrowheads="1"/>
            </p:cNvSpPr>
            <p:nvPr/>
          </p:nvSpPr>
          <p:spPr bwMode="auto">
            <a:xfrm>
              <a:off x="3334" y="3203"/>
              <a:ext cx="1587" cy="36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ru-RU" altLang="ru-RU" smtClean="0">
                <a:solidFill>
                  <a:prstClr val="white"/>
                </a:solidFill>
              </a:endParaRPr>
            </a:p>
          </p:txBody>
        </p:sp>
        <p:sp>
          <p:nvSpPr>
            <p:cNvPr id="6167" name="Rectangle 27"/>
            <p:cNvSpPr>
              <a:spLocks noChangeArrowheads="1"/>
            </p:cNvSpPr>
            <p:nvPr/>
          </p:nvSpPr>
          <p:spPr bwMode="auto">
            <a:xfrm>
              <a:off x="657" y="3838"/>
              <a:ext cx="3130" cy="2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z="2800" smtClean="0">
                  <a:solidFill>
                    <a:prstClr val="white"/>
                  </a:solidFill>
                </a:rPr>
                <a:t>избиратели</a:t>
              </a:r>
            </a:p>
          </p:txBody>
        </p:sp>
        <p:sp>
          <p:nvSpPr>
            <p:cNvPr id="6168" name="Text Box 28"/>
            <p:cNvSpPr txBox="1">
              <a:spLocks noChangeArrowheads="1"/>
            </p:cNvSpPr>
            <p:nvPr/>
          </p:nvSpPr>
          <p:spPr bwMode="auto">
            <a:xfrm>
              <a:off x="930" y="3884"/>
              <a:ext cx="249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mtClean="0">
                <a:solidFill>
                  <a:prstClr val="white"/>
                </a:solidFill>
              </a:endParaRPr>
            </a:p>
          </p:txBody>
        </p:sp>
        <p:sp>
          <p:nvSpPr>
            <p:cNvPr id="6169" name="Line 29"/>
            <p:cNvSpPr>
              <a:spLocks noChangeShapeType="1"/>
            </p:cNvSpPr>
            <p:nvPr/>
          </p:nvSpPr>
          <p:spPr bwMode="auto">
            <a:xfrm flipH="1" flipV="1">
              <a:off x="839" y="3566"/>
              <a:ext cx="68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70" name="Line 30"/>
            <p:cNvSpPr>
              <a:spLocks noChangeShapeType="1"/>
            </p:cNvSpPr>
            <p:nvPr/>
          </p:nvSpPr>
          <p:spPr bwMode="auto">
            <a:xfrm flipV="1">
              <a:off x="2064" y="3566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71" name="Line 31"/>
            <p:cNvSpPr>
              <a:spLocks noChangeShapeType="1"/>
            </p:cNvSpPr>
            <p:nvPr/>
          </p:nvSpPr>
          <p:spPr bwMode="auto">
            <a:xfrm flipV="1">
              <a:off x="2744" y="3566"/>
              <a:ext cx="72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72" name="Line 32"/>
            <p:cNvSpPr>
              <a:spLocks noChangeShapeType="1"/>
            </p:cNvSpPr>
            <p:nvPr/>
          </p:nvSpPr>
          <p:spPr bwMode="auto">
            <a:xfrm flipV="1">
              <a:off x="3742" y="2886"/>
              <a:ext cx="589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73" name="Text Box 36"/>
            <p:cNvSpPr txBox="1">
              <a:spLocks noChangeArrowheads="1"/>
            </p:cNvSpPr>
            <p:nvPr/>
          </p:nvSpPr>
          <p:spPr bwMode="auto">
            <a:xfrm>
              <a:off x="158" y="3158"/>
              <a:ext cx="1543" cy="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Курия </a:t>
              </a:r>
              <a:r>
                <a:rPr lang="ru-RU" altLang="ru-RU" sz="2000" smtClean="0">
                  <a:solidFill>
                    <a:prstClr val="white"/>
                  </a:solidFill>
                </a:rPr>
                <a:t>землевладельцев</a:t>
              </a:r>
            </a:p>
          </p:txBody>
        </p:sp>
        <p:sp>
          <p:nvSpPr>
            <p:cNvPr id="6174" name="Text Box 37"/>
            <p:cNvSpPr txBox="1">
              <a:spLocks noChangeArrowheads="1"/>
            </p:cNvSpPr>
            <p:nvPr/>
          </p:nvSpPr>
          <p:spPr bwMode="auto">
            <a:xfrm>
              <a:off x="1882" y="3249"/>
              <a:ext cx="11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mtClean="0">
                <a:solidFill>
                  <a:prstClr val="white"/>
                </a:solidFill>
              </a:endParaRPr>
            </a:p>
          </p:txBody>
        </p:sp>
        <p:sp>
          <p:nvSpPr>
            <p:cNvPr id="6175" name="Text Box 40"/>
            <p:cNvSpPr txBox="1">
              <a:spLocks noChangeArrowheads="1"/>
            </p:cNvSpPr>
            <p:nvPr/>
          </p:nvSpPr>
          <p:spPr bwMode="auto">
            <a:xfrm>
              <a:off x="3334" y="3203"/>
              <a:ext cx="1633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Курия выборных от крестьянских обществ</a:t>
              </a:r>
            </a:p>
          </p:txBody>
        </p:sp>
        <p:sp>
          <p:nvSpPr>
            <p:cNvPr id="6176" name="Text Box 41"/>
            <p:cNvSpPr txBox="1">
              <a:spLocks noChangeArrowheads="1"/>
            </p:cNvSpPr>
            <p:nvPr/>
          </p:nvSpPr>
          <p:spPr bwMode="auto">
            <a:xfrm>
              <a:off x="2040" y="1253"/>
              <a:ext cx="108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smtClean="0">
                <a:solidFill>
                  <a:prstClr val="white"/>
                </a:solidFill>
              </a:endParaRPr>
            </a:p>
          </p:txBody>
        </p:sp>
        <p:sp>
          <p:nvSpPr>
            <p:cNvPr id="6177" name="Text Box 42"/>
            <p:cNvSpPr txBox="1">
              <a:spLocks noChangeArrowheads="1"/>
            </p:cNvSpPr>
            <p:nvPr/>
          </p:nvSpPr>
          <p:spPr bwMode="auto">
            <a:xfrm>
              <a:off x="2108" y="1208"/>
              <a:ext cx="90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dirty="0">
                  <a:solidFill>
                    <a:srgbClr val="FF0000"/>
                  </a:solidFill>
                </a:rPr>
                <a:t>Д</a:t>
              </a:r>
              <a:r>
                <a:rPr lang="ru-RU" altLang="ru-RU" dirty="0" smtClean="0">
                  <a:solidFill>
                    <a:srgbClr val="FF0000"/>
                  </a:solidFill>
                </a:rPr>
                <a:t>епутаты </a:t>
              </a:r>
            </a:p>
          </p:txBody>
        </p:sp>
        <p:sp>
          <p:nvSpPr>
            <p:cNvPr id="6178" name="Line 44"/>
            <p:cNvSpPr>
              <a:spLocks noChangeShapeType="1"/>
            </p:cNvSpPr>
            <p:nvPr/>
          </p:nvSpPr>
          <p:spPr bwMode="auto">
            <a:xfrm flipH="1" flipV="1">
              <a:off x="1746" y="1071"/>
              <a:ext cx="635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79" name="Line 45"/>
            <p:cNvSpPr>
              <a:spLocks noChangeShapeType="1"/>
            </p:cNvSpPr>
            <p:nvPr/>
          </p:nvSpPr>
          <p:spPr bwMode="auto">
            <a:xfrm>
              <a:off x="2699" y="1389"/>
              <a:ext cx="589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80" name="Text Box 46"/>
            <p:cNvSpPr txBox="1">
              <a:spLocks noChangeArrowheads="1"/>
            </p:cNvSpPr>
            <p:nvPr/>
          </p:nvSpPr>
          <p:spPr bwMode="auto">
            <a:xfrm>
              <a:off x="1474" y="2069"/>
              <a:ext cx="1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prstClr val="white"/>
                  </a:solidFill>
                </a:rPr>
                <a:t>гласные</a:t>
              </a:r>
            </a:p>
          </p:txBody>
        </p:sp>
        <p:sp>
          <p:nvSpPr>
            <p:cNvPr id="6181" name="Line 47"/>
            <p:cNvSpPr>
              <a:spLocks noChangeShapeType="1"/>
            </p:cNvSpPr>
            <p:nvPr/>
          </p:nvSpPr>
          <p:spPr bwMode="auto">
            <a:xfrm flipH="1" flipV="1">
              <a:off x="1156" y="1071"/>
              <a:ext cx="681" cy="10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82" name="Line 48"/>
            <p:cNvSpPr>
              <a:spLocks noChangeShapeType="1"/>
            </p:cNvSpPr>
            <p:nvPr/>
          </p:nvSpPr>
          <p:spPr bwMode="auto">
            <a:xfrm>
              <a:off x="1927" y="2251"/>
              <a:ext cx="59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83" name="Text Box 50"/>
            <p:cNvSpPr txBox="1">
              <a:spLocks noChangeArrowheads="1"/>
            </p:cNvSpPr>
            <p:nvPr/>
          </p:nvSpPr>
          <p:spPr bwMode="auto">
            <a:xfrm>
              <a:off x="249" y="2115"/>
              <a:ext cx="816" cy="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dirty="0" smtClean="0">
                  <a:solidFill>
                    <a:srgbClr val="FF0000"/>
                  </a:solidFill>
                </a:rPr>
                <a:t>Депутаты</a:t>
              </a:r>
              <a:r>
                <a:rPr lang="ru-RU" altLang="ru-RU" dirty="0" smtClean="0">
                  <a:solidFill>
                    <a:prstClr val="white"/>
                  </a:solidFill>
                </a:rPr>
                <a:t> гласные</a:t>
              </a:r>
            </a:p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endParaRPr lang="ru-RU" altLang="ru-RU" dirty="0" smtClean="0">
                <a:solidFill>
                  <a:prstClr val="white"/>
                </a:solidFill>
              </a:endParaRPr>
            </a:p>
          </p:txBody>
        </p:sp>
        <p:sp>
          <p:nvSpPr>
            <p:cNvPr id="6184" name="Line 51"/>
            <p:cNvSpPr>
              <a:spLocks noChangeShapeType="1"/>
            </p:cNvSpPr>
            <p:nvPr/>
          </p:nvSpPr>
          <p:spPr bwMode="auto">
            <a:xfrm flipV="1">
              <a:off x="567" y="1071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85" name="Line 52"/>
            <p:cNvSpPr>
              <a:spLocks noChangeShapeType="1"/>
            </p:cNvSpPr>
            <p:nvPr/>
          </p:nvSpPr>
          <p:spPr bwMode="auto">
            <a:xfrm>
              <a:off x="567" y="2341"/>
              <a:ext cx="0" cy="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prstClr val="white"/>
                </a:solidFill>
                <a:latin typeface="Arial Unicode MS" pitchFamily="34" charset="-128"/>
              </a:endParaRPr>
            </a:p>
          </p:txBody>
        </p:sp>
        <p:sp>
          <p:nvSpPr>
            <p:cNvPr id="6186" name="Text Box 53"/>
            <p:cNvSpPr txBox="1">
              <a:spLocks noChangeArrowheads="1"/>
            </p:cNvSpPr>
            <p:nvPr/>
          </p:nvSpPr>
          <p:spPr bwMode="auto">
            <a:xfrm>
              <a:off x="567" y="119"/>
              <a:ext cx="376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ru-RU" altLang="ru-RU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Земское самоуправление</a:t>
              </a:r>
            </a:p>
          </p:txBody>
        </p:sp>
      </p:grpSp>
      <p:sp>
        <p:nvSpPr>
          <p:cNvPr id="6148" name="Rectangle 55"/>
          <p:cNvSpPr>
            <a:spLocks noChangeArrowheads="1"/>
          </p:cNvSpPr>
          <p:nvPr/>
        </p:nvSpPr>
        <p:spPr bwMode="auto">
          <a:xfrm>
            <a:off x="2338150" y="3284539"/>
            <a:ext cx="1203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rgbClr val="FF0000"/>
                </a:solidFill>
              </a:rPr>
              <a:t>Депутаты</a:t>
            </a:r>
          </a:p>
        </p:txBody>
      </p:sp>
    </p:spTree>
    <p:extLst>
      <p:ext uri="{BB962C8B-B14F-4D97-AF65-F5344CB8AC3E}">
        <p14:creationId xmlns:p14="http://schemas.microsoft.com/office/powerpoint/2010/main" xmlns="" val="38232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Layouts/slideLayout23.xml" val="4253557568"/>
  <p:tag name="ppt/theme/theme3.xml" val="4193799001"/>
  <p:tag name="ppt/slideMasters/slideMaster3.xml" val="677835051"/>
  <p:tag name="ppt/slides/slide1.xml" val="4006140426"/>
  <p:tag name="ppt/slides/slide20.xml" val="1958345214"/>
  <p:tag name="ppt/slides/slide10.xml" val="3122683362"/>
  <p:tag name="ppt/slides/slide11.xml" val="2420851656"/>
  <p:tag name="ppt/slides/slide12.xml" val="2442233014"/>
  <p:tag name="ppt/slides/slide13.xml" val="275766207"/>
  <p:tag name="ppt/slides/slide9.xml" val="1487593843"/>
  <p:tag name="ppt/slides/slide8.xml" val="2958018453"/>
  <p:tag name="ppt/slides/slide7.xml" val="2261994993"/>
  <p:tag name="ppt/slides/slide6.xml" val="2058252751"/>
  <p:tag name="ppt/slides/slide5.xml" val="3108170443"/>
  <p:tag name="ppt/slides/slide4.xml" val="3486352210"/>
  <p:tag name="ppt/slides/slide14.xml" val="2623808674"/>
  <p:tag name="ppt/slides/slide15.xml" val="1569201868"/>
  <p:tag name="ppt/slides/slide16.xml" val="616969192"/>
  <p:tag name="ppt/slides/slide21.xml" val="3480164179"/>
  <p:tag name="ppt/slides/slide22.xml" val="1789966943"/>
  <p:tag name="ppt/slides/slide23.xml" val="1871723515"/>
  <p:tag name="ppt/slides/slide24.xml" val="4059829571"/>
  <p:tag name="ppt/slides/slide25.xml" val="647698861"/>
  <p:tag name="ppt/slides/slide26.xml" val="829310199"/>
  <p:tag name="ppt/slides/slide18.xml" val="3591238332"/>
  <p:tag name="ppt/slides/slide17.xml" val="1296230427"/>
  <p:tag name="ppt/slides/slide3.xml" val="652652068"/>
  <p:tag name="ppt/slides/slide2.xml" val="3925982605"/>
  <p:tag name="ppt/slides/slide19.xml" val="3616134863"/>
  <p:tag name="ppt/slideMasters/slideMaster2.xml" val="1170912804"/>
  <p:tag name="ppt/slideMasters/slideMaster1.xml" val="3533136770"/>
  <p:tag name="ppt/slideLayouts/slideLayout11.xml" val="403560996"/>
  <p:tag name="ppt/slideLayouts/slideLayout12.xml" val="2349970004"/>
  <p:tag name="ppt/slideLayouts/slideLayout13.xml" val="2317028384"/>
  <p:tag name="ppt/slideLayouts/slideLayout14.xml" val="3867012256"/>
  <p:tag name="ppt/slideLayouts/slideLayout15.xml" val="3878526857"/>
  <p:tag name="ppt/slideLayouts/slideLayout16.xml" val="3316906411"/>
  <p:tag name="ppt/slideLayouts/slideLayout10.xml" val="2272130511"/>
  <p:tag name="ppt/slideLayouts/slideLayout9.xml" val="3269932830"/>
  <p:tag name="ppt/slideLayouts/slideLayout8.xml" val="4206271726"/>
  <p:tag name="ppt/slideLayouts/slideLayout1.xml" val="1799585471"/>
  <p:tag name="ppt/slideLayouts/slideLayout2.xml" val="2026342004"/>
  <p:tag name="ppt/slideLayouts/slideLayout3.xml" val="2263061075"/>
  <p:tag name="ppt/slideLayouts/slideLayout4.xml" val="3123107190"/>
  <p:tag name="ppt/slideLayouts/slideLayout5.xml" val="3656563717"/>
  <p:tag name="ppt/slideLayouts/slideLayout6.xml" val="3974504015"/>
  <p:tag name="ppt/slideLayouts/slideLayout7.xml" val="383660709"/>
  <p:tag name="ppt/slideLayouts/slideLayout18.xml" val="3833525349"/>
  <p:tag name="ppt/slideLayouts/slideLayout17.xml" val="804814890"/>
  <p:tag name="ppt/slideLayouts/slideLayout19.xml" val="2490569983"/>
  <p:tag name="ppt/slideLayouts/slideLayout22.xml" val="1885492775"/>
  <p:tag name="ppt/slideLayouts/slideLayout21.xml" val="3925933013"/>
  <p:tag name="ppt/slideLayouts/slideLayout20.xml" val="1835763805"/>
  <p:tag name="ppt/media/image8.jpeg" val="510111820"/>
  <p:tag name="ppt/media/image9.jpeg" val="151701048"/>
  <p:tag name="ppt/theme/theme1.xml" val="1794275846"/>
  <p:tag name="ppt/media/image1.jpeg" val="4114937224"/>
  <p:tag name="ppt/media/image7.jpeg" val="3870560256"/>
  <p:tag name="ppt/media/image5.jpeg" val="391497721"/>
  <p:tag name="ppt/theme/theme2.xml" val="2042622094"/>
  <p:tag name="ppt/media/image2.png" val="67665815"/>
  <p:tag name="ppt/media/image6.jpeg" val="668743860"/>
  <p:tag name="ppt/media/image4.jpg" val="417236668"/>
  <p:tag name="ppt/media/image3.jpg" val="1103946528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1103</Words>
  <PresentationFormat>Экран (4:3)</PresentationFormat>
  <Paragraphs>194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Поток</vt:lpstr>
      <vt:lpstr>Поток</vt:lpstr>
      <vt:lpstr>Эскиз</vt:lpstr>
      <vt:lpstr>Открытый урок по истории Тема: «Либеральные реформы 60-70 гг. XIX века»</vt:lpstr>
      <vt:lpstr>    Что такое реформа?</vt:lpstr>
      <vt:lpstr>План урока</vt:lpstr>
      <vt:lpstr>Изучение нового материала: </vt:lpstr>
      <vt:lpstr>Реформа местного самоуправления Одной из важнейших реформ Александра II стало создание органов местного самоуправления- земств. </vt:lpstr>
      <vt:lpstr>Реформа местного самоуправления 1864г. </vt:lpstr>
      <vt:lpstr>Реформа местного самоуправления 1864г. </vt:lpstr>
      <vt:lpstr>Реформа местного самоуправления 1864г. </vt:lpstr>
      <vt:lpstr>Слайд 9</vt:lpstr>
      <vt:lpstr>Реформа местного самоуправления 1864г. </vt:lpstr>
      <vt:lpstr>Слайд 11</vt:lpstr>
      <vt:lpstr>Реформа местного самоуправления</vt:lpstr>
      <vt:lpstr>Слайд 13</vt:lpstr>
      <vt:lpstr>Слайд 14</vt:lpstr>
      <vt:lpstr>                                                                  Судебная реформа 1864 г. Первым последовательным преобразованием Александра II стала судебная реформа 1864 г.  </vt:lpstr>
      <vt:lpstr>Слайд 16</vt:lpstr>
      <vt:lpstr>Слайд 17</vt:lpstr>
      <vt:lpstr>Слайд 18</vt:lpstr>
      <vt:lpstr>Слайд 19</vt:lpstr>
      <vt:lpstr>Слайд 20</vt:lpstr>
      <vt:lpstr>Слайд 21</vt:lpstr>
      <vt:lpstr>Реформы в области народного образования 1864-1865 гг.</vt:lpstr>
      <vt:lpstr>Реформа печати 1865 г. </vt:lpstr>
      <vt:lpstr>Претворение реформ в жизнь </vt:lpstr>
      <vt:lpstr>Класс отвечает на проблемный вопрос заданный в начале урока 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по истории Тема: «Либеральные реформы 60-70 гг. XIX века»</dc:title>
  <dc:creator>Миха</dc:creator>
  <cp:lastModifiedBy>Миха</cp:lastModifiedBy>
  <cp:revision>1</cp:revision>
  <dcterms:modified xsi:type="dcterms:W3CDTF">2021-03-25T18:47:26Z</dcterms:modified>
</cp:coreProperties>
</file>