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68" r:id="rId3"/>
    <p:sldId id="270" r:id="rId4"/>
    <p:sldId id="257" r:id="rId5"/>
    <p:sldId id="258" r:id="rId6"/>
    <p:sldId id="278" r:id="rId7"/>
    <p:sldId id="261" r:id="rId8"/>
    <p:sldId id="262" r:id="rId9"/>
    <p:sldId id="274" r:id="rId10"/>
    <p:sldId id="282" r:id="rId11"/>
    <p:sldId id="279" r:id="rId12"/>
    <p:sldId id="280" r:id="rId13"/>
    <p:sldId id="263" r:id="rId14"/>
    <p:sldId id="264" r:id="rId15"/>
    <p:sldId id="259" r:id="rId16"/>
    <p:sldId id="27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6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1" autoAdjust="0"/>
  </p:normalViewPr>
  <p:slideViewPr>
    <p:cSldViewPr>
      <p:cViewPr varScale="1">
        <p:scale>
          <a:sx n="79" d="100"/>
          <a:sy n="79" d="100"/>
        </p:scale>
        <p:origin x="157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07F8A-8C4F-413F-8BB6-7F834D69F449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3B25E-76F0-4CFD-A7A0-E1F361515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6C1ED-AD0E-4DDC-A81B-95E1B56E67FC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2EE9A-4DD8-4CAC-A78C-99FD2DB10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49825-4974-4D3F-AAD6-BFEACDA28330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34620-E99B-4B7F-B4E5-422F6FA51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B387-DB73-489D-8437-ACE37129B929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8F197-3D5F-4C6D-9DD5-C772612C5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69C1A05-4B44-4599-A69D-413770006439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62722F4-B35E-43DE-9E35-1208BC65A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1F03-E460-4C8F-BB7E-7CF3C70CFD29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EC04-BF2C-409A-A14C-10B747849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E6EA4-DE8D-4399-BA64-626EFBCA20E8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E746-B772-4EA5-82FD-BFB5EBC4F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9492-D498-492C-974B-A2974E1C543E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F456-04D8-41F3-89C4-CDB717E74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5907F4-DCB7-49B0-B3E0-71CEB67097E4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3499B15-2703-45F1-A736-F2BFAC659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13D6-5E04-4F44-B4A6-6EFA743F60F6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9A42-D3E2-4406-9C3F-42DD770DD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251EC7-CD8D-40FB-A2F2-AA0669F22BA6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996B4E-E3DC-40E8-BA42-6718F93C1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2ED841-8765-41C2-80D1-57A5C8EDBC83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ABF0C98-9DB1-4BFF-B658-D148E5412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E9C16D-25E3-421D-8A20-9C6C1F44F729}" type="datetimeFigureOut">
              <a:rPr lang="ru-RU"/>
              <a:pPr>
                <a:defRPr/>
              </a:pPr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40E1BA-7FC8-456F-9BCB-8FAA03B21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1" r:id="rId5"/>
    <p:sldLayoutId id="2147483676" r:id="rId6"/>
    <p:sldLayoutId id="2147483670" r:id="rId7"/>
    <p:sldLayoutId id="2147483677" r:id="rId8"/>
    <p:sldLayoutId id="2147483678" r:id="rId9"/>
    <p:sldLayoutId id="2147483669" r:id="rId10"/>
    <p:sldLayoutId id="2147483668" r:id="rId11"/>
    <p:sldLayoutId id="21474836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korki.lol/stihi-pro-sobak-i-sobachyu-vernost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713" y="260648"/>
            <a:ext cx="4968527" cy="122413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Фоторепортаж о проведенных акциях в группе№11 «Ромашка» </a:t>
            </a:r>
            <a:r>
              <a:rPr lang="ru-RU" sz="1800" u="sng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u="sng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u="sng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1800" u="sng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</a:t>
            </a:r>
            <a:r>
              <a:rPr lang="ru-RU" sz="1800" u="sng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481 комбинированного вида» города Новосибирска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734051"/>
            <a:ext cx="3960440" cy="915143"/>
          </a:xfrm>
        </p:spPr>
        <p:txBody>
          <a:bodyPr/>
          <a:lstStyle/>
          <a:p>
            <a:pPr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Воспитатель: </a:t>
            </a:r>
          </a:p>
          <a:p>
            <a:pPr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Набережных Ольга Владимировна, </a:t>
            </a:r>
          </a:p>
          <a:p>
            <a:pPr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высшая квалификационная категории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14339" name="Рисунок 3" descr="http://1masterskaya-uspeha.ru/wp-content/uploads/2013/10/tri-dobryh-dela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794" y="1473721"/>
            <a:ext cx="59753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570" y="3208822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260648"/>
            <a:ext cx="1548146" cy="15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328" y="4581525"/>
            <a:ext cx="1440855" cy="129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47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7543800" cy="708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i="1" u="sng" cap="none" dirty="0" smtClean="0">
                <a:solidFill>
                  <a:schemeClr val="accent1"/>
                </a:solidFill>
                <a:latin typeface="Arial" charset="0"/>
              </a:rPr>
              <a:t>Агитация помощи приюту</a:t>
            </a:r>
          </a:p>
        </p:txBody>
      </p:sp>
      <p:sp>
        <p:nvSpPr>
          <p:cNvPr id="25602" name="Текст 8"/>
          <p:cNvSpPr>
            <a:spLocks noGrp="1"/>
          </p:cNvSpPr>
          <p:nvPr>
            <p:ph type="body" sz="quarter" idx="1"/>
          </p:nvPr>
        </p:nvSpPr>
        <p:spPr>
          <a:xfrm>
            <a:off x="323850" y="1341438"/>
            <a:ext cx="4040188" cy="639762"/>
          </a:xfrm>
        </p:spPr>
        <p:txBody>
          <a:bodyPr/>
          <a:lstStyle/>
          <a:p>
            <a:pPr eaLnBrk="1" hangingPunct="1"/>
            <a:r>
              <a:rPr lang="ru-RU" sz="1600" b="0" smtClean="0">
                <a:solidFill>
                  <a:schemeClr val="tx1"/>
                </a:solidFill>
              </a:rPr>
              <a:t>Скрипят приютские ворота… Приходят люди за щенком</a:t>
            </a:r>
            <a:r>
              <a:rPr lang="ru-RU" sz="1600" b="0" smtClean="0">
                <a:solidFill>
                  <a:schemeClr val="bg1"/>
                </a:solidFill>
              </a:rPr>
              <a:t>. </a:t>
            </a:r>
            <a:r>
              <a:rPr lang="ru-RU" sz="1600" b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ru-RU" sz="1600" b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5603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341438"/>
            <a:ext cx="3825875" cy="639762"/>
          </a:xfrm>
        </p:spPr>
        <p:txBody>
          <a:bodyPr/>
          <a:lstStyle/>
          <a:p>
            <a:pPr eaLnBrk="1" hangingPunct="1"/>
            <a:r>
              <a:rPr lang="ru-RU" sz="1600" b="0" smtClean="0">
                <a:solidFill>
                  <a:schemeClr val="tx1"/>
                </a:solidFill>
              </a:rPr>
              <a:t>И каждому — домой охота! Собачье счастье в доме том</a:t>
            </a:r>
            <a:r>
              <a:rPr lang="ru-RU" sz="1600" b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604" name="Текст 4"/>
          <p:cNvSpPr txBox="1">
            <a:spLocks/>
          </p:cNvSpPr>
          <p:nvPr/>
        </p:nvSpPr>
        <p:spPr bwMode="auto">
          <a:xfrm>
            <a:off x="4643438" y="5516563"/>
            <a:ext cx="404177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latin typeface="Century Schoolbook" pitchFamily="18" charset="0"/>
              </a:rPr>
              <a:t> </a:t>
            </a:r>
          </a:p>
        </p:txBody>
      </p:sp>
      <p:sp>
        <p:nvSpPr>
          <p:cNvPr id="25605" name="Текст 8"/>
          <p:cNvSpPr>
            <a:spLocks/>
          </p:cNvSpPr>
          <p:nvPr/>
        </p:nvSpPr>
        <p:spPr bwMode="auto">
          <a:xfrm>
            <a:off x="1763688" y="5516563"/>
            <a:ext cx="5624537" cy="1139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ru-RU" sz="1800" dirty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         </a:t>
            </a:r>
            <a:r>
              <a:rPr lang="ru-RU" sz="3200" dirty="0" smtClean="0">
                <a:cs typeface="Times New Roman" panose="02020603050405020304" pitchFamily="18" charset="0"/>
              </a:rPr>
              <a:t>Поможем </a:t>
            </a:r>
            <a:r>
              <a:rPr lang="ru-RU" sz="3200" dirty="0">
                <a:cs typeface="Times New Roman" panose="02020603050405020304" pitchFamily="18" charset="0"/>
              </a:rPr>
              <a:t>все вместе!</a:t>
            </a:r>
          </a:p>
        </p:txBody>
      </p:sp>
      <p:pic>
        <p:nvPicPr>
          <p:cNvPr id="25606" name="Picture 10" descr="IMG_20190118_1537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133600"/>
            <a:ext cx="417671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IMG_20190118_154507_BURST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276475"/>
            <a:ext cx="30241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clipart-romashka-1024x1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1386" y="159545"/>
            <a:ext cx="12969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0" descr="clipart-romashka-1024x1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5229225"/>
            <a:ext cx="1296988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1" descr="clipart-romashka-1024x1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724400"/>
            <a:ext cx="11128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4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 bwMode="auto">
          <a:xfrm>
            <a:off x="755650" y="549275"/>
            <a:ext cx="7245350" cy="8667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600" b="1" i="1" u="sng" cap="none" smtClean="0">
                <a:solidFill>
                  <a:srgbClr val="FF0000"/>
                </a:solidFill>
              </a:rPr>
              <a:t/>
            </a:r>
            <a:br>
              <a:rPr lang="ru-RU" sz="2600" b="1" i="1" u="sng" cap="none" smtClean="0">
                <a:solidFill>
                  <a:srgbClr val="FF0000"/>
                </a:solidFill>
              </a:rPr>
            </a:br>
            <a:r>
              <a:rPr lang="ru-RU" sz="3200" b="1" i="1" u="sng" cap="none" smtClean="0">
                <a:solidFill>
                  <a:schemeClr val="accent1"/>
                </a:solidFill>
                <a:latin typeface="Times New Roman" pitchFamily="18" charset="0"/>
              </a:rPr>
              <a:t>АКЦИЯ  </a:t>
            </a:r>
            <a:r>
              <a:rPr lang="ru-RU" sz="3200" b="1" u="sng" cap="none" smtClean="0">
                <a:solidFill>
                  <a:schemeClr val="accent1"/>
                </a:solidFill>
                <a:latin typeface="Times New Roman" pitchFamily="18" charset="0"/>
              </a:rPr>
              <a:t>«Поможем зоопарку» - «Добрый урожай»</a:t>
            </a:r>
            <a:endParaRPr lang="ru-RU" sz="3200" b="1" cap="none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7410" name="Текст 4"/>
          <p:cNvSpPr>
            <a:spLocks noGrp="1"/>
          </p:cNvSpPr>
          <p:nvPr>
            <p:ph type="body" sz="quarter" idx="3"/>
          </p:nvPr>
        </p:nvSpPr>
        <p:spPr>
          <a:xfrm>
            <a:off x="395288" y="1628775"/>
            <a:ext cx="4535487" cy="1390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b="0" smtClean="0">
                <a:solidFill>
                  <a:schemeClr val="tx1"/>
                </a:solidFill>
                <a:latin typeface="Times New Roman" pitchFamily="18" charset="0"/>
              </a:rPr>
              <a:t>Я сегодня побывал, в городе чудесном.</a:t>
            </a:r>
          </a:p>
          <a:p>
            <a:pPr eaLnBrk="1" hangingPunct="1">
              <a:lnSpc>
                <a:spcPct val="80000"/>
              </a:lnSpc>
            </a:pPr>
            <a:r>
              <a:rPr lang="ru-RU" b="0" smtClean="0">
                <a:solidFill>
                  <a:schemeClr val="tx1"/>
                </a:solidFill>
                <a:latin typeface="Times New Roman" pitchFamily="18" charset="0"/>
              </a:rPr>
              <a:t>Всех животных повстречал. </a:t>
            </a:r>
          </a:p>
          <a:p>
            <a:pPr eaLnBrk="1" hangingPunct="1">
              <a:lnSpc>
                <a:spcPct val="80000"/>
              </a:lnSpc>
            </a:pPr>
            <a:r>
              <a:rPr lang="ru-RU" b="0" smtClean="0">
                <a:solidFill>
                  <a:schemeClr val="tx1"/>
                </a:solidFill>
                <a:latin typeface="Times New Roman" pitchFamily="18" charset="0"/>
              </a:rPr>
              <a:t>Много птиц прелестных</a:t>
            </a:r>
          </a:p>
        </p:txBody>
      </p:sp>
      <p:pic>
        <p:nvPicPr>
          <p:cNvPr id="17411" name="Picture 10" descr="1517564377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284538"/>
            <a:ext cx="6983412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127124"/>
            <a:ext cx="1582737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4728" y="1844824"/>
            <a:ext cx="1333376" cy="13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clipart-romashka-1024x1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5445125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0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4392166" cy="93538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u="sng" cap="none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ru-RU" b="1" u="sng" cap="none" dirty="0" smtClean="0">
                <a:solidFill>
                  <a:schemeClr val="accent1"/>
                </a:solidFill>
                <a:latin typeface="Times New Roman" pitchFamily="18" charset="0"/>
              </a:rPr>
              <a:t>ПОМОЖЕМ ВСЕ  ВМЕСТЕ!</a:t>
            </a:r>
          </a:p>
        </p:txBody>
      </p:sp>
      <p:sp>
        <p:nvSpPr>
          <p:cNvPr id="18434" name="Текст 2"/>
          <p:cNvSpPr>
            <a:spLocks noGrp="1"/>
          </p:cNvSpPr>
          <p:nvPr>
            <p:ph type="body" sz="quarter" idx="1"/>
          </p:nvPr>
        </p:nvSpPr>
        <p:spPr>
          <a:xfrm>
            <a:off x="1403648" y="5733255"/>
            <a:ext cx="4645581" cy="926977"/>
          </a:xfrm>
        </p:spPr>
        <p:txBody>
          <a:bodyPr/>
          <a:lstStyle/>
          <a:p>
            <a:pPr eaLnBrk="1" hangingPunct="1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</a:rPr>
              <a:t>Все подарки полезны для животных !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435" name="Текст 4"/>
          <p:cNvSpPr>
            <a:spLocks noGrp="1"/>
          </p:cNvSpPr>
          <p:nvPr>
            <p:ph type="body" sz="quarter" idx="3"/>
          </p:nvPr>
        </p:nvSpPr>
        <p:spPr>
          <a:xfrm>
            <a:off x="5531519" y="333375"/>
            <a:ext cx="3001294" cy="151144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</a:rPr>
              <a:t>Семьи нашей группы собрали 17 кг овощей свежего урожая! Приятного аппетита!</a:t>
            </a:r>
          </a:p>
        </p:txBody>
      </p:sp>
      <p:pic>
        <p:nvPicPr>
          <p:cNvPr id="18440" name="Picture 9" descr="clipart-romashka-1024x1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6383" y="5517232"/>
            <a:ext cx="14912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0" y="1913531"/>
            <a:ext cx="2445095" cy="33777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43" y="2145077"/>
            <a:ext cx="2359645" cy="3146193"/>
          </a:xfrm>
          <a:prstGeom prst="rect">
            <a:avLst/>
          </a:prstGeom>
        </p:spPr>
      </p:pic>
      <p:pic>
        <p:nvPicPr>
          <p:cNvPr id="12" name="Picture 4" descr="img-20180923-wa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6403" y="1913531"/>
            <a:ext cx="2445116" cy="325944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4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C:\Users\Юля\Pictures\2017-01\IMG_20170111_105025.jpg"/>
          <p:cNvPicPr>
            <a:picLocks noChangeAspect="1" noChangeArrowheads="1"/>
          </p:cNvPicPr>
          <p:nvPr/>
        </p:nvPicPr>
        <p:blipFill>
          <a:blip r:embed="rId2" cstate="print"/>
          <a:srcRect b="16620"/>
          <a:stretch>
            <a:fillRect/>
          </a:stretch>
        </p:blipFill>
        <p:spPr bwMode="auto">
          <a:xfrm>
            <a:off x="5364163" y="1916113"/>
            <a:ext cx="23764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188640"/>
            <a:ext cx="8229600" cy="12239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600" b="1" i="1" u="sng" cap="none" dirty="0" smtClean="0">
                <a:solidFill>
                  <a:srgbClr val="7B6AE4"/>
                </a:solidFill>
              </a:rPr>
              <a:t>АКЦИЯ «ПТИЧЬЯ СТОЛОВАЯ»</a:t>
            </a:r>
            <a:br>
              <a:rPr lang="ru-RU" sz="2600" b="1" i="1" u="sng" cap="none" dirty="0" smtClean="0">
                <a:solidFill>
                  <a:srgbClr val="7B6AE4"/>
                </a:solidFill>
              </a:rPr>
            </a:br>
            <a:r>
              <a:rPr lang="ru-RU" sz="1800" u="sng" cap="none" dirty="0" smtClean="0">
                <a:solidFill>
                  <a:schemeClr val="tx1"/>
                </a:solidFill>
                <a:latin typeface="Times New Roman" pitchFamily="18" charset="0"/>
              </a:rPr>
              <a:t>Цель:</a:t>
            </a:r>
            <a:r>
              <a:rPr lang="ru-RU" sz="1800" cap="none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800" u="sng" cap="none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800" u="sng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800" cap="none" dirty="0" smtClean="0">
                <a:solidFill>
                  <a:schemeClr val="tx1"/>
                </a:solidFill>
                <a:latin typeface="Times New Roman" pitchFamily="18" charset="0"/>
              </a:rPr>
              <a:t>Воспитывать в образовательных учреждениях и внутри семьи бережное отношение к природе и труду взрослых, расширять зоны контактов с окружающим миром, формировать навыки сотрудничества</a:t>
            </a:r>
            <a:r>
              <a:rPr lang="ru-RU" sz="1600" cap="none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5603" name="Picture 2" descr="C:\Users\Юля\Pictures\2017-01\IMG_20170111_1049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805376"/>
            <a:ext cx="4024734" cy="3421246"/>
          </a:xfrm>
        </p:spPr>
      </p:pic>
      <p:sp>
        <p:nvSpPr>
          <p:cNvPr id="25604" name="Текст 2"/>
          <p:cNvSpPr>
            <a:spLocks noGrp="1"/>
          </p:cNvSpPr>
          <p:nvPr>
            <p:ph type="body" sz="quarter" idx="1"/>
          </p:nvPr>
        </p:nvSpPr>
        <p:spPr>
          <a:xfrm>
            <a:off x="250825" y="1700213"/>
            <a:ext cx="3657600" cy="720725"/>
          </a:xfrm>
        </p:spPr>
        <p:txBody>
          <a:bodyPr/>
          <a:lstStyle/>
          <a:p>
            <a:pPr eaLnBrk="1" hangingPunct="1"/>
            <a:r>
              <a:rPr lang="ru-RU" smtClean="0"/>
              <a:t>У нас такой обычай; Чуть выпадет снежок,</a:t>
            </a:r>
          </a:p>
        </p:txBody>
      </p:sp>
      <p:sp>
        <p:nvSpPr>
          <p:cNvPr id="25605" name="Текст 4"/>
          <p:cNvSpPr>
            <a:spLocks noGrp="1"/>
          </p:cNvSpPr>
          <p:nvPr>
            <p:ph type="body" sz="quarter" idx="3"/>
          </p:nvPr>
        </p:nvSpPr>
        <p:spPr>
          <a:xfrm>
            <a:off x="4859338" y="5516563"/>
            <a:ext cx="3600450" cy="1081087"/>
          </a:xfrm>
        </p:spPr>
        <p:txBody>
          <a:bodyPr/>
          <a:lstStyle/>
          <a:p>
            <a:pPr eaLnBrk="1" hangingPunct="1"/>
            <a:r>
              <a:rPr lang="ru-RU" smtClean="0"/>
              <a:t>дощатый домик птичий</a:t>
            </a:r>
          </a:p>
          <a:p>
            <a:pPr eaLnBrk="1" hangingPunct="1"/>
            <a:r>
              <a:rPr lang="ru-RU" smtClean="0"/>
              <a:t>Повесим на сучок!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:\Users\Юля\Pictures\2017-01\IMG_20170111_1112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16688" y="1844675"/>
            <a:ext cx="2217737" cy="3816350"/>
          </a:xfrm>
        </p:spPr>
      </p:pic>
      <p:pic>
        <p:nvPicPr>
          <p:cNvPr id="26626" name="Picture 4" descr="C:\Users\Юля\Pictures\2017-01\IMG_20170111_1109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638" y="2708275"/>
            <a:ext cx="2182812" cy="3886200"/>
          </a:xfrm>
        </p:spPr>
      </p:pic>
      <p:sp>
        <p:nvSpPr>
          <p:cNvPr id="26627" name="Текст 2"/>
          <p:cNvSpPr>
            <a:spLocks noGrp="1"/>
          </p:cNvSpPr>
          <p:nvPr>
            <p:ph type="body" sz="quarter" idx="1"/>
          </p:nvPr>
        </p:nvSpPr>
        <p:spPr>
          <a:xfrm>
            <a:off x="468313" y="4076700"/>
            <a:ext cx="3322637" cy="2232025"/>
          </a:xfrm>
        </p:spPr>
        <p:txBody>
          <a:bodyPr/>
          <a:lstStyle/>
          <a:p>
            <a:pPr eaLnBrk="1" hangingPunct="1"/>
            <a:r>
              <a:rPr lang="ru-RU" sz="1800" smtClean="0"/>
              <a:t>Во дворе деревьев много,</a:t>
            </a:r>
          </a:p>
          <a:p>
            <a:pPr eaLnBrk="1" hangingPunct="1"/>
            <a:r>
              <a:rPr lang="ru-RU" sz="1800" smtClean="0"/>
              <a:t>Но кормушек не видать…</a:t>
            </a:r>
          </a:p>
          <a:p>
            <a:pPr eaLnBrk="1" hangingPunct="1"/>
            <a:r>
              <a:rPr lang="ru-RU" sz="1800" smtClean="0"/>
              <a:t>Вы для птиц кормушки ставьте,</a:t>
            </a:r>
          </a:p>
          <a:p>
            <a:pPr eaLnBrk="1" hangingPunct="1"/>
            <a:r>
              <a:rPr lang="ru-RU" sz="1800" smtClean="0"/>
              <a:t>Будем корм им насыпать</a:t>
            </a:r>
          </a:p>
        </p:txBody>
      </p:sp>
      <p:sp>
        <p:nvSpPr>
          <p:cNvPr id="26628" name="Текст 4"/>
          <p:cNvSpPr>
            <a:spLocks noGrp="1"/>
          </p:cNvSpPr>
          <p:nvPr>
            <p:ph type="body" sz="quarter" idx="3"/>
          </p:nvPr>
        </p:nvSpPr>
        <p:spPr>
          <a:xfrm>
            <a:off x="4427538" y="1052513"/>
            <a:ext cx="4162425" cy="792162"/>
          </a:xfrm>
        </p:spPr>
        <p:txBody>
          <a:bodyPr/>
          <a:lstStyle/>
          <a:p>
            <a:pPr eaLnBrk="1" hangingPunct="1"/>
            <a:r>
              <a:rPr lang="ru-RU" smtClean="0"/>
              <a:t>Жить зимой им помогать!</a:t>
            </a:r>
          </a:p>
        </p:txBody>
      </p:sp>
      <p:pic>
        <p:nvPicPr>
          <p:cNvPr id="26629" name="Picture 5" descr="C:\Users\Юля\Pictures\2017-01\IMG_20170111_113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773238"/>
            <a:ext cx="34909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395288" y="368300"/>
            <a:ext cx="8353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 </a:t>
            </a:r>
            <a:r>
              <a:rPr lang="ru-RU" sz="1600"/>
              <a:t>Совместно с родителями изготовлены кормушки, зерновое печенье для птиц, торжественное  развешивание кормушек на территории детского сада.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7543800" cy="21605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400" b="1" i="1" u="sng" cap="none" dirty="0" smtClean="0">
                <a:solidFill>
                  <a:srgbClr val="7B6AE4"/>
                </a:solidFill>
              </a:rPr>
              <a:t>АКЦИЯ «ЗА ЗДОРОВЬЕМ С РЮКЗАЧКОМ, МАЛЫШЕЙ С СОБОЙ ВОЗЬМЕМ!</a:t>
            </a:r>
            <a:br>
              <a:rPr lang="ru-RU" sz="2400" b="1" i="1" u="sng" cap="none" dirty="0" smtClean="0">
                <a:solidFill>
                  <a:srgbClr val="7B6AE4"/>
                </a:solidFill>
              </a:rPr>
            </a:br>
            <a:r>
              <a:rPr lang="ru-RU" sz="2400" b="1" i="1" u="sng" cap="none" dirty="0" smtClean="0">
                <a:solidFill>
                  <a:srgbClr val="7B6AE4"/>
                </a:solidFill>
              </a:rPr>
              <a:t/>
            </a:r>
            <a:br>
              <a:rPr lang="ru-RU" sz="2400" b="1" i="1" u="sng" cap="none" dirty="0" smtClean="0">
                <a:solidFill>
                  <a:srgbClr val="7B6AE4"/>
                </a:solidFill>
              </a:rPr>
            </a:br>
            <a:r>
              <a:rPr lang="ru-RU" sz="1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ценность общения старших дошкольников с малышами. Дать родителям возможность взглянуть на своих детей с другой стороны. Показать, что их дети многое могут и уже способны чему-то научить других.</a:t>
            </a:r>
            <a:r>
              <a:rPr lang="ru-RU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1506" name="Содержимое 6" descr="G:\DCIM\113NIKON\DSCN4810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420938"/>
            <a:ext cx="4040187" cy="3240087"/>
          </a:xfrm>
        </p:spPr>
      </p:pic>
      <p:pic>
        <p:nvPicPr>
          <p:cNvPr id="21507" name="Содержимое 7" descr="G:\DCIM\113NIKON\DSCN480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3830439"/>
            <a:ext cx="3514155" cy="2852936"/>
          </a:xfrm>
        </p:spPr>
      </p:pic>
      <p:sp>
        <p:nvSpPr>
          <p:cNvPr id="21508" name="Текст 2"/>
          <p:cNvSpPr>
            <a:spLocks noGrp="1"/>
          </p:cNvSpPr>
          <p:nvPr>
            <p:ph type="body" sz="quarter" idx="1"/>
          </p:nvPr>
        </p:nvSpPr>
        <p:spPr>
          <a:xfrm>
            <a:off x="179388" y="5734050"/>
            <a:ext cx="3671887" cy="935038"/>
          </a:xfrm>
        </p:spPr>
        <p:txBody>
          <a:bodyPr/>
          <a:lstStyle/>
          <a:p>
            <a:pPr eaLnBrk="1" hangingPunct="1"/>
            <a:r>
              <a:rPr lang="ru-RU" sz="1600" smtClean="0"/>
              <a:t>Здесь друзей себе находим,</a:t>
            </a:r>
          </a:p>
          <a:p>
            <a:pPr eaLnBrk="1" hangingPunct="1"/>
            <a:r>
              <a:rPr lang="ru-RU" sz="1600" smtClean="0"/>
              <a:t>В гости мы друг к другу ходим!</a:t>
            </a:r>
          </a:p>
        </p:txBody>
      </p:sp>
      <p:sp>
        <p:nvSpPr>
          <p:cNvPr id="21509" name="Текст 4"/>
          <p:cNvSpPr>
            <a:spLocks noGrp="1"/>
          </p:cNvSpPr>
          <p:nvPr>
            <p:ph type="body" sz="quarter" idx="3"/>
          </p:nvPr>
        </p:nvSpPr>
        <p:spPr>
          <a:xfrm>
            <a:off x="5003801" y="2349501"/>
            <a:ext cx="3600648" cy="1295524"/>
          </a:xfrm>
        </p:spPr>
        <p:txBody>
          <a:bodyPr/>
          <a:lstStyle/>
          <a:p>
            <a:pPr eaLnBrk="1" hangingPunct="1"/>
            <a:r>
              <a:rPr lang="ru-RU" dirty="0" smtClean="0"/>
              <a:t>Вместе спорим и мечтаем.</a:t>
            </a:r>
          </a:p>
          <a:p>
            <a:pPr eaLnBrk="1" hangingPunct="1"/>
            <a:r>
              <a:rPr lang="ru-RU" dirty="0" smtClean="0"/>
              <a:t>Незаметно подрастаем!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/>
          </p:cNvSpPr>
          <p:nvPr>
            <p:ph type="body" idx="1"/>
          </p:nvPr>
        </p:nvSpPr>
        <p:spPr>
          <a:xfrm>
            <a:off x="457200" y="4581525"/>
            <a:ext cx="7467600" cy="1152525"/>
          </a:xfrm>
        </p:spPr>
        <p:txBody>
          <a:bodyPr/>
          <a:lstStyle/>
          <a:p>
            <a:pPr marL="1600200" lvl="3" indent="-228600">
              <a:lnSpc>
                <a:spcPct val="80000"/>
              </a:lnSpc>
            </a:pPr>
            <a:endParaRPr lang="ru-RU" sz="3600" smtClean="0">
              <a:solidFill>
                <a:srgbClr val="7B6AE4"/>
              </a:solidFill>
            </a:endParaRPr>
          </a:p>
          <a:p>
            <a:pPr marL="1600200" lvl="3" indent="-228600">
              <a:lnSpc>
                <a:spcPct val="80000"/>
              </a:lnSpc>
              <a:buFont typeface="Wingdings" pitchFamily="2" charset="2"/>
              <a:buNone/>
            </a:pPr>
            <a:r>
              <a:rPr lang="ru-RU" sz="3600" smtClean="0">
                <a:solidFill>
                  <a:srgbClr val="7B6AE4"/>
                </a:solidFill>
              </a:rPr>
              <a:t>Спасибо за внимание!</a:t>
            </a:r>
          </a:p>
        </p:txBody>
      </p:sp>
      <p:pic>
        <p:nvPicPr>
          <p:cNvPr id="31746" name="Рисунок 3" descr="http://1masterskaya-uspeha.ru/wp-content/uploads/2013/10/tri-dobryh-dela-.jpg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60350"/>
            <a:ext cx="6840537" cy="396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6334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4400" cap="none" dirty="0" smtClean="0">
                <a:solidFill>
                  <a:srgbClr val="7B6AE4"/>
                </a:solidFill>
              </a:rPr>
              <a:t>Поделись своей добротой!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395288" y="981075"/>
            <a:ext cx="7529512" cy="5492750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 2" pitchFamily="18" charset="2"/>
              <a:buNone/>
            </a:pPr>
            <a:endParaRPr lang="ru-RU" sz="180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smtClean="0">
                <a:latin typeface="Times New Roman" pitchFamily="18" charset="0"/>
              </a:rPr>
              <a:t>    Всем известно, что детство является особенным и неповторимым периодом в жизни каждого. В детстве не только закладываются основы здоровья, но и формируется личность: ее ценности, предпочтения, ориентиры. То, как проходит детство ребенка, непосредственно отражается на успешности его будущей жизни. Ценным опытом этого периода является социально- личностное развитие (ФГОС ДО ч.</a:t>
            </a:r>
            <a:r>
              <a:rPr lang="en-US" sz="1800" smtClean="0">
                <a:latin typeface="Times New Roman" pitchFamily="18" charset="0"/>
              </a:rPr>
              <a:t>II</a:t>
            </a:r>
            <a:r>
              <a:rPr lang="ru-RU" sz="1800" smtClean="0">
                <a:latin typeface="Times New Roman" pitchFamily="18" charset="0"/>
              </a:rPr>
              <a:t> п.4), то есть формирование отношения ребенка к себе и к окружающему, выработка им социальных мотивов и потребностей. Взрастить социально-нравственную, творчески активную личность непросто. Дошкольное детство наиболее благоприятный период для закладывания основ её формирования. Смена приоритетов в сфере дошкольного образования ориентирует нас, педагогов, на включение детей в систему социальных отношений. Наилучшим образом это реализуется путем участия в  социально значимых акциях. Следовательно, целью участия в акциях  является: создание объединяющих  условий, направленных на развитие интегративных качеств личности ребенка, формирование у него активной социальной позиции, соответствующей  требованиям социума.</a:t>
            </a:r>
          </a:p>
        </p:txBody>
      </p:sp>
      <p:pic>
        <p:nvPicPr>
          <p:cNvPr id="4" name="Picture 6" descr="clipart-romashka-1024x1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7229" y="5085184"/>
            <a:ext cx="1548146" cy="15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6334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cap="none" dirty="0" smtClean="0">
                <a:solidFill>
                  <a:srgbClr val="7B6AE4"/>
                </a:solidFill>
              </a:rPr>
              <a:t>Направленности социальных акций</a:t>
            </a:r>
            <a:r>
              <a:rPr lang="ru-RU" cap="none" dirty="0" smtClean="0">
                <a:solidFill>
                  <a:srgbClr val="7B6AE4"/>
                </a:solidFill>
              </a:rPr>
              <a:t>.</a:t>
            </a:r>
          </a:p>
        </p:txBody>
      </p:sp>
      <p:sp>
        <p:nvSpPr>
          <p:cNvPr id="18437" name="Текст 2"/>
          <p:cNvSpPr>
            <a:spLocks/>
          </p:cNvSpPr>
          <p:nvPr/>
        </p:nvSpPr>
        <p:spPr bwMode="auto">
          <a:xfrm>
            <a:off x="468313" y="1196975"/>
            <a:ext cx="3322637" cy="23034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>
                <a:solidFill>
                  <a:srgbClr val="FFFFFF"/>
                </a:solidFill>
                <a:latin typeface="Century Schoolbook"/>
              </a:rPr>
              <a:t>Благотворительные – Акция «Радость детям в детский дом»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>
                <a:solidFill>
                  <a:srgbClr val="FFFFFF"/>
                </a:solidFill>
                <a:latin typeface="Century Schoolbook"/>
              </a:rPr>
              <a:t>1 июня – День Защиты детей.</a:t>
            </a:r>
          </a:p>
        </p:txBody>
      </p:sp>
      <p:sp>
        <p:nvSpPr>
          <p:cNvPr id="18438" name="Текст 2"/>
          <p:cNvSpPr>
            <a:spLocks/>
          </p:cNvSpPr>
          <p:nvPr/>
        </p:nvSpPr>
        <p:spPr bwMode="auto">
          <a:xfrm>
            <a:off x="4540250" y="4076700"/>
            <a:ext cx="3384550" cy="2232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 dirty="0">
                <a:solidFill>
                  <a:srgbClr val="FFFFFF"/>
                </a:solidFill>
                <a:latin typeface="Century Schoolbook"/>
              </a:rPr>
              <a:t>Социально- педагогические- Акции «Шефство над малышами», «Порадуй больного друга».</a:t>
            </a:r>
          </a:p>
        </p:txBody>
      </p:sp>
      <p:sp>
        <p:nvSpPr>
          <p:cNvPr id="18439" name="Текст 2"/>
          <p:cNvSpPr>
            <a:spLocks/>
          </p:cNvSpPr>
          <p:nvPr/>
        </p:nvSpPr>
        <p:spPr bwMode="auto">
          <a:xfrm>
            <a:off x="5076056" y="1125538"/>
            <a:ext cx="3456757" cy="2374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 dirty="0">
                <a:solidFill>
                  <a:srgbClr val="FFFFFF"/>
                </a:solidFill>
                <a:latin typeface="Century Schoolbook"/>
              </a:rPr>
              <a:t>Экологические-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 dirty="0">
                <a:solidFill>
                  <a:srgbClr val="FFFFFF"/>
                </a:solidFill>
                <a:latin typeface="Century Schoolbook"/>
              </a:rPr>
              <a:t>Акции «Птичья столовая», «Помоги приюту бездомных собак</a:t>
            </a:r>
            <a:r>
              <a:rPr lang="ru-RU" sz="1800" b="1" dirty="0" smtClean="0">
                <a:solidFill>
                  <a:srgbClr val="FFFFFF"/>
                </a:solidFill>
                <a:latin typeface="Century Schoolbook"/>
              </a:rPr>
              <a:t>» «Добрый урожай зоопарку!»</a:t>
            </a:r>
            <a:endParaRPr lang="ru-RU" sz="1800" b="1" dirty="0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8440" name="Текст 2"/>
          <p:cNvSpPr>
            <a:spLocks/>
          </p:cNvSpPr>
          <p:nvPr/>
        </p:nvSpPr>
        <p:spPr bwMode="auto">
          <a:xfrm>
            <a:off x="468313" y="4076700"/>
            <a:ext cx="3322637" cy="2232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>
                <a:solidFill>
                  <a:srgbClr val="FFFFFF"/>
                </a:solidFill>
                <a:latin typeface="Century Schoolbook"/>
              </a:rPr>
              <a:t>Патриотические- Акция «Посылка солдату»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800" b="1">
                <a:solidFill>
                  <a:srgbClr val="FFFFFF"/>
                </a:solidFill>
                <a:latin typeface="Century Schoolbook"/>
              </a:rPr>
              <a:t> ( к Дню Защитника Отечества).</a:t>
            </a: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500563" y="1125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8" name="Picture 6" descr="clipart-romashka-1024x1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8891" y="2348706"/>
            <a:ext cx="1548146" cy="15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lipart-romashka-1024x1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5854" y="5336839"/>
            <a:ext cx="1548146" cy="15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lipart-romashka-1024x1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194962"/>
            <a:ext cx="1025183" cy="102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0"/>
            <a:ext cx="8156575" cy="19161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400" b="1" i="1" u="sng" cap="none" dirty="0" smtClean="0">
                <a:solidFill>
                  <a:srgbClr val="7B6AE4"/>
                </a:solidFill>
              </a:rPr>
              <a:t>АКЦИЯ «Посылка солдату»</a:t>
            </a:r>
            <a:r>
              <a:rPr lang="ru-RU" sz="2400" cap="none" dirty="0" smtClean="0">
                <a:solidFill>
                  <a:srgbClr val="7B6AE4"/>
                </a:solidFill>
              </a:rPr>
              <a:t/>
            </a:r>
            <a:br>
              <a:rPr lang="ru-RU" sz="2400" cap="none" dirty="0" smtClean="0">
                <a:solidFill>
                  <a:srgbClr val="7B6AE4"/>
                </a:solidFill>
              </a:rPr>
            </a:br>
            <a:r>
              <a:rPr lang="ru-RU" sz="1600" cap="none" dirty="0" smtClean="0">
                <a:solidFill>
                  <a:schemeClr val="tx1"/>
                </a:solidFill>
                <a:latin typeface="Times New Roman" pitchFamily="18" charset="0"/>
              </a:rPr>
              <a:t>Цель</a:t>
            </a:r>
            <a:r>
              <a:rPr lang="ru-RU" sz="1600" cap="none" dirty="0" smtClean="0">
                <a:latin typeface="Times New Roman" pitchFamily="18" charset="0"/>
              </a:rPr>
              <a:t>: Вовлечь детей в социально значимую деятельность за пределами д/с, формировать патриотические чувства, научить оказывать эмоциональную поддержку и помощь в поднятии духа солдат, которые несут свою службу в рядах вооруженных сил России. Укрепить  внутрисемейные связи общим делом и желанием помочь.</a:t>
            </a:r>
            <a:r>
              <a:rPr lang="ru-RU" cap="none" dirty="0" smtClean="0"/>
              <a:t> </a:t>
            </a:r>
          </a:p>
        </p:txBody>
      </p:sp>
      <p:pic>
        <p:nvPicPr>
          <p:cNvPr id="19458" name="Содержимое 3" descr="DSCN1788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244" y="3175794"/>
            <a:ext cx="3671887" cy="2952750"/>
          </a:xfrm>
        </p:spPr>
      </p:pic>
      <p:sp>
        <p:nvSpPr>
          <p:cNvPr id="19459" name="Текст 7"/>
          <p:cNvSpPr>
            <a:spLocks noGrp="1"/>
          </p:cNvSpPr>
          <p:nvPr>
            <p:ph type="body" sz="quarter" idx="1"/>
          </p:nvPr>
        </p:nvSpPr>
        <p:spPr>
          <a:xfrm>
            <a:off x="755576" y="1988840"/>
            <a:ext cx="2808312" cy="936104"/>
          </a:xfrm>
        </p:spPr>
        <p:txBody>
          <a:bodyPr/>
          <a:lstStyle/>
          <a:p>
            <a:pPr eaLnBrk="1" hangingPunct="1"/>
            <a:r>
              <a:rPr lang="ru-RU" sz="1600" dirty="0" smtClean="0"/>
              <a:t>Вырасту когда –то…</a:t>
            </a:r>
          </a:p>
          <a:p>
            <a:pPr eaLnBrk="1" hangingPunct="1"/>
            <a:r>
              <a:rPr lang="ru-RU" sz="1600" dirty="0" smtClean="0"/>
              <a:t>Кем тогда мне быть?</a:t>
            </a:r>
          </a:p>
        </p:txBody>
      </p:sp>
      <p:sp>
        <p:nvSpPr>
          <p:cNvPr id="19460" name="Текст 8"/>
          <p:cNvSpPr>
            <a:spLocks noGrp="1"/>
          </p:cNvSpPr>
          <p:nvPr>
            <p:ph type="body" sz="quarter" idx="3"/>
          </p:nvPr>
        </p:nvSpPr>
        <p:spPr>
          <a:xfrm>
            <a:off x="4427538" y="5661025"/>
            <a:ext cx="3657600" cy="9350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Я хочу солдатом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В Армии служить!</a:t>
            </a:r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</p:txBody>
      </p:sp>
      <p:pic>
        <p:nvPicPr>
          <p:cNvPr id="19461" name="Рисунок 4" descr="F:\фото 11группы поход\DSCN1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374" y="2168029"/>
            <a:ext cx="3308074" cy="324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lipart-romashka-1024x1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376" y="5517232"/>
            <a:ext cx="1025183" cy="102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6" descr="F:\фото 11группы поход\DSCN1709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2636838"/>
            <a:ext cx="3673475" cy="3887787"/>
          </a:xfrm>
        </p:spPr>
      </p:pic>
      <p:sp>
        <p:nvSpPr>
          <p:cNvPr id="20482" name="Текст 2"/>
          <p:cNvSpPr>
            <a:spLocks noGrp="1"/>
          </p:cNvSpPr>
          <p:nvPr>
            <p:ph type="body" sz="quarter" idx="1"/>
          </p:nvPr>
        </p:nvSpPr>
        <p:spPr>
          <a:xfrm>
            <a:off x="5004048" y="5445224"/>
            <a:ext cx="3679577" cy="11524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900" dirty="0" smtClean="0"/>
              <a:t>Я свою Отчизну от лихих врагов,</a:t>
            </a:r>
          </a:p>
          <a:p>
            <a:pPr eaLnBrk="1" hangingPunct="1">
              <a:lnSpc>
                <a:spcPct val="90000"/>
              </a:lnSpc>
            </a:pPr>
            <a:r>
              <a:rPr lang="ru-RU" sz="1900" dirty="0" smtClean="0"/>
              <a:t>Не жалея жизни, защищать готов!</a:t>
            </a:r>
          </a:p>
        </p:txBody>
      </p:sp>
      <p:sp>
        <p:nvSpPr>
          <p:cNvPr id="20483" name="Текст 4"/>
          <p:cNvSpPr>
            <a:spLocks noGrp="1"/>
          </p:cNvSpPr>
          <p:nvPr>
            <p:ph type="body" sz="quarter" idx="3"/>
          </p:nvPr>
        </p:nvSpPr>
        <p:spPr>
          <a:xfrm>
            <a:off x="2051720" y="1340768"/>
            <a:ext cx="2592412" cy="1223962"/>
          </a:xfrm>
        </p:spPr>
        <p:txBody>
          <a:bodyPr/>
          <a:lstStyle/>
          <a:p>
            <a:pPr eaLnBrk="1" hangingPunct="1"/>
            <a:r>
              <a:rPr lang="ru-RU" sz="1600" dirty="0" smtClean="0"/>
              <a:t>Когда я стану старше,</a:t>
            </a:r>
            <a:br>
              <a:rPr lang="ru-RU" sz="1600" dirty="0" smtClean="0"/>
            </a:br>
            <a:r>
              <a:rPr lang="ru-RU" sz="1600" dirty="0" smtClean="0"/>
              <a:t>Окрепну, подрасту,</a:t>
            </a:r>
            <a:br>
              <a:rPr lang="ru-RU" sz="1600" dirty="0" smtClean="0"/>
            </a:br>
            <a:r>
              <a:rPr lang="ru-RU" sz="1600" dirty="0" smtClean="0"/>
              <a:t>Стоять я буду так же</a:t>
            </a:r>
            <a:br>
              <a:rPr lang="ru-RU" sz="1600" dirty="0" smtClean="0"/>
            </a:br>
            <a:r>
              <a:rPr lang="ru-RU" sz="1600" dirty="0" smtClean="0"/>
              <a:t>На боевом посту</a:t>
            </a:r>
          </a:p>
        </p:txBody>
      </p:sp>
      <p:pic>
        <p:nvPicPr>
          <p:cNvPr id="20484" name="Picture 2" descr="IMG_073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26370" t="-240" r="5421" b="2"/>
          <a:stretch>
            <a:fillRect/>
          </a:stretch>
        </p:blipFill>
        <p:spPr>
          <a:xfrm>
            <a:off x="4859338" y="908050"/>
            <a:ext cx="3789362" cy="4105275"/>
          </a:xfrm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611188" y="28575"/>
            <a:ext cx="7848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Обсуждение в детском саду и дома «что нужнее всего солдату в его сложной и ответственной службе, чем мы можем порадовать и поддержать солдата вдали от родного дома». Собрана общая посылка и передана в военную часть семьей военного по поручению группы. </a:t>
            </a:r>
          </a:p>
        </p:txBody>
      </p:sp>
      <p:pic>
        <p:nvPicPr>
          <p:cNvPr id="7" name="Picture 6" descr="clipart-romashka-1024x1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343" y="1311771"/>
            <a:ext cx="1213329" cy="102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Содержимое 10" descr="http://go1.imgsmail.ru/imgpreview?key=7584a7ea8303da65&amp;mb=imgdb_preview_1491"/>
          <p:cNvPicPr>
            <a:picLocks noGrp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2606253" y="3690938"/>
            <a:ext cx="2808288" cy="2089150"/>
          </a:xfrm>
        </p:spPr>
      </p:pic>
      <p:sp>
        <p:nvSpPr>
          <p:cNvPr id="15363" name="Текст 7"/>
          <p:cNvSpPr>
            <a:spLocks noGrp="1"/>
          </p:cNvSpPr>
          <p:nvPr>
            <p:ph type="body" sz="quarter" idx="1"/>
          </p:nvPr>
        </p:nvSpPr>
        <p:spPr>
          <a:xfrm>
            <a:off x="431899" y="608534"/>
            <a:ext cx="2087761" cy="1296814"/>
          </a:xfrm>
        </p:spPr>
        <p:txBody>
          <a:bodyPr/>
          <a:lstStyle/>
          <a:p>
            <a:pPr eaLnBrk="1" hangingPunct="1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</a:rPr>
              <a:t>Вырасту когда –то…</a:t>
            </a:r>
          </a:p>
          <a:p>
            <a:pPr eaLnBrk="1" hangingPunct="1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</a:rPr>
              <a:t>Кем тогда мне быть?</a:t>
            </a:r>
          </a:p>
        </p:txBody>
      </p:sp>
      <p:sp>
        <p:nvSpPr>
          <p:cNvPr id="15364" name="Текст 8"/>
          <p:cNvSpPr>
            <a:spLocks noGrp="1"/>
          </p:cNvSpPr>
          <p:nvPr>
            <p:ph type="body" sz="quarter" idx="3"/>
          </p:nvPr>
        </p:nvSpPr>
        <p:spPr>
          <a:xfrm>
            <a:off x="5508625" y="4508500"/>
            <a:ext cx="3152775" cy="1079500"/>
          </a:xfrm>
        </p:spPr>
        <p:txBody>
          <a:bodyPr/>
          <a:lstStyle/>
          <a:p>
            <a:pPr eaLnBrk="1" hangingPunct="1"/>
            <a:r>
              <a:rPr lang="ru-RU" b="0" smtClean="0">
                <a:solidFill>
                  <a:schemeClr val="tx1"/>
                </a:solidFill>
                <a:latin typeface="Times New Roman" pitchFamily="18" charset="0"/>
              </a:rPr>
              <a:t>Я хочу солдатом </a:t>
            </a:r>
          </a:p>
          <a:p>
            <a:pPr eaLnBrk="1" hangingPunct="1"/>
            <a:r>
              <a:rPr lang="ru-RU" b="0" smtClean="0">
                <a:solidFill>
                  <a:schemeClr val="tx1"/>
                </a:solidFill>
                <a:latin typeface="Times New Roman" pitchFamily="18" charset="0"/>
              </a:rPr>
              <a:t>В Армии служить!</a:t>
            </a:r>
          </a:p>
          <a:p>
            <a:pPr eaLnBrk="1" hangingPunct="1"/>
            <a:endParaRPr lang="ru-RU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5365" name="Picture 6" descr="IMG_20190226_1204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1628775"/>
            <a:ext cx="22145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IMG-20190218-WA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990" y="3394076"/>
            <a:ext cx="201612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IMG_20190213_1156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6253" y="319357"/>
            <a:ext cx="3672805" cy="307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clipart-romashka-1024x1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2088" y="5445125"/>
            <a:ext cx="107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0" descr="clipart-romashka-1024x1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744538"/>
            <a:ext cx="7921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 descr="clipart-romashka-1024x1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8235" y="6056337"/>
            <a:ext cx="7921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79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7543800" cy="2016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700" b="1" i="1" u="sng" cap="none" smtClean="0">
                <a:solidFill>
                  <a:srgbClr val="7B6AE4"/>
                </a:solidFill>
              </a:rPr>
              <a:t>АКЦИЯ «ПОМОЩЬ БЕЗДОМНЫМ ЖИВОТНЫМ»</a:t>
            </a:r>
            <a:br>
              <a:rPr lang="ru-RU" sz="2700" b="1" i="1" u="sng" cap="none" smtClean="0">
                <a:solidFill>
                  <a:srgbClr val="7B6AE4"/>
                </a:solidFill>
              </a:rPr>
            </a:br>
            <a:r>
              <a:rPr lang="ru-RU" sz="1600" cap="none" smtClean="0">
                <a:solidFill>
                  <a:schemeClr val="tx1"/>
                </a:solidFill>
                <a:latin typeface="Times New Roman" pitchFamily="18" charset="0"/>
              </a:rPr>
              <a:t>Развивать у детей активную гражданскую позицию в заботе о бездомных животных, учить сопереживать и проявлять стремление в организации помощи нуждающимся, формировать бережное отношение к животным и чувство ответственности за них.</a:t>
            </a:r>
            <a:r>
              <a:rPr lang="ru-RU" cap="none" smtClean="0"/>
              <a:t>  </a:t>
            </a:r>
          </a:p>
        </p:txBody>
      </p:sp>
      <p:pic>
        <p:nvPicPr>
          <p:cNvPr id="23554" name="Содержимое 6" descr="C:\Users\Кирилл\AppData\Local\Microsoft\Windows\INetCacheContent.Word\IMG-20161113-WA0023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349500"/>
            <a:ext cx="2963862" cy="3887788"/>
          </a:xfrm>
        </p:spPr>
      </p:pic>
      <p:pic>
        <p:nvPicPr>
          <p:cNvPr id="23555" name="Содержимое 7" descr="C:\Users\Кирилл\AppData\Local\Microsoft\Windows\INetCacheContent.Word\IMG-20161113-WA0027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636838"/>
            <a:ext cx="2963862" cy="3519487"/>
          </a:xfrm>
        </p:spPr>
      </p:pic>
      <p:sp>
        <p:nvSpPr>
          <p:cNvPr id="23556" name="Текст 2"/>
          <p:cNvSpPr>
            <a:spLocks noGrp="1"/>
          </p:cNvSpPr>
          <p:nvPr>
            <p:ph type="body" sz="quarter" idx="1"/>
          </p:nvPr>
        </p:nvSpPr>
        <p:spPr>
          <a:xfrm>
            <a:off x="611188" y="6237288"/>
            <a:ext cx="7345362" cy="431800"/>
          </a:xfrm>
        </p:spPr>
        <p:txBody>
          <a:bodyPr/>
          <a:lstStyle/>
          <a:p>
            <a:pPr eaLnBrk="1" hangingPunct="1"/>
            <a:r>
              <a:rPr lang="ru-RU" smtClean="0"/>
              <a:t>Лучше маленькая помощь, чем большое сочувствие</a:t>
            </a:r>
          </a:p>
        </p:txBody>
      </p:sp>
      <p:sp>
        <p:nvSpPr>
          <p:cNvPr id="23557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2205038"/>
            <a:ext cx="3657600" cy="360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Очень рады нам собачки!</a:t>
            </a:r>
          </a:p>
        </p:txBody>
      </p:sp>
      <p:pic>
        <p:nvPicPr>
          <p:cNvPr id="7" name="Picture 5" descr="clipart-romashka-1024x10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1675" y="5105436"/>
            <a:ext cx="1471538" cy="14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6" descr="C:\Users\Кирилл\AppData\Local\Microsoft\Windows\INetCacheContent.Word\IMG-20161113-WA0003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3311525" cy="3455988"/>
          </a:xfrm>
        </p:spPr>
      </p:pic>
      <p:pic>
        <p:nvPicPr>
          <p:cNvPr id="24578" name="Содержимое 7" descr="C:\Users\Кирилл\AppData\Local\Microsoft\Windows\INetCacheContent.Word\IMG-20161121-WA0006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t="26990" b="28081"/>
          <a:stretch>
            <a:fillRect/>
          </a:stretch>
        </p:blipFill>
        <p:spPr>
          <a:xfrm>
            <a:off x="5292725" y="188913"/>
            <a:ext cx="3489325" cy="251936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4213" y="5084763"/>
            <a:ext cx="4041775" cy="1512887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Не важно, чтобы в каждом доме была собака,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Важно, чтобы у каждой собаки был дом…</a:t>
            </a:r>
            <a:endParaRPr lang="ru-RU" dirty="0"/>
          </a:p>
        </p:txBody>
      </p:sp>
      <p:pic>
        <p:nvPicPr>
          <p:cNvPr id="24580" name="Рисунок 8" descr="C:\Users\Кирилл\AppData\Local\Microsoft\Windows\INetCacheContent.Word\IMG-20161113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284538"/>
            <a:ext cx="30257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Текст 4"/>
          <p:cNvSpPr>
            <a:spLocks/>
          </p:cNvSpPr>
          <p:nvPr/>
        </p:nvSpPr>
        <p:spPr bwMode="auto">
          <a:xfrm>
            <a:off x="5508625" y="2492375"/>
            <a:ext cx="3167063" cy="6588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2000" b="1">
                <a:solidFill>
                  <a:srgbClr val="FFFFFF"/>
                </a:solidFill>
                <a:latin typeface="Century Schoolbook"/>
              </a:rPr>
              <a:t>Наши гостинцы!</a:t>
            </a: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250825" y="244475"/>
            <a:ext cx="50419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Силами детей, родителей и сотрудников детского сада для приюта «Краснообск 2007» были собраны и переданы: сухой корм для кошек и собак, игрушки для животных,мед,препараты и средства по уходу за животными. </a:t>
            </a:r>
          </a:p>
        </p:txBody>
      </p:sp>
      <p:pic>
        <p:nvPicPr>
          <p:cNvPr id="8" name="Picture 5" descr="clipart-romashka-1024x1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1675" y="5105436"/>
            <a:ext cx="1471538" cy="14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3754760" cy="3240360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004048" y="2780928"/>
            <a:ext cx="3007592" cy="720080"/>
          </a:xfrm>
        </p:spPr>
        <p:txBody>
          <a:bodyPr/>
          <a:lstStyle/>
          <a:p>
            <a:r>
              <a:rPr lang="ru-RU" dirty="0" smtClean="0"/>
              <a:t>Мы вместе!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58753"/>
            <a:ext cx="3601591" cy="270119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1" y="306686"/>
            <a:ext cx="3341687" cy="2506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5992"/>
            <a:ext cx="4248472" cy="2384884"/>
          </a:xfrm>
          <a:prstGeom prst="rect">
            <a:avLst/>
          </a:prstGeom>
        </p:spPr>
      </p:pic>
      <p:pic>
        <p:nvPicPr>
          <p:cNvPr id="8" name="Picture 5" descr="clipart-romashka-1024x10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9551" y="5085184"/>
            <a:ext cx="1583456" cy="15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2529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391</TotalTime>
  <Words>586</Words>
  <Application>Microsoft Office PowerPoint</Application>
  <PresentationFormat>Экран (4:3)</PresentationFormat>
  <Paragraphs>66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Century Schoolbook</vt:lpstr>
      <vt:lpstr>Times New Roman</vt:lpstr>
      <vt:lpstr>Wingdings</vt:lpstr>
      <vt:lpstr>Wingdings 2</vt:lpstr>
      <vt:lpstr>Эркер</vt:lpstr>
      <vt:lpstr>Фоторепортаж о проведенных акциях в группе№11 «Ромашка»   «МКДОУ д.с № 481 комбинированного вида» города Новосибирска </vt:lpstr>
      <vt:lpstr>Поделись своей добротой!</vt:lpstr>
      <vt:lpstr>Направленности социальных акций.</vt:lpstr>
      <vt:lpstr>АКЦИЯ «Посылка солдату» Цель: Вовлечь детей в социально значимую деятельность за пределами д/с, формировать патриотические чувства, научить оказывать эмоциональную поддержку и помощь в поднятии духа солдат, которые несут свою службу в рядах вооруженных сил России. Укрепить  внутрисемейные связи общим делом и желанием помочь. </vt:lpstr>
      <vt:lpstr>Презентация PowerPoint</vt:lpstr>
      <vt:lpstr>Презентация PowerPoint</vt:lpstr>
      <vt:lpstr>АКЦИЯ «ПОМОЩЬ БЕЗДОМНЫМ ЖИВОТНЫМ» Развивать у детей активную гражданскую позицию в заботе о бездомных животных, учить сопереживать и проявлять стремление в организации помощи нуждающимся, формировать бережное отношение к животным и чувство ответственности за них.  </vt:lpstr>
      <vt:lpstr>Презентация PowerPoint</vt:lpstr>
      <vt:lpstr>Презентация PowerPoint</vt:lpstr>
      <vt:lpstr>Агитация помощи приюту</vt:lpstr>
      <vt:lpstr> АКЦИЯ  «Поможем зоопарку» - «Добрый урожай»</vt:lpstr>
      <vt:lpstr> ПОМОЖЕМ ВСЕ  ВМЕСТЕ!</vt:lpstr>
      <vt:lpstr>АКЦИЯ «ПТИЧЬЯ СТОЛОВАЯ» Цель:  Воспитывать в образовательных учреждениях и внутри семьи бережное отношение к природе и труду взрослых, расширять зоны контактов с окружающим миром, формировать навыки сотрудничества.</vt:lpstr>
      <vt:lpstr>Презентация PowerPoint</vt:lpstr>
      <vt:lpstr>АКЦИЯ «ЗА ЗДОРОВЬЕМ С РЮКЗАЧКОМ, МАЛЫШЕЙ С СОБОЙ ВОЗЬМЕМ!  Цель: Повысить ценность общения старших дошкольников с малышами. Дать родителям возможность взглянуть на своих детей с другой стороны. Показать, что их дети многое могут и уже способны чему-то научить других. 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Фоторепортаж о проведенных акциях в группе№11 «Ромашка»</dc:title>
  <dc:creator>Юля</dc:creator>
  <cp:lastModifiedBy>79137620278</cp:lastModifiedBy>
  <cp:revision>86</cp:revision>
  <dcterms:created xsi:type="dcterms:W3CDTF">2017-01-11T08:49:46Z</dcterms:created>
  <dcterms:modified xsi:type="dcterms:W3CDTF">2021-03-28T12:38:21Z</dcterms:modified>
</cp:coreProperties>
</file>