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073E"/>
    <a:srgbClr val="800080"/>
    <a:srgbClr val="1508B8"/>
    <a:srgbClr val="006600"/>
    <a:srgbClr val="990033"/>
    <a:srgbClr val="CC00FF"/>
    <a:srgbClr val="0066FF"/>
    <a:srgbClr val="CC0000"/>
    <a:srgbClr val="8706BA"/>
    <a:srgbClr val="0571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90" y="-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0399" y="3887804"/>
            <a:ext cx="7971235" cy="2133487"/>
          </a:xfrm>
        </p:spPr>
        <p:txBody>
          <a:bodyPr/>
          <a:lstStyle/>
          <a:p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8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Происхождение моего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8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имени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Comic Sans MS" pitchFamily="66" charset="0"/>
              </a:rPr>
              <a:t>«Екатерина»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181" y="285728"/>
            <a:ext cx="8017669" cy="178595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508B8"/>
                </a:solidFill>
                <a:latin typeface="Monotype Corsiva" pitchFamily="66" charset="0"/>
              </a:rPr>
              <a:t>Подготовила </a:t>
            </a:r>
            <a:r>
              <a:rPr lang="ru-RU" b="1" dirty="0" smtClean="0">
                <a:solidFill>
                  <a:srgbClr val="1508B8"/>
                </a:solidFill>
                <a:latin typeface="Monotype Corsiva" pitchFamily="66" charset="0"/>
              </a:rPr>
              <a:t>ученица 3 класса</a:t>
            </a:r>
            <a:endParaRPr lang="ru-RU" b="1" dirty="0" smtClean="0">
              <a:solidFill>
                <a:srgbClr val="1508B8"/>
              </a:solidFill>
              <a:latin typeface="Monotype Corsiva" pitchFamily="66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508B8"/>
                </a:solidFill>
                <a:latin typeface="Monotype Corsiva" pitchFamily="66" charset="0"/>
              </a:rPr>
              <a:t>Маркина Екатерина</a:t>
            </a:r>
            <a:endParaRPr lang="ru-RU" b="1" dirty="0" smtClean="0">
              <a:solidFill>
                <a:srgbClr val="1508B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97" y="0"/>
            <a:ext cx="8915400" cy="105273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>
                <a:solidFill>
                  <a:srgbClr val="1508B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Что значит имя </a:t>
            </a:r>
            <a:r>
              <a:rPr lang="ru-RU" b="1" dirty="0">
                <a:solidFill>
                  <a:srgbClr val="B9073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Екатерина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473" y="2420888"/>
            <a:ext cx="6006667" cy="3888432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Имя </a:t>
            </a:r>
            <a:r>
              <a:rPr lang="ru-RU" sz="2000" b="1" dirty="0">
                <a:solidFill>
                  <a:srgbClr val="1508B8"/>
                </a:solidFill>
                <a:latin typeface="Comic Sans MS" pitchFamily="66" charset="0"/>
                <a:cs typeface="Estrangelo Edessa" pitchFamily="66"/>
              </a:rPr>
              <a:t>Екатерина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имеет греческие корни. По наиболее распространенной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 версии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происхождения, оно трактуется как «чистая», «непорочная». В России это имя набрало популярность благодаря царю Алексею Михайловичу. По легенде, к нему во сне явилась святая Екатерина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 Александрийская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, в честь которой он 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впоследствии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  <a:cs typeface="Estrangelo Edessa" pitchFamily="66"/>
              </a:rPr>
              <a:t>назвал свою дочь и построил храм.</a:t>
            </a:r>
          </a:p>
          <a:p>
            <a:endParaRPr lang="ru-RU" dirty="0"/>
          </a:p>
        </p:txBody>
      </p:sp>
      <p:pic>
        <p:nvPicPr>
          <p:cNvPr id="1026" name="Picture 2" descr="Katyf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157" y="3645024"/>
            <a:ext cx="3365579" cy="29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442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624638" cy="1154112"/>
          </a:xfrm>
        </p:spPr>
        <p:txBody>
          <a:bodyPr/>
          <a:lstStyle/>
          <a:p>
            <a:r>
              <a:rPr lang="ru-RU" b="1" dirty="0" smtClean="0">
                <a:solidFill>
                  <a:srgbClr val="990099"/>
                </a:solidFill>
                <a:latin typeface="Monotype Corsiva" pitchFamily="66" charset="0"/>
              </a:rPr>
              <a:t>Судьба и характер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72480" y="1628800"/>
            <a:ext cx="5148572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Екатерины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057117"/>
                </a:solidFill>
                <a:latin typeface="Comic Sans MS" pitchFamily="66" charset="0"/>
              </a:rPr>
              <a:t>порой бывают чрезмерно импульсивны и </a:t>
            </a:r>
            <a:r>
              <a:rPr lang="ru-RU" sz="2000" dirty="0" smtClean="0">
                <a:solidFill>
                  <a:srgbClr val="057117"/>
                </a:solidFill>
                <a:latin typeface="Comic Sans MS" pitchFamily="66" charset="0"/>
              </a:rPr>
              <a:t>не</a:t>
            </a:r>
            <a:r>
              <a:rPr lang="ru-RU" sz="2000" dirty="0">
                <a:solidFill>
                  <a:srgbClr val="057117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57117"/>
                </a:solidFill>
                <a:latin typeface="Comic Sans MS" pitchFamily="66" charset="0"/>
              </a:rPr>
              <a:t>желают </a:t>
            </a:r>
            <a:r>
              <a:rPr lang="ru-RU" sz="2000" dirty="0">
                <a:solidFill>
                  <a:srgbClr val="057117"/>
                </a:solidFill>
                <a:latin typeface="Comic Sans MS" pitchFamily="66" charset="0"/>
              </a:rPr>
              <a:t>признавать превосходства других людей, даже если в каких-то ситуациях оно очевидно. На самом же деле причиной этого является ее собственная привычка постоянно искать в себе </a:t>
            </a:r>
            <a:r>
              <a:rPr lang="ru-RU" sz="2000" dirty="0" smtClean="0">
                <a:solidFill>
                  <a:srgbClr val="057117"/>
                </a:solidFill>
                <a:latin typeface="Comic Sans MS" pitchFamily="66" charset="0"/>
              </a:rPr>
              <a:t>недостатки. </a:t>
            </a:r>
            <a:r>
              <a:rPr lang="ru-RU" sz="2000" dirty="0">
                <a:solidFill>
                  <a:srgbClr val="057117"/>
                </a:solidFill>
                <a:latin typeface="Comic Sans MS" pitchFamily="66" charset="0"/>
              </a:rPr>
              <a:t>И ее самолюбие не позволяет опускаться хотя бы в чем-то относительно окружения</a:t>
            </a:r>
            <a:r>
              <a:rPr lang="ru-RU" sz="2000" dirty="0">
                <a:solidFill>
                  <a:srgbClr val="C12F07"/>
                </a:solidFill>
                <a:latin typeface="Comic Sans MS" pitchFamily="66" charset="0"/>
              </a:rPr>
              <a:t>.</a:t>
            </a:r>
            <a:endParaRPr lang="ru-RU" sz="2000" dirty="0" smtClean="0">
              <a:solidFill>
                <a:srgbClr val="C12F07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webapteka.by/fotogalery/news/depositphotos_8759207_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069" y="3429003"/>
            <a:ext cx="4094905" cy="32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490" y="2249488"/>
            <a:ext cx="6358257" cy="46085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dirty="0">
                <a:solidFill>
                  <a:srgbClr val="660033"/>
                </a:solidFill>
                <a:latin typeface="Comic Sans MS" pitchFamily="66" charset="0"/>
              </a:rPr>
              <a:t>Можно сказать, что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Екатерина</a:t>
            </a:r>
            <a:r>
              <a:rPr lang="ru-RU" sz="2000" dirty="0">
                <a:solidFill>
                  <a:srgbClr val="660033"/>
                </a:solidFill>
                <a:latin typeface="Comic Sans MS" pitchFamily="66" charset="0"/>
              </a:rPr>
              <a:t> — достаточно сложный человек.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Тем </a:t>
            </a:r>
            <a:r>
              <a:rPr lang="ru-RU" sz="2000" dirty="0">
                <a:solidFill>
                  <a:srgbClr val="660033"/>
                </a:solidFill>
                <a:latin typeface="Comic Sans MS" pitchFamily="66" charset="0"/>
              </a:rPr>
              <a:t>не менее, она — большая фантазерка и прекрасный друг. </a:t>
            </a: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Будучи </a:t>
            </a:r>
            <a:r>
              <a:rPr lang="ru-RU" sz="2000" dirty="0">
                <a:solidFill>
                  <a:srgbClr val="660033"/>
                </a:solidFill>
                <a:latin typeface="Comic Sans MS" pitchFamily="66" charset="0"/>
              </a:rPr>
              <a:t>школьницей, Екатерина сразу проявляет свой интеллект и манеру общения. У нее появляется определенный круг общения, вроде «приближенных». Интересов у нее оказывается очень много, что может помешать определиться с будущим направлением. Достаточно часто Екатерины преуспевают в области журналистики и 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рекламы.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otvet.imgsmail.ru/download/103013170_cb6ae7dd8deca57b5a29024b70a9d84a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5210" y="2924944"/>
            <a:ext cx="282013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89" y="0"/>
            <a:ext cx="89154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1508B8"/>
                </a:solidFill>
                <a:latin typeface="Comic Sans MS" pitchFamily="66" charset="0"/>
              </a:rPr>
              <a:t>Характеристика</a:t>
            </a:r>
            <a:endParaRPr lang="ru-RU" b="1" i="1" dirty="0">
              <a:solidFill>
                <a:srgbClr val="1508B8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71" y="2033464"/>
            <a:ext cx="9439049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</a:rPr>
              <a:t>Екатерина</a:t>
            </a:r>
            <a:r>
              <a:rPr lang="ru-RU" sz="2400" b="1" dirty="0"/>
              <a:t> </a:t>
            </a:r>
            <a:r>
              <a:rPr lang="ru-RU" sz="2000" dirty="0">
                <a:solidFill>
                  <a:srgbClr val="008000"/>
                </a:solidFill>
                <a:latin typeface="Monotype Corsiva" pitchFamily="66" charset="0"/>
              </a:rPr>
              <a:t>– </a:t>
            </a:r>
            <a:r>
              <a:rPr lang="ru-RU" sz="2000" i="1" dirty="0">
                <a:solidFill>
                  <a:srgbClr val="008000"/>
                </a:solidFill>
                <a:latin typeface="Comic Sans MS" pitchFamily="66" charset="0"/>
              </a:rPr>
              <a:t>это мнительная домоседка, которая не любит выделяться ни в обществе, ни на работе. Любит принимать гостей и делать приятные сюрпризы друзьям. Она - душа компании, с которой всегда весело и приятно общаться. Любит жизнь во всех ее проявлениях. Она постоянно </a:t>
            </a:r>
            <a:r>
              <a:rPr lang="ru-RU" sz="2000" i="1" dirty="0" smtClean="0">
                <a:solidFill>
                  <a:srgbClr val="008000"/>
                </a:solidFill>
                <a:latin typeface="Comic Sans MS" pitchFamily="66" charset="0"/>
              </a:rPr>
              <a:t>совершенствуется</a:t>
            </a:r>
            <a:r>
              <a:rPr lang="ru-RU" sz="2000" i="1" dirty="0">
                <a:solidFill>
                  <a:srgbClr val="008000"/>
                </a:solidFill>
                <a:latin typeface="Comic Sans MS" pitchFamily="66" charset="0"/>
              </a:rPr>
              <a:t>, поэтому с ней </a:t>
            </a:r>
            <a:r>
              <a:rPr lang="ru-RU" sz="2000" i="1" dirty="0" smtClean="0">
                <a:solidFill>
                  <a:srgbClr val="008000"/>
                </a:solidFill>
                <a:latin typeface="Comic Sans MS" pitchFamily="66" charset="0"/>
              </a:rPr>
              <a:t>всегда </a:t>
            </a:r>
            <a:r>
              <a:rPr lang="ru-RU" sz="2000" i="1" dirty="0">
                <a:solidFill>
                  <a:srgbClr val="008000"/>
                </a:solidFill>
                <a:latin typeface="Comic Sans MS" pitchFamily="66" charset="0"/>
              </a:rPr>
              <a:t>интересно.</a:t>
            </a:r>
            <a:r>
              <a:rPr lang="ru-RU" sz="2400" i="1" dirty="0">
                <a:solidFill>
                  <a:srgbClr val="008000"/>
                </a:solidFill>
                <a:latin typeface="Comic Sans MS" pitchFamily="66" charset="0"/>
              </a:rPr>
              <a:t> </a:t>
            </a:r>
            <a:endParaRPr lang="ru-RU" sz="2400" i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1508B8"/>
                </a:solidFill>
                <a:latin typeface="Monotype Corsiva" pitchFamily="66" charset="0"/>
              </a:rPr>
              <a:t>Подходящий  к  имени  </a:t>
            </a:r>
            <a:r>
              <a:rPr lang="ru-RU" sz="4000" b="1" dirty="0" smtClean="0">
                <a:solidFill>
                  <a:srgbClr val="1508B8"/>
                </a:solidFill>
                <a:latin typeface="Monotype Corsiva" pitchFamily="66" charset="0"/>
              </a:rPr>
              <a:t>цвет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CC00FF"/>
                </a:solidFill>
                <a:latin typeface="Monotype Corsiva" pitchFamily="66" charset="0"/>
              </a:rPr>
              <a:t>Екатерине</a:t>
            </a:r>
            <a:r>
              <a:rPr lang="ru-RU" sz="2800" i="1" dirty="0" smtClean="0">
                <a:solidFill>
                  <a:srgbClr val="CC00FF"/>
                </a:solidFill>
                <a:latin typeface="Monotype Corsiva" pitchFamily="66" charset="0"/>
              </a:rPr>
              <a:t> </a:t>
            </a:r>
            <a:r>
              <a:rPr lang="ru-RU" sz="2800" i="1" dirty="0" smtClean="0">
                <a:solidFill>
                  <a:srgbClr val="CC00FF"/>
                </a:solidFill>
                <a:latin typeface="Monotype Corsiva" pitchFamily="66" charset="0"/>
              </a:rPr>
              <a:t> </a:t>
            </a:r>
            <a:r>
              <a:rPr lang="ru-RU" sz="2000" i="1" dirty="0" smtClean="0">
                <a:solidFill>
                  <a:srgbClr val="0066FF"/>
                </a:solidFill>
                <a:latin typeface="Comic Sans MS" pitchFamily="66" charset="0"/>
              </a:rPr>
              <a:t>покровительствует </a:t>
            </a:r>
            <a:r>
              <a:rPr lang="ru-RU" sz="2000" i="1" dirty="0" smtClean="0">
                <a:solidFill>
                  <a:srgbClr val="0066FF"/>
                </a:solidFill>
                <a:latin typeface="Comic Sans MS" pitchFamily="66" charset="0"/>
              </a:rPr>
              <a:t>синий цвет.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66FF"/>
                </a:solidFill>
                <a:latin typeface="Comic Sans MS" pitchFamily="66" charset="0"/>
              </a:rPr>
              <a:t>Синий – символ спокойствия, мудрости и созидания, поэтому </a:t>
            </a:r>
            <a:endParaRPr lang="ru-RU" sz="2000" i="1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66FF"/>
                </a:solidFill>
                <a:latin typeface="Comic Sans MS" pitchFamily="66" charset="0"/>
              </a:rPr>
              <a:t>люди с "синими" именами наделены такими качествами, как преданность, верность, терпеливость, добродушие</a:t>
            </a:r>
            <a:endParaRPr lang="ru-RU" sz="2000" i="1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55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97" y="0"/>
            <a:ext cx="8915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Тотемное животное</a:t>
            </a:r>
            <a:endParaRPr lang="ru-RU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99" y="1988840"/>
            <a:ext cx="5772641" cy="46531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508B8"/>
                </a:solidFill>
                <a:latin typeface="Comic Sans MS" pitchFamily="66" charset="0"/>
              </a:rPr>
              <a:t>Животным-талисманом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для Екатерины являются лебедь и термит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66FF"/>
                </a:solidFill>
                <a:latin typeface="Comic Sans MS" pitchFamily="66" charset="0"/>
              </a:rPr>
              <a:t>Лебедь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 - это символ чистоты, верности, мудрости, гордости и благородства. Согласно поверьям, лебедь может олицетворять как светлое, так и темное начало, символизируя жизнь и смерть, добро и зло.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66FF"/>
                </a:solidFill>
                <a:latin typeface="Comic Sans MS" pitchFamily="66" charset="0"/>
              </a:rPr>
              <a:t>Термит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- это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активное </a:t>
            </a: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насекомое, оно  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не может усидеть на месте, поэтому неудивительно, что именно термит является символом непоседливой Екатерины, которой нравятся частые перемены.</a:t>
            </a:r>
          </a:p>
          <a:p>
            <a:endParaRPr lang="ru-RU" sz="2400" dirty="0"/>
          </a:p>
        </p:txBody>
      </p:sp>
      <p:pic>
        <p:nvPicPr>
          <p:cNvPr id="6146" name="Picture 2" descr="http://s3.fotokto.ru/photo/full/315/3155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610" y="1844824"/>
            <a:ext cx="351039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g-fotki.yandex.ru/get/3214/247143137.34/0_1350a4_a10403c0_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610" y="4821588"/>
            <a:ext cx="3510390" cy="20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80" y="0"/>
            <a:ext cx="8915400" cy="99412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8706BA"/>
                </a:solidFill>
                <a:latin typeface="Monotype Corsiva" pitchFamily="66" charset="0"/>
              </a:rPr>
              <a:t>Растение моего имени</a:t>
            </a:r>
            <a:endParaRPr lang="ru-RU" sz="4800" b="1" dirty="0">
              <a:solidFill>
                <a:srgbClr val="8706BA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489" y="1916832"/>
            <a:ext cx="9127014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Наиболее подходящие растения для Екатерины – </a:t>
            </a:r>
            <a:r>
              <a:rPr lang="ru-RU" sz="2000" b="1" i="1" dirty="0">
                <a:solidFill>
                  <a:srgbClr val="006600"/>
                </a:solidFill>
                <a:latin typeface="Comic Sans MS" pitchFamily="66" charset="0"/>
              </a:rPr>
              <a:t>кедр и лотос.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Comic Sans MS" pitchFamily="66" charset="0"/>
              </a:rPr>
              <a:t>Кедр: 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считается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, что оберег из кедра обладает лечебными 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свойствами: оберегает 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от внешних негативных 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воздействий; дает 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жизненную 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энергию; способствует 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пробуждению творческих 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способностей; приносит 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радость, счастье и любовь.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006600"/>
                </a:solidFill>
                <a:latin typeface="Comic Sans MS" pitchFamily="66" charset="0"/>
              </a:rPr>
              <a:t>Лотос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latin typeface="Comic Sans MS" pitchFamily="66" charset="0"/>
              </a:rPr>
              <a:t>- это символ духовной жизни. Бутон этого растения символизирует единение мужчины и женщины. Лотос привносит в отношения гармонию и любовь</a:t>
            </a:r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000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s4.fotokto.ru/photo/full/309/3098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702806"/>
            <a:ext cx="3822425" cy="215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zoozel.ru/gallery/images/1813145_lotos-animac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584" y="4662342"/>
            <a:ext cx="3744416" cy="21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438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97" y="0"/>
            <a:ext cx="8915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Планета и стихия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71" y="2204864"/>
            <a:ext cx="6318702" cy="50131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1508B8"/>
                </a:solidFill>
                <a:latin typeface="Monotype Corsiva" pitchFamily="66" charset="0"/>
              </a:rPr>
              <a:t>Имени Екатерина покровительствует </a:t>
            </a:r>
            <a:r>
              <a:rPr lang="ru-RU" sz="2000" b="1" dirty="0">
                <a:solidFill>
                  <a:srgbClr val="CC00FF"/>
                </a:solidFill>
                <a:latin typeface="Monotype Corsiva" pitchFamily="66" charset="0"/>
              </a:rPr>
              <a:t>планета </a:t>
            </a:r>
            <a:r>
              <a:rPr lang="ru-RU" sz="2000" b="1" dirty="0" smtClean="0">
                <a:solidFill>
                  <a:srgbClr val="CC00FF"/>
                </a:solidFill>
                <a:latin typeface="Monotype Corsiva" pitchFamily="66" charset="0"/>
              </a:rPr>
              <a:t>Юпитер.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1508B8"/>
                </a:solidFill>
                <a:latin typeface="Monotype Corsiva" pitchFamily="66" charset="0"/>
              </a:rPr>
              <a:t>Юпитер– </a:t>
            </a:r>
            <a:r>
              <a:rPr lang="ru-RU" sz="2000" dirty="0">
                <a:solidFill>
                  <a:srgbClr val="1508B8"/>
                </a:solidFill>
                <a:latin typeface="Monotype Corsiva" pitchFamily="66" charset="0"/>
              </a:rPr>
              <a:t>это верховный бог, поэтому вполне закономерно, что люди, которым помогает эта планета, удачливы и успешны, они с оптимизмом смотрят в будущее, которое при правильном распределении сил будет материально благополучным.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508B8"/>
                </a:solidFill>
                <a:latin typeface="Monotype Corsiva" pitchFamily="66" charset="0"/>
              </a:rPr>
              <a:t>Люди Юпитера обладают уникальной способностью привлекать к себе </a:t>
            </a:r>
            <a:r>
              <a:rPr lang="ru-RU" sz="2000" dirty="0" smtClean="0">
                <a:solidFill>
                  <a:srgbClr val="1508B8"/>
                </a:solidFill>
                <a:latin typeface="Monotype Corsiva" pitchFamily="66" charset="0"/>
              </a:rPr>
              <a:t>счастье.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508B8"/>
                </a:solidFill>
                <a:latin typeface="Monotype Corsiva" pitchFamily="66" charset="0"/>
              </a:rPr>
              <a:t>Люди Юпитера будут прекрасными учителями и исследователями, юристами и философами, священниками и врачами, учеными, актерами и политиками</a:t>
            </a:r>
            <a:r>
              <a:rPr lang="ru-RU" sz="2000" dirty="0" smtClean="0">
                <a:solidFill>
                  <a:srgbClr val="1508B8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1508B8"/>
                </a:solidFill>
                <a:latin typeface="Monotype Corsiva" pitchFamily="66" charset="0"/>
              </a:rPr>
              <a:t>Стихия имени Екатерина - это </a:t>
            </a:r>
            <a:r>
              <a:rPr lang="ru-RU" sz="2000" dirty="0" smtClean="0">
                <a:solidFill>
                  <a:srgbClr val="1508B8"/>
                </a:solidFill>
                <a:latin typeface="Monotype Corsiva" pitchFamily="66" charset="0"/>
              </a:rPr>
              <a:t>огонь.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://sudarshana.ru/wp-content/uploads/2017/07/jupiteralignedwithm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199" y="1844824"/>
            <a:ext cx="31588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-dog.ru/wallpapers/14/6/345569156638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199" y="4679802"/>
            <a:ext cx="3158801" cy="21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27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523" y="0"/>
            <a:ext cx="8915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  <a:latin typeface="Comic Sans MS" pitchFamily="66" charset="0"/>
              </a:rPr>
              <a:t>Мой символ и металл</a:t>
            </a:r>
            <a:endParaRPr lang="ru-RU" b="1" dirty="0">
              <a:solidFill>
                <a:srgbClr val="990033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73" y="1988840"/>
            <a:ext cx="5772641" cy="5085184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solidFill>
                  <a:srgbClr val="1508B8"/>
                </a:solidFill>
                <a:latin typeface="Monotype Corsiva" pitchFamily="66" charset="0"/>
              </a:rPr>
              <a:t>Глобус</a:t>
            </a:r>
            <a:r>
              <a:rPr lang="ru-RU" sz="2200" dirty="0">
                <a:solidFill>
                  <a:srgbClr val="800080"/>
                </a:solidFill>
                <a:latin typeface="Monotype Corsiva" pitchFamily="66" charset="0"/>
              </a:rPr>
              <a:t> - символ Екатерины. Он сулит Екатерине удачу, уважение в обществе и благополучие</a:t>
            </a:r>
            <a:r>
              <a:rPr lang="ru-RU" sz="2200" dirty="0" smtClean="0">
                <a:solidFill>
                  <a:srgbClr val="800080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800080"/>
                </a:solidFill>
                <a:latin typeface="Monotype Corsiva" pitchFamily="66" charset="0"/>
              </a:rPr>
              <a:t>Глобус – это напоминание о том, что время быстротечно, а потому следует ценить каждый прожитый день, стараясь наполнить его </a:t>
            </a:r>
            <a:r>
              <a:rPr lang="ru-RU" sz="2200" dirty="0" smtClean="0">
                <a:solidFill>
                  <a:srgbClr val="800080"/>
                </a:solidFill>
                <a:latin typeface="Monotype Corsiva" pitchFamily="66" charset="0"/>
              </a:rPr>
              <a:t>новыми </a:t>
            </a:r>
            <a:r>
              <a:rPr lang="ru-RU" sz="2200" dirty="0">
                <a:solidFill>
                  <a:srgbClr val="800080"/>
                </a:solidFill>
                <a:latin typeface="Monotype Corsiva" pitchFamily="66" charset="0"/>
              </a:rPr>
              <a:t>знаниями</a:t>
            </a:r>
            <a:r>
              <a:rPr lang="ru-RU" sz="2200" dirty="0" smtClean="0">
                <a:solidFill>
                  <a:srgbClr val="800080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800080"/>
                </a:solidFill>
                <a:latin typeface="Monotype Corsiva" pitchFamily="66" charset="0"/>
              </a:rPr>
              <a:t>Металл Екатерины – железо, что вполне закономерно, ведь у нее такой же твердый и жесткий характер, который помогает ей справиться со многими трудностями. Кроме того, считается, что кольца и браслеты из этого металла способны отогнать злых духов.</a:t>
            </a:r>
          </a:p>
        </p:txBody>
      </p:sp>
      <p:pic>
        <p:nvPicPr>
          <p:cNvPr id="9218" name="Picture 2" descr="https://avatars.mds.yandex.net/get-marketpic/228107/market_3cxxyrGZacGIQhkYGeXhhw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8061" y="1844824"/>
            <a:ext cx="22979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g.tsargrad.tv/cache/5/c/5903_jpg.jpeg/w1056h594fil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130" y="4077073"/>
            <a:ext cx="378287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001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253</TotalTime>
  <Words>373</Words>
  <Application>Microsoft Office PowerPoint</Application>
  <PresentationFormat>Лист A4 (210x297 мм)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лица</vt:lpstr>
      <vt:lpstr>Происхождение моего имени «Екатерина»</vt:lpstr>
      <vt:lpstr>Что значит имя Екатерина</vt:lpstr>
      <vt:lpstr>Судьба и характер</vt:lpstr>
      <vt:lpstr>Слайд 4</vt:lpstr>
      <vt:lpstr>Характеристика</vt:lpstr>
      <vt:lpstr>Тотемное животное</vt:lpstr>
      <vt:lpstr>Растение моего имени</vt:lpstr>
      <vt:lpstr>Планета и стихия</vt:lpstr>
      <vt:lpstr>Мой символ и металл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моего имени</dc:title>
  <dc:creator>Мед.кабинет</dc:creator>
  <cp:lastModifiedBy>qq</cp:lastModifiedBy>
  <cp:revision>27</cp:revision>
  <dcterms:created xsi:type="dcterms:W3CDTF">2018-10-25T18:22:03Z</dcterms:created>
  <dcterms:modified xsi:type="dcterms:W3CDTF">2020-02-02T16:35:28Z</dcterms:modified>
</cp:coreProperties>
</file>