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8"/>
  </p:notesMasterIdLst>
  <p:sldIdLst>
    <p:sldId id="257" r:id="rId2"/>
    <p:sldId id="297" r:id="rId3"/>
    <p:sldId id="308" r:id="rId4"/>
    <p:sldId id="258" r:id="rId5"/>
    <p:sldId id="260" r:id="rId6"/>
    <p:sldId id="266" r:id="rId7"/>
    <p:sldId id="298" r:id="rId8"/>
    <p:sldId id="299" r:id="rId9"/>
    <p:sldId id="261" r:id="rId10"/>
    <p:sldId id="262" r:id="rId11"/>
    <p:sldId id="268" r:id="rId12"/>
    <p:sldId id="301" r:id="rId13"/>
    <p:sldId id="270" r:id="rId14"/>
    <p:sldId id="271" r:id="rId15"/>
    <p:sldId id="272" r:id="rId16"/>
    <p:sldId id="273" r:id="rId17"/>
    <p:sldId id="274" r:id="rId18"/>
    <p:sldId id="302" r:id="rId19"/>
    <p:sldId id="275" r:id="rId20"/>
    <p:sldId id="300" r:id="rId21"/>
    <p:sldId id="276" r:id="rId22"/>
    <p:sldId id="303" r:id="rId23"/>
    <p:sldId id="277" r:id="rId24"/>
    <p:sldId id="278" r:id="rId25"/>
    <p:sldId id="307" r:id="rId26"/>
    <p:sldId id="267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99"/>
    <a:srgbClr val="FF3300"/>
    <a:srgbClr val="FFCC00"/>
    <a:srgbClr val="00CC00"/>
    <a:srgbClr val="FF0066"/>
    <a:srgbClr val="FF99FF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717" autoAdjust="0"/>
    <p:restoredTop sz="92254" autoAdjust="0"/>
  </p:normalViewPr>
  <p:slideViewPr>
    <p:cSldViewPr>
      <p:cViewPr varScale="1">
        <p:scale>
          <a:sx n="114" d="100"/>
          <a:sy n="114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9EFACBD-F4B0-4152-95A8-461799B35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6EF01-08B6-4435-8158-DEC23B3D1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385FC-C0BB-4F5E-BB90-4740126F5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8B924-91B4-4FE2-9281-9AFB1895C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8410E-C7A5-4119-B138-D31C1A88A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BE706-32E9-46F1-A7BC-D784166B9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6B958-F60E-4D91-AD67-3A4B22677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D290C-7122-4035-84F9-A62C28262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D5D7B-F0A1-4CF7-8E19-C92044FBF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E6F0B-AC26-4AF3-B02E-495E80E66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38806-B74B-4B99-9FD4-9009C419F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0FF6-F9BB-4076-98EE-EA0AECE48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3268DFC-04D2-4B2A-B9D6-C0EB35A4A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27" r:id="rId4"/>
    <p:sldLayoutId id="2147483733" r:id="rId5"/>
    <p:sldLayoutId id="2147483728" r:id="rId6"/>
    <p:sldLayoutId id="2147483734" r:id="rId7"/>
    <p:sldLayoutId id="2147483735" r:id="rId8"/>
    <p:sldLayoutId id="2147483736" r:id="rId9"/>
    <p:sldLayoutId id="2147483729" r:id="rId10"/>
    <p:sldLayoutId id="214748373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kareliainvest.ru/file.php/id/f4506/name/%D1%F2%F0%F3%EA%F2%F3%F0%E0%20%E8%ED%E2%E5%F1%F2%E8%F6%E8%E9%20%E2%20%EE%F1%ED%EE%E2%ED%EE%E9%20%EA%E0%EF%E8%F2%E0%EB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ruprom-image.s3.amazonaws.com/82353_w640_h640_ilpsk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bankoaudit.ru/about/licenzii/sertifikat-sootvetstviya/image_bi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nizhstat.gks.ru/public/release/%D0%9E%D1%81%D0%BD%D0%BE%D0%B2%D0%BD%D1%8B%D0%B5%20%D1%84%D0%BE%D0%BD%D0%B4%D1%8B/osnovnie_fondi_NO_2008.files/image004.gi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www.metaprom.ru/board_foto/1267612506foto1_big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desc.cnt.itdelo.com/images/5653659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www.ooopsk.ru/upload/iblok/catalog/svarka/vdpr306k_big.jp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smtClean="0"/>
              <a:t>  </a:t>
            </a:r>
          </a:p>
        </p:txBody>
      </p:sp>
      <p:sp>
        <p:nvSpPr>
          <p:cNvPr id="6165" name="Rectangle 21"/>
          <p:cNvSpPr>
            <a:spLocks noGrp="1" noChangeArrowheads="1"/>
          </p:cNvSpPr>
          <p:nvPr>
            <p:ph idx="1"/>
          </p:nvPr>
        </p:nvSpPr>
        <p:spPr>
          <a:xfrm>
            <a:off x="457200" y="5181600"/>
            <a:ext cx="8229600" cy="9906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 smtClean="0">
                <a:ln w="50800"/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ФКП образовательное учреждение № 57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 smtClean="0">
                <a:ln w="50800"/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Преподаватель : Ю.С. Юрченко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990600" y="1524000"/>
            <a:ext cx="346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1" i="1">
                <a:latin typeface="Arial" pitchFamily="34" charset="0"/>
              </a:rPr>
              <a:t> </a:t>
            </a:r>
            <a:r>
              <a:rPr lang="ru-RU">
                <a:latin typeface="Arial" pitchFamily="34" charset="0"/>
              </a:rPr>
              <a:t> 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914400" y="1447800"/>
            <a:ext cx="7620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 средства (фонды)   предприятия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smtClean="0">
                <a:solidFill>
                  <a:srgbClr val="FF0066"/>
                </a:solidFill>
              </a:rPr>
              <a:t>ОФ могут быть</a:t>
            </a:r>
            <a:br>
              <a:rPr lang="ru-RU" sz="4000" smtClean="0">
                <a:solidFill>
                  <a:srgbClr val="FF0066"/>
                </a:solidFill>
              </a:rPr>
            </a:br>
            <a:endParaRPr lang="ru-RU" sz="4000" smtClean="0">
              <a:solidFill>
                <a:srgbClr val="FF0066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4038600" cy="1676400"/>
          </a:xfrm>
        </p:spPr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Собственными-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принадлежащими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предприятию</a:t>
            </a: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066800"/>
            <a:ext cx="4038600" cy="31242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Привлечёнными </a:t>
            </a:r>
          </a:p>
          <a:p>
            <a:pPr algn="ctr">
              <a:buFont typeface="Wingdings" pitchFamily="2" charset="2"/>
              <a:buNone/>
            </a:pPr>
            <a:r>
              <a:rPr lang="ru-RU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или арендованными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находящимися на </a:t>
            </a:r>
          </a:p>
          <a:p>
            <a:pPr algn="ctr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балансе другого </a:t>
            </a:r>
          </a:p>
          <a:p>
            <a:pPr algn="ctr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предприятия</a:t>
            </a:r>
          </a:p>
          <a:p>
            <a:endParaRPr lang="ru-RU" sz="2800" smtClean="0"/>
          </a:p>
        </p:txBody>
      </p:sp>
      <p:pic>
        <p:nvPicPr>
          <p:cNvPr id="13318" name="Picture 6" descr="%D1%F2%F0%F3%EA%F2%F3%F0%E0%20%E8%ED%E2%E5%F1%F2%E8%F6%E8%E9%20%E2%20%EE%F1%ED%EE%E2%ED%EE%E9%20%EA%E0%EF%E8%F2%E0%EB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0"/>
            <a:ext cx="42672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1372" name="Group 108"/>
          <p:cNvGraphicFramePr>
            <a:graphicFrameLocks noGrp="1"/>
          </p:cNvGraphicFramePr>
          <p:nvPr/>
        </p:nvGraphicFramePr>
        <p:xfrm>
          <a:off x="4800600" y="4386263"/>
          <a:ext cx="4191001" cy="1785303"/>
        </p:xfrm>
        <a:graphic>
          <a:graphicData uri="http://schemas.openxmlformats.org/drawingml/2006/table">
            <a:tbl>
              <a:tblPr/>
              <a:tblGrid>
                <a:gridCol w="1427982"/>
                <a:gridCol w="735115"/>
                <a:gridCol w="675968"/>
                <a:gridCol w="675968"/>
                <a:gridCol w="675968"/>
              </a:tblGrid>
              <a:tr h="396875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в основной капитал, миллион рублей,</a:t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 за год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F8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F8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F8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F8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F8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F898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Среднее по РФ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28498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34233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46988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76970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127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smtClean="0">
                <a:solidFill>
                  <a:srgbClr val="FF0066"/>
                </a:solidFill>
              </a:rPr>
              <a:t>Учёт и оценка ОФ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686800" cy="57150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600" smtClean="0"/>
              <a:t>  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28600" y="1295400"/>
            <a:ext cx="87630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1. Учёт  ОФ в натуральной форме</a:t>
            </a:r>
          </a:p>
          <a:p>
            <a:pPr algn="ctr">
              <a:defRPr/>
            </a:pPr>
            <a:endParaRPr lang="ru-RU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заключается в определении состояния оборудования, производственных мощностей как на текущий, так и на перспективные периоды:</a:t>
            </a:r>
          </a:p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Здания- число, общая полезная площадь, </a:t>
            </a:r>
          </a:p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Рабочие машины- число единиц, тип, марка, срок службы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6853"/>
          <p:cNvGraphicFramePr>
            <a:graphicFrameLocks noChangeAspect="1"/>
          </p:cNvGraphicFramePr>
          <p:nvPr>
            <p:ph idx="1"/>
          </p:nvPr>
        </p:nvGraphicFramePr>
        <p:xfrm>
          <a:off x="533400" y="1706563"/>
          <a:ext cx="8029575" cy="4733925"/>
        </p:xfrm>
        <a:graphic>
          <a:graphicData uri="http://schemas.openxmlformats.org/presentationml/2006/ole">
            <p:oleObj spid="_x0000_s1026" name="Лист" r:id="rId3" imgW="9144000" imgH="5391302" progId="Excel.Sheet.8">
              <p:embed/>
            </p:oleObj>
          </a:graphicData>
        </a:graphic>
      </p:graphicFrame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04800"/>
            <a:ext cx="8534400" cy="1143000"/>
          </a:xfrm>
        </p:spPr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dirty="0" smtClean="0"/>
              <a:t>  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Процесс учёта осуществляется путём </a:t>
            </a:r>
            <a:r>
              <a:rPr lang="ru-RU" sz="3600" b="1" u="sng" dirty="0" smtClean="0">
                <a:solidFill>
                  <a:srgbClr val="FF0000"/>
                </a:solidFill>
              </a:rPr>
              <a:t>инвентаризации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Картинка 37 из 344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819400"/>
            <a:ext cx="2593975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304800"/>
            <a:ext cx="8991600" cy="5821363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Аттестация каждого рабочего места-</a:t>
            </a:r>
            <a:r>
              <a:rPr lang="ru-RU" sz="3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комплексная  оценка  его  соответствия нормативным требованиям и передовому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опыту по направлениям: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технико-экономический уровень,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условия труда и техника  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безопасности.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3600" dirty="0" smtClean="0"/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600" b="1" dirty="0" smtClean="0"/>
          </a:p>
        </p:txBody>
      </p:sp>
      <p:pic>
        <p:nvPicPr>
          <p:cNvPr id="21509" name="Picture 5" descr="Картинка 12 из 12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500" y="2209800"/>
            <a:ext cx="3082925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3" name="Oval 6"/>
          <p:cNvSpPr>
            <a:spLocks noChangeArrowheads="1"/>
          </p:cNvSpPr>
          <p:nvPr/>
        </p:nvSpPr>
        <p:spPr bwMode="auto">
          <a:xfrm>
            <a:off x="3505200" y="36576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CC00"/>
              </a:solidFill>
            </a:endParaRPr>
          </a:p>
        </p:txBody>
      </p:sp>
      <p:sp>
        <p:nvSpPr>
          <p:cNvPr id="22534" name="Oval 7"/>
          <p:cNvSpPr>
            <a:spLocks noChangeArrowheads="1"/>
          </p:cNvSpPr>
          <p:nvPr/>
        </p:nvSpPr>
        <p:spPr bwMode="auto">
          <a:xfrm>
            <a:off x="3505200" y="48768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"/>
            <a:ext cx="8458200" cy="3505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2. Учёт в денежной форме</a:t>
            </a:r>
            <a:r>
              <a:rPr lang="ru-RU" sz="3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проводится для определения общей величины и структуры ОФ, динамики их изменений, расчёта амортизационных отчислений и экономической эффективности капитальных вложений</a:t>
            </a:r>
          </a:p>
        </p:txBody>
      </p:sp>
      <p:pic>
        <p:nvPicPr>
          <p:cNvPr id="26627" name="Picture 5" descr="це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86200"/>
            <a:ext cx="45720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8" name="Picture 6" descr="цех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810000"/>
            <a:ext cx="21590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0066"/>
                </a:solidFill>
              </a:rPr>
              <a:t>Стоимостная оценка  ОФ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4525963"/>
          </a:xfrm>
        </p:spPr>
        <p:txBody>
          <a:bodyPr>
            <a:normAutofit/>
          </a:bodyPr>
          <a:lstStyle/>
          <a:p>
            <a:pPr marL="176213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Первоначальная стоимость  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marL="176213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фактические затраты на сооружение или приобретение, на доставку и установку.</a:t>
            </a:r>
          </a:p>
          <a:p>
            <a:pPr marL="176213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 первоначальной стоимости основные средства записываются на баланс предприятия.</a:t>
            </a:r>
            <a:r>
              <a:rPr lang="ru-RU" sz="28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6213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176213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Недостаток: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несоответствие в ценах нынешнего и прошлого  периода, существует необходимость переоценки с учётом инфляции.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0" y="457200"/>
            <a:ext cx="9144000" cy="5943600"/>
          </a:xfrm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Восстановительная стоимость ОФ</a:t>
            </a:r>
            <a:r>
              <a:rPr lang="ru-RU" sz="3600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показывает, в какую сумму обошлось бы 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современных условиях создание соответствующих средств труда, исходя из текущих цен,  зависит от темпов технического прогресса и инфляции. </a:t>
            </a:r>
          </a:p>
          <a:p>
            <a:pPr marL="719138" indent="17463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i="1" u="sng" dirty="0" smtClean="0">
              <a:solidFill>
                <a:schemeClr val="bg2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19138" indent="17463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(определяется умножением</a:t>
            </a:r>
          </a:p>
          <a:p>
            <a:pPr marL="719138" indent="17463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первоначальной стоимости</a:t>
            </a:r>
          </a:p>
          <a:p>
            <a:pPr marL="719138" indent="17463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коэффициент перерасчёта)</a:t>
            </a:r>
          </a:p>
        </p:txBody>
      </p:sp>
      <p:pic>
        <p:nvPicPr>
          <p:cNvPr id="28675" name="Picture 4" descr="столяр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4038600"/>
            <a:ext cx="27432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img32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343400"/>
            <a:ext cx="3321050" cy="2228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04800"/>
            <a:ext cx="8610600" cy="4525963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Остаточная стоимость ОФ</a:t>
            </a:r>
            <a:r>
              <a:rPr lang="ru-RU" sz="3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представляет собой первоначальную и восстановительную стоимость за вычетом начисленного износа.</a:t>
            </a:r>
          </a:p>
        </p:txBody>
      </p:sp>
      <p:pic>
        <p:nvPicPr>
          <p:cNvPr id="25604" name="Picture 4" descr="magn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200400"/>
            <a:ext cx="3973513" cy="2654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24384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Ликвидационная стоимость  -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стоимость на момент вывода основных средств из производства,  может быть равна остаточной стоимости.</a:t>
            </a:r>
          </a:p>
        </p:txBody>
      </p:sp>
      <p:pic>
        <p:nvPicPr>
          <p:cNvPr id="19459" name="Picture 16" descr="i?id=16762890-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124200"/>
            <a:ext cx="28575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460" name="Picture 20" descr="i?id=61097519-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191000"/>
            <a:ext cx="29718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463" name="Picture 7" descr="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048000"/>
            <a:ext cx="2354263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304800"/>
            <a:ext cx="8229600" cy="1752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66"/>
                </a:solidFill>
                <a:effectLst/>
                <a:latin typeface="Times New Roman" pitchFamily="18" charset="0"/>
                <a:cs typeface="Times New Roman" pitchFamily="18" charset="0"/>
              </a:rPr>
              <a:t>Износ основных средств -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постепенная утрата их стоимости 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период функционирования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362200"/>
            <a:ext cx="8610600" cy="3886200"/>
          </a:xfrm>
        </p:spPr>
        <p:txBody>
          <a:bodyPr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 предприятий совершают хозяйственный  кругооборот, состоящий из стадий: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-Износ ОФ;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-Амортизация, заключающаяся в накоплении средств для последующего полного восстановления  фондов;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-Замена фондов путём капиталовложений.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Содержание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991600" cy="5029200"/>
          </a:xfrm>
        </p:spPr>
        <p:txBody>
          <a:bodyPr>
            <a:normAutofit/>
          </a:bodyPr>
          <a:lstStyle/>
          <a:p>
            <a:pPr marL="360363" indent="-360363" algn="ctr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Понятие и сущность основных средств (фондов).</a:t>
            </a:r>
          </a:p>
          <a:p>
            <a:pPr marL="360363" indent="-360363" algn="ctr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Классификация и структура основных средств.</a:t>
            </a:r>
          </a:p>
          <a:p>
            <a:pPr marL="360363" indent="-360363" algn="ctr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Учёт и оценка основных средств.</a:t>
            </a:r>
          </a:p>
          <a:p>
            <a:pPr marL="360363" indent="-360363" algn="ctr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Износ и амортизация основных средств.</a:t>
            </a:r>
          </a:p>
          <a:p>
            <a:pPr marL="360363" indent="-360363" algn="ctr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Обобщающие показатели использования основных средств.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Картинка 5 из 6225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76400"/>
            <a:ext cx="8229600" cy="4668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6806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305800" cy="12954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В процессе износа фонды утрачивают </a:t>
            </a:r>
            <a:br>
              <a:rPr lang="ru-RU" sz="2400" dirty="0" smtClean="0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полезные свойства, а вместе с ними и стоимость</a:t>
            </a:r>
            <a:br>
              <a:rPr lang="ru-RU" sz="2400" dirty="0" smtClean="0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Износ основных средств предприятий по отраслям на 2008 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0" y="381000"/>
            <a:ext cx="9144000" cy="3657600"/>
          </a:xfrm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1. Физический износ – 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ухудшение технического состояния ОФ.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Физический износ протекает неравномерно. Частично он может быть восстановлен путём ремонта, реконструкции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600" dirty="0" smtClean="0"/>
          </a:p>
        </p:txBody>
      </p:sp>
      <p:pic>
        <p:nvPicPr>
          <p:cNvPr id="33795" name="Picture 6" descr="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114800"/>
            <a:ext cx="36576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6" name="Picture 7" descr="u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114800"/>
            <a:ext cx="3581400" cy="2378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25" name="AutoShape 8"/>
          <p:cNvSpPr>
            <a:spLocks noChangeArrowheads="1"/>
          </p:cNvSpPr>
          <p:nvPr/>
        </p:nvSpPr>
        <p:spPr bwMode="auto">
          <a:xfrm>
            <a:off x="4419600" y="5029200"/>
            <a:ext cx="457200" cy="1143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04800"/>
            <a:ext cx="8686800" cy="3505200"/>
          </a:xfrm>
        </p:spPr>
        <p:txBody>
          <a:bodyPr/>
          <a:lstStyle/>
          <a:p>
            <a:r>
              <a:rPr lang="ru-RU" sz="360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Эксплуатационный физический износ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связан с производственным потреблением</a:t>
            </a:r>
          </a:p>
          <a:p>
            <a:r>
              <a:rPr lang="ru-RU" sz="360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Естественный физический  износ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происходит под воздействием природных факторов</a:t>
            </a:r>
          </a:p>
          <a:p>
            <a:endParaRPr lang="ru-RU" sz="3600" smtClean="0"/>
          </a:p>
        </p:txBody>
      </p:sp>
      <p:pic>
        <p:nvPicPr>
          <p:cNvPr id="34819" name="Picture 5" descr="i?id=32482736-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114800"/>
            <a:ext cx="2819400" cy="2525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0" name="Picture 7" descr="i?id=97833319-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4191000"/>
            <a:ext cx="1900238" cy="2390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1" name="Picture 11" descr="Картинка 7 из 1193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4191000"/>
            <a:ext cx="2819400" cy="2419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381000"/>
            <a:ext cx="8839200" cy="3810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2. Моральный износ ОФ</a:t>
            </a:r>
            <a: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представляет собой их обесценивание под влиянием НТП.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вызывает потребность внедрения более современной техники и технологий и поэтому периодически возникает потребность полной замены ОФ.</a:t>
            </a:r>
          </a:p>
        </p:txBody>
      </p:sp>
      <p:pic>
        <p:nvPicPr>
          <p:cNvPr id="24579" name="Picture 7" descr="Картинка 20 из 47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267200"/>
            <a:ext cx="2895600" cy="2225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0" name="Picture 9" descr="Картинка 19 из 86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4267200"/>
            <a:ext cx="2816225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581" name="AutoShape 10"/>
          <p:cNvSpPr>
            <a:spLocks noChangeArrowheads="1"/>
          </p:cNvSpPr>
          <p:nvPr/>
        </p:nvSpPr>
        <p:spPr bwMode="auto">
          <a:xfrm>
            <a:off x="4191000" y="4953000"/>
            <a:ext cx="762000" cy="99060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458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228600"/>
            <a:ext cx="8229600" cy="8683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66"/>
                </a:solidFill>
              </a:rPr>
              <a:t>Амортизация основных средств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dirty="0" smtClean="0">
                <a:latin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– это процесс перенесения стоимости изношенной части ОФ на себестоимость создаваемой продукции или оказываемой услуги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600" dirty="0" smtClean="0">
              <a:latin typeface="Times New Roman" pitchFamily="18" charset="0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99FF33"/>
                </a:solidFill>
                <a:latin typeface="Times New Roman" pitchFamily="18" charset="0"/>
              </a:rPr>
              <a:t>   </a:t>
            </a:r>
            <a:r>
              <a:rPr lang="ru-RU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Амортизационные отчисления являются источником  денежных  средств  строго целевого  назначения:   на   возмещение физического  и  морального  износа  ОФ.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600" dirty="0" smtClean="0">
              <a:solidFill>
                <a:srgbClr val="99FF33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81000"/>
            <a:ext cx="8229600" cy="5257800"/>
          </a:xfrm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Улучшения использования основных средств на предприятии можно достигнуть путём: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>
              <a:solidFill>
                <a:srgbClr val="99FF33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Освобождения предприятия от неиспользуемых ОФ или сдача их в аренду;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Своевременное проведение плановых ремонтов ОФ;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Повышение уровня механизации и автоматизации производства;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Повышение уровня квалификации обслуживающего персонала.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47800" y="2209800"/>
            <a:ext cx="6324600" cy="1981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67" name="Rectangle 47"/>
          <p:cNvSpPr>
            <a:spLocks noChangeArrowheads="1"/>
          </p:cNvSpPr>
          <p:nvPr/>
        </p:nvSpPr>
        <p:spPr bwMode="auto">
          <a:xfrm>
            <a:off x="304800" y="533400"/>
            <a:ext cx="2667000" cy="609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3315" name="Group 4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4266" y="2105"/>
            <a:chExt cx="7200" cy="4757"/>
          </a:xfrm>
        </p:grpSpPr>
        <p:sp>
          <p:nvSpPr>
            <p:cNvPr id="13316" name="AutoShape 5"/>
            <p:cNvSpPr>
              <a:spLocks noChangeAspect="1" noChangeArrowheads="1"/>
            </p:cNvSpPr>
            <p:nvPr/>
          </p:nvSpPr>
          <p:spPr bwMode="auto">
            <a:xfrm>
              <a:off x="4266" y="2105"/>
              <a:ext cx="7200" cy="4757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7" name="Rectangle 6"/>
            <p:cNvSpPr>
              <a:spLocks noChangeArrowheads="1"/>
            </p:cNvSpPr>
            <p:nvPr/>
          </p:nvSpPr>
          <p:spPr bwMode="auto">
            <a:xfrm>
              <a:off x="6178" y="2278"/>
              <a:ext cx="3376" cy="259"/>
            </a:xfrm>
            <a:prstGeom prst="rect">
              <a:avLst/>
            </a:prstGeom>
            <a:solidFill>
              <a:srgbClr val="FFFF99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>
                  <a:solidFill>
                    <a:srgbClr val="FF0066"/>
                  </a:solidFill>
                </a:rPr>
                <a:t>ПРОИЗВОДСТВЕННЫЕ ФОНДЫ</a:t>
              </a:r>
              <a:endParaRPr lang="ru-RU" b="1">
                <a:solidFill>
                  <a:srgbClr val="FF0066"/>
                </a:solidFill>
              </a:endParaRPr>
            </a:p>
          </p:txBody>
        </p:sp>
        <p:sp>
          <p:nvSpPr>
            <p:cNvPr id="13318" name="AutoShape 7"/>
            <p:cNvSpPr>
              <a:spLocks noChangeArrowheads="1"/>
            </p:cNvSpPr>
            <p:nvPr/>
          </p:nvSpPr>
          <p:spPr bwMode="auto">
            <a:xfrm>
              <a:off x="4986" y="2792"/>
              <a:ext cx="2931" cy="259"/>
            </a:xfrm>
            <a:prstGeom prst="flowChartAlternateProcess">
              <a:avLst/>
            </a:prstGeom>
            <a:solidFill>
              <a:srgbClr val="CCFFFF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/>
                <a:t>СРЕДСТВА ПРОИЗВОДСТВА</a:t>
              </a:r>
            </a:p>
          </p:txBody>
        </p:sp>
        <p:sp>
          <p:nvSpPr>
            <p:cNvPr id="13319" name="AutoShape 8"/>
            <p:cNvSpPr>
              <a:spLocks noChangeArrowheads="1"/>
            </p:cNvSpPr>
            <p:nvPr/>
          </p:nvSpPr>
          <p:spPr bwMode="auto">
            <a:xfrm>
              <a:off x="8408" y="2797"/>
              <a:ext cx="2612" cy="259"/>
            </a:xfrm>
            <a:prstGeom prst="flowChartAlternateProcess">
              <a:avLst/>
            </a:prstGeom>
            <a:solidFill>
              <a:srgbClr val="CCFFCC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/>
                <a:t>ДЕНЕЖНЫЕ СРЕДСТВА</a:t>
              </a:r>
            </a:p>
          </p:txBody>
        </p:sp>
        <p:sp>
          <p:nvSpPr>
            <p:cNvPr id="13320" name="Rectangle 9"/>
            <p:cNvSpPr>
              <a:spLocks noChangeArrowheads="1"/>
            </p:cNvSpPr>
            <p:nvPr/>
          </p:nvSpPr>
          <p:spPr bwMode="auto">
            <a:xfrm>
              <a:off x="4648" y="3316"/>
              <a:ext cx="1466" cy="432"/>
            </a:xfrm>
            <a:prstGeom prst="rect">
              <a:avLst/>
            </a:prstGeom>
            <a:solidFill>
              <a:srgbClr val="FF99CC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/>
                <a:t>СРЕДСТВА ТРУДА</a:t>
              </a:r>
            </a:p>
          </p:txBody>
        </p:sp>
        <p:sp>
          <p:nvSpPr>
            <p:cNvPr id="13321" name="Rectangle 10"/>
            <p:cNvSpPr>
              <a:spLocks noChangeArrowheads="1"/>
            </p:cNvSpPr>
            <p:nvPr/>
          </p:nvSpPr>
          <p:spPr bwMode="auto">
            <a:xfrm>
              <a:off x="4648" y="4008"/>
              <a:ext cx="1466" cy="432"/>
            </a:xfrm>
            <a:prstGeom prst="rect">
              <a:avLst/>
            </a:prstGeom>
            <a:solidFill>
              <a:srgbClr val="CCFFFF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>
                  <a:solidFill>
                    <a:schemeClr val="bg2"/>
                  </a:solidFill>
                </a:rPr>
                <a:t> </a:t>
              </a:r>
              <a:r>
                <a:rPr lang="ru-RU" sz="1600" b="1"/>
                <a:t>ОСНОВНЫЕ ФОНДЫ</a:t>
              </a:r>
            </a:p>
          </p:txBody>
        </p:sp>
        <p:sp>
          <p:nvSpPr>
            <p:cNvPr id="13322" name="Rectangle 11"/>
            <p:cNvSpPr>
              <a:spLocks noChangeArrowheads="1"/>
            </p:cNvSpPr>
            <p:nvPr/>
          </p:nvSpPr>
          <p:spPr bwMode="auto">
            <a:xfrm>
              <a:off x="6624" y="4008"/>
              <a:ext cx="1466" cy="431"/>
            </a:xfrm>
            <a:prstGeom prst="rect">
              <a:avLst/>
            </a:prstGeom>
            <a:solidFill>
              <a:srgbClr val="CCFFFF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/>
                <a:t>ОБОРОТНЫЕ ФОНДЫ</a:t>
              </a:r>
            </a:p>
          </p:txBody>
        </p:sp>
        <p:sp>
          <p:nvSpPr>
            <p:cNvPr id="13323" name="Rectangle 12"/>
            <p:cNvSpPr>
              <a:spLocks noChangeArrowheads="1"/>
            </p:cNvSpPr>
            <p:nvPr/>
          </p:nvSpPr>
          <p:spPr bwMode="auto">
            <a:xfrm>
              <a:off x="6624" y="3316"/>
              <a:ext cx="1466" cy="432"/>
            </a:xfrm>
            <a:prstGeom prst="rect">
              <a:avLst/>
            </a:prstGeom>
            <a:solidFill>
              <a:srgbClr val="FFCC99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/>
                <a:t>ПРЕДМЕТЫ ТРУДА</a:t>
              </a:r>
            </a:p>
          </p:txBody>
        </p:sp>
        <p:sp>
          <p:nvSpPr>
            <p:cNvPr id="13324" name="Rectangle 13"/>
            <p:cNvSpPr>
              <a:spLocks noChangeArrowheads="1"/>
            </p:cNvSpPr>
            <p:nvPr/>
          </p:nvSpPr>
          <p:spPr bwMode="auto">
            <a:xfrm>
              <a:off x="9682" y="5824"/>
              <a:ext cx="1657" cy="433"/>
            </a:xfrm>
            <a:prstGeom prst="rect">
              <a:avLst/>
            </a:prstGeom>
            <a:solidFill>
              <a:srgbClr val="FFFF99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/>
                <a:t>НОРМИРУЕМЫЕ</a:t>
              </a:r>
              <a:endParaRPr lang="ru-RU"/>
            </a:p>
          </p:txBody>
        </p:sp>
        <p:sp>
          <p:nvSpPr>
            <p:cNvPr id="13325" name="Rectangle 14"/>
            <p:cNvSpPr>
              <a:spLocks noChangeArrowheads="1"/>
            </p:cNvSpPr>
            <p:nvPr/>
          </p:nvSpPr>
          <p:spPr bwMode="auto">
            <a:xfrm>
              <a:off x="9666" y="6333"/>
              <a:ext cx="1657" cy="430"/>
            </a:xfrm>
            <a:prstGeom prst="rect">
              <a:avLst/>
            </a:prstGeom>
            <a:solidFill>
              <a:srgbClr val="FFFF99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/>
                <a:t>НЕНОРМИРУЕМЫЕ</a:t>
              </a:r>
              <a:endParaRPr lang="ru-RU"/>
            </a:p>
          </p:txBody>
        </p:sp>
        <p:sp>
          <p:nvSpPr>
            <p:cNvPr id="13326" name="Rectangle 15"/>
            <p:cNvSpPr>
              <a:spLocks noChangeArrowheads="1"/>
            </p:cNvSpPr>
            <p:nvPr/>
          </p:nvSpPr>
          <p:spPr bwMode="auto">
            <a:xfrm>
              <a:off x="9682" y="5219"/>
              <a:ext cx="1657" cy="432"/>
            </a:xfrm>
            <a:prstGeom prst="rect">
              <a:avLst/>
            </a:prstGeom>
            <a:solidFill>
              <a:srgbClr val="FFFF99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/>
                <a:t>ЗАЁМНЫЕ</a:t>
              </a:r>
              <a:endParaRPr lang="ru-RU"/>
            </a:p>
          </p:txBody>
        </p:sp>
        <p:sp>
          <p:nvSpPr>
            <p:cNvPr id="13327" name="Rectangle 16"/>
            <p:cNvSpPr>
              <a:spLocks noChangeArrowheads="1"/>
            </p:cNvSpPr>
            <p:nvPr/>
          </p:nvSpPr>
          <p:spPr bwMode="auto">
            <a:xfrm>
              <a:off x="9682" y="4613"/>
              <a:ext cx="1657" cy="432"/>
            </a:xfrm>
            <a:prstGeom prst="rect">
              <a:avLst/>
            </a:prstGeom>
            <a:solidFill>
              <a:srgbClr val="FFFF99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/>
                <a:t>СОБСТВЕННЫЕ</a:t>
              </a:r>
              <a:endParaRPr lang="ru-RU"/>
            </a:p>
          </p:txBody>
        </p:sp>
        <p:sp>
          <p:nvSpPr>
            <p:cNvPr id="13328" name="Rectangle 17"/>
            <p:cNvSpPr>
              <a:spLocks noChangeArrowheads="1"/>
            </p:cNvSpPr>
            <p:nvPr/>
          </p:nvSpPr>
          <p:spPr bwMode="auto">
            <a:xfrm>
              <a:off x="8981" y="4008"/>
              <a:ext cx="1466" cy="432"/>
            </a:xfrm>
            <a:prstGeom prst="rect">
              <a:avLst/>
            </a:prstGeom>
            <a:solidFill>
              <a:srgbClr val="CCFFCC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>
                  <a:solidFill>
                    <a:schemeClr val="bg2"/>
                  </a:solidFill>
                </a:rPr>
                <a:t>ОБОРОТНЫЕ СРЕДСТВА</a:t>
              </a:r>
            </a:p>
          </p:txBody>
        </p:sp>
        <p:sp>
          <p:nvSpPr>
            <p:cNvPr id="13329" name="Rectangle 18"/>
            <p:cNvSpPr>
              <a:spLocks noChangeArrowheads="1"/>
            </p:cNvSpPr>
            <p:nvPr/>
          </p:nvSpPr>
          <p:spPr bwMode="auto">
            <a:xfrm>
              <a:off x="8981" y="3316"/>
              <a:ext cx="1466" cy="432"/>
            </a:xfrm>
            <a:prstGeom prst="rect">
              <a:avLst/>
            </a:prstGeom>
            <a:solidFill>
              <a:srgbClr val="FFFF99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/>
                <a:t> СРЕДСТВА ОБРАЩЕНИЯ</a:t>
              </a:r>
            </a:p>
          </p:txBody>
        </p:sp>
        <p:sp>
          <p:nvSpPr>
            <p:cNvPr id="13330" name="Rectangle 19"/>
            <p:cNvSpPr>
              <a:spLocks noChangeArrowheads="1"/>
            </p:cNvSpPr>
            <p:nvPr/>
          </p:nvSpPr>
          <p:spPr bwMode="auto">
            <a:xfrm>
              <a:off x="6942" y="4700"/>
              <a:ext cx="1912" cy="432"/>
            </a:xfrm>
            <a:prstGeom prst="rect">
              <a:avLst/>
            </a:prstGeom>
            <a:solidFill>
              <a:srgbClr val="FFCC99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/>
                <a:t>ПРОИЗВОДСТВЕННЫЕ ЗАПАСЫ</a:t>
              </a:r>
              <a:endParaRPr lang="ru-RU"/>
            </a:p>
          </p:txBody>
        </p:sp>
        <p:sp>
          <p:nvSpPr>
            <p:cNvPr id="13331" name="Rectangle 20"/>
            <p:cNvSpPr>
              <a:spLocks noChangeArrowheads="1"/>
            </p:cNvSpPr>
            <p:nvPr/>
          </p:nvSpPr>
          <p:spPr bwMode="auto">
            <a:xfrm>
              <a:off x="6942" y="5565"/>
              <a:ext cx="1912" cy="432"/>
            </a:xfrm>
            <a:prstGeom prst="rect">
              <a:avLst/>
            </a:prstGeom>
            <a:solidFill>
              <a:srgbClr val="FFCC99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/>
                <a:t>ПОЛУФАБРИКАТЫ</a:t>
              </a:r>
              <a:endParaRPr lang="ru-RU"/>
            </a:p>
          </p:txBody>
        </p:sp>
        <p:sp>
          <p:nvSpPr>
            <p:cNvPr id="13332" name="Rectangle 21"/>
            <p:cNvSpPr>
              <a:spLocks noChangeArrowheads="1"/>
            </p:cNvSpPr>
            <p:nvPr/>
          </p:nvSpPr>
          <p:spPr bwMode="auto">
            <a:xfrm>
              <a:off x="6906" y="6333"/>
              <a:ext cx="1912" cy="431"/>
            </a:xfrm>
            <a:prstGeom prst="rect">
              <a:avLst/>
            </a:prstGeom>
            <a:solidFill>
              <a:srgbClr val="FFCC99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/>
                <a:t>РАСХОДЫ БУДУЩИХ ПЕРИОДОВ</a:t>
              </a:r>
              <a:endParaRPr lang="ru-RU"/>
            </a:p>
          </p:txBody>
        </p:sp>
        <p:sp>
          <p:nvSpPr>
            <p:cNvPr id="13333" name="Rectangle 22"/>
            <p:cNvSpPr>
              <a:spLocks noChangeArrowheads="1"/>
            </p:cNvSpPr>
            <p:nvPr/>
          </p:nvSpPr>
          <p:spPr bwMode="auto">
            <a:xfrm>
              <a:off x="4903" y="5911"/>
              <a:ext cx="1467" cy="432"/>
            </a:xfrm>
            <a:prstGeom prst="rect">
              <a:avLst/>
            </a:prstGeom>
            <a:solidFill>
              <a:srgbClr val="FF99CC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/>
                <a:t>ПАССИВНАЯ ЧАСТЬ</a:t>
              </a:r>
            </a:p>
          </p:txBody>
        </p:sp>
        <p:sp>
          <p:nvSpPr>
            <p:cNvPr id="13334" name="Rectangle 23"/>
            <p:cNvSpPr>
              <a:spLocks noChangeArrowheads="1"/>
            </p:cNvSpPr>
            <p:nvPr/>
          </p:nvSpPr>
          <p:spPr bwMode="auto">
            <a:xfrm>
              <a:off x="4903" y="5132"/>
              <a:ext cx="1466" cy="432"/>
            </a:xfrm>
            <a:prstGeom prst="rect">
              <a:avLst/>
            </a:prstGeom>
            <a:solidFill>
              <a:srgbClr val="FF99CC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/>
                <a:t>АКТИВНАЯ ЧАСТЬ</a:t>
              </a:r>
            </a:p>
          </p:txBody>
        </p:sp>
        <p:sp>
          <p:nvSpPr>
            <p:cNvPr id="13335" name="Line 24"/>
            <p:cNvSpPr>
              <a:spLocks noChangeShapeType="1"/>
            </p:cNvSpPr>
            <p:nvPr/>
          </p:nvSpPr>
          <p:spPr bwMode="auto">
            <a:xfrm>
              <a:off x="9682" y="3056"/>
              <a:ext cx="0" cy="26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6" name="Line 25"/>
            <p:cNvSpPr>
              <a:spLocks noChangeShapeType="1"/>
            </p:cNvSpPr>
            <p:nvPr/>
          </p:nvSpPr>
          <p:spPr bwMode="auto">
            <a:xfrm>
              <a:off x="9746" y="3748"/>
              <a:ext cx="0" cy="26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7" name="Line 26"/>
            <p:cNvSpPr>
              <a:spLocks noChangeShapeType="1"/>
            </p:cNvSpPr>
            <p:nvPr/>
          </p:nvSpPr>
          <p:spPr bwMode="auto">
            <a:xfrm>
              <a:off x="9363" y="4440"/>
              <a:ext cx="3" cy="215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8" name="Line 27"/>
            <p:cNvSpPr>
              <a:spLocks noChangeShapeType="1"/>
            </p:cNvSpPr>
            <p:nvPr/>
          </p:nvSpPr>
          <p:spPr bwMode="auto">
            <a:xfrm>
              <a:off x="9363" y="4786"/>
              <a:ext cx="319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9" name="Line 28"/>
            <p:cNvSpPr>
              <a:spLocks noChangeShapeType="1"/>
            </p:cNvSpPr>
            <p:nvPr/>
          </p:nvSpPr>
          <p:spPr bwMode="auto">
            <a:xfrm>
              <a:off x="9363" y="5392"/>
              <a:ext cx="319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0" name="Line 29"/>
            <p:cNvSpPr>
              <a:spLocks noChangeShapeType="1"/>
            </p:cNvSpPr>
            <p:nvPr/>
          </p:nvSpPr>
          <p:spPr bwMode="auto">
            <a:xfrm>
              <a:off x="9363" y="5997"/>
              <a:ext cx="319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1" name="Line 30"/>
            <p:cNvSpPr>
              <a:spLocks noChangeShapeType="1"/>
            </p:cNvSpPr>
            <p:nvPr/>
          </p:nvSpPr>
          <p:spPr bwMode="auto">
            <a:xfrm>
              <a:off x="9366" y="6598"/>
              <a:ext cx="319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2" name="Line 31"/>
            <p:cNvSpPr>
              <a:spLocks noChangeShapeType="1"/>
            </p:cNvSpPr>
            <p:nvPr/>
          </p:nvSpPr>
          <p:spPr bwMode="auto">
            <a:xfrm>
              <a:off x="8089" y="4181"/>
              <a:ext cx="892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3" name="Line 32"/>
            <p:cNvSpPr>
              <a:spLocks noChangeShapeType="1"/>
            </p:cNvSpPr>
            <p:nvPr/>
          </p:nvSpPr>
          <p:spPr bwMode="auto">
            <a:xfrm>
              <a:off x="7898" y="2537"/>
              <a:ext cx="0" cy="87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4" name="Line 33"/>
            <p:cNvSpPr>
              <a:spLocks noChangeShapeType="1"/>
            </p:cNvSpPr>
            <p:nvPr/>
          </p:nvSpPr>
          <p:spPr bwMode="auto">
            <a:xfrm>
              <a:off x="6178" y="2624"/>
              <a:ext cx="3376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5" name="Line 34"/>
            <p:cNvSpPr>
              <a:spLocks noChangeShapeType="1"/>
            </p:cNvSpPr>
            <p:nvPr/>
          </p:nvSpPr>
          <p:spPr bwMode="auto">
            <a:xfrm>
              <a:off x="6178" y="2624"/>
              <a:ext cx="0" cy="17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6" name="Line 35"/>
            <p:cNvSpPr>
              <a:spLocks noChangeShapeType="1"/>
            </p:cNvSpPr>
            <p:nvPr/>
          </p:nvSpPr>
          <p:spPr bwMode="auto">
            <a:xfrm>
              <a:off x="9554" y="2624"/>
              <a:ext cx="0" cy="17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7" name="Line 36"/>
            <p:cNvSpPr>
              <a:spLocks noChangeShapeType="1"/>
            </p:cNvSpPr>
            <p:nvPr/>
          </p:nvSpPr>
          <p:spPr bwMode="auto">
            <a:xfrm>
              <a:off x="5413" y="3056"/>
              <a:ext cx="0" cy="26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8" name="Line 37"/>
            <p:cNvSpPr>
              <a:spLocks noChangeShapeType="1"/>
            </p:cNvSpPr>
            <p:nvPr/>
          </p:nvSpPr>
          <p:spPr bwMode="auto">
            <a:xfrm>
              <a:off x="5413" y="3748"/>
              <a:ext cx="0" cy="26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9" name="Line 38"/>
            <p:cNvSpPr>
              <a:spLocks noChangeShapeType="1"/>
            </p:cNvSpPr>
            <p:nvPr/>
          </p:nvSpPr>
          <p:spPr bwMode="auto">
            <a:xfrm>
              <a:off x="4712" y="4440"/>
              <a:ext cx="0" cy="173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0" name="Line 39"/>
            <p:cNvSpPr>
              <a:spLocks noChangeShapeType="1"/>
            </p:cNvSpPr>
            <p:nvPr/>
          </p:nvSpPr>
          <p:spPr bwMode="auto">
            <a:xfrm>
              <a:off x="4712" y="5305"/>
              <a:ext cx="191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1" name="Line 40"/>
            <p:cNvSpPr>
              <a:spLocks noChangeShapeType="1"/>
            </p:cNvSpPr>
            <p:nvPr/>
          </p:nvSpPr>
          <p:spPr bwMode="auto">
            <a:xfrm>
              <a:off x="4712" y="6170"/>
              <a:ext cx="191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2" name="Line 41"/>
            <p:cNvSpPr>
              <a:spLocks noChangeShapeType="1"/>
            </p:cNvSpPr>
            <p:nvPr/>
          </p:nvSpPr>
          <p:spPr bwMode="auto">
            <a:xfrm>
              <a:off x="7388" y="3056"/>
              <a:ext cx="0" cy="26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3" name="Line 42"/>
            <p:cNvSpPr>
              <a:spLocks noChangeShapeType="1"/>
            </p:cNvSpPr>
            <p:nvPr/>
          </p:nvSpPr>
          <p:spPr bwMode="auto">
            <a:xfrm>
              <a:off x="7388" y="3748"/>
              <a:ext cx="0" cy="26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4" name="Line 43"/>
            <p:cNvSpPr>
              <a:spLocks noChangeShapeType="1"/>
            </p:cNvSpPr>
            <p:nvPr/>
          </p:nvSpPr>
          <p:spPr bwMode="auto">
            <a:xfrm flipH="1">
              <a:off x="6726" y="4440"/>
              <a:ext cx="25" cy="215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5" name="Line 44"/>
            <p:cNvSpPr>
              <a:spLocks noChangeShapeType="1"/>
            </p:cNvSpPr>
            <p:nvPr/>
          </p:nvSpPr>
          <p:spPr bwMode="auto">
            <a:xfrm>
              <a:off x="6751" y="4873"/>
              <a:ext cx="191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6" name="Line 45"/>
            <p:cNvSpPr>
              <a:spLocks noChangeShapeType="1"/>
            </p:cNvSpPr>
            <p:nvPr/>
          </p:nvSpPr>
          <p:spPr bwMode="auto">
            <a:xfrm>
              <a:off x="6751" y="5738"/>
              <a:ext cx="191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7" name="Line 46"/>
            <p:cNvSpPr>
              <a:spLocks noChangeShapeType="1"/>
            </p:cNvSpPr>
            <p:nvPr/>
          </p:nvSpPr>
          <p:spPr bwMode="auto">
            <a:xfrm>
              <a:off x="6726" y="6598"/>
              <a:ext cx="191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381000"/>
            <a:ext cx="9144000" cy="6096000"/>
          </a:xfrm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выпуска продукции фирмам необходимы машины, сооружения, транспорт, топливо, материалы, которые называются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производственными фондами</a:t>
            </a:r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делятся на </a:t>
            </a:r>
            <a:r>
              <a:rPr lang="ru-RU" sz="3600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оборотные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dirty="0" smtClean="0"/>
              <a:t> 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процессе производства они различаются длительностью оборота, способом перенесения своей стоимости на готовый  продукт и характером воспроизводства.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381000"/>
            <a:ext cx="9144000" cy="5745163"/>
          </a:xfrm>
        </p:spPr>
        <p:txBody>
          <a:bodyPr>
            <a:normAutofit lnSpcReduction="1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средства (фонды) ОФ-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средства труда, которые длительное время участвуют в производственном процессе и частями, по мере износа, переносят свою стоимость на готовую продукцию, не меняя свою первоначальную форму. 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/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</a:rPr>
              <a:t>С 1 января 2002 г. имущество, 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</a:rPr>
              <a:t>используемое более года, относят к ОФ.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(ПОСТАНОВЛЕНИЕ ПРАВИТЕЛЬСТВА РФ от 01.01.2002 №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>
            <a:normAutofit/>
          </a:bodyPr>
          <a:lstStyle/>
          <a:p>
            <a:pPr marL="609600" indent="-609600"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rgbClr val="FF0066"/>
                </a:solidFill>
              </a:rPr>
              <a:t>Классификация   ОФ</a:t>
            </a:r>
          </a:p>
          <a:p>
            <a:pPr marL="609600" indent="-609600"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4000" b="1" dirty="0" smtClean="0"/>
          </a:p>
          <a:p>
            <a:pPr marL="609600" indent="-249238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Здания и строения основных, </a:t>
            </a:r>
          </a:p>
          <a:p>
            <a:pPr marL="609600" indent="-249238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вспомогательных  и подсобных </a:t>
            </a:r>
          </a:p>
          <a:p>
            <a:pPr marL="609600" indent="-249238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производств, административные </a:t>
            </a:r>
          </a:p>
          <a:p>
            <a:pPr marL="609600" indent="-249238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прочие…  </a:t>
            </a:r>
          </a:p>
          <a:p>
            <a:pPr marL="609600" indent="-249238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Сооружения –  инженерно-</a:t>
            </a:r>
          </a:p>
          <a:p>
            <a:pPr marL="609600" indent="-249238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строительные объекты,   </a:t>
            </a:r>
          </a:p>
          <a:p>
            <a:pPr marL="609600" indent="-249238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подъездные дороги, эстакады, </a:t>
            </a:r>
          </a:p>
          <a:p>
            <a:pPr marL="609600" indent="-249238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коммунальные сети ….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800" dirty="0" smtClean="0"/>
          </a:p>
        </p:txBody>
      </p:sp>
      <p:pic>
        <p:nvPicPr>
          <p:cNvPr id="7174" name="Picture 6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1524000"/>
            <a:ext cx="2286000" cy="1719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5" name="Picture 7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86200"/>
            <a:ext cx="1828800" cy="2743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Машины и оборудование- </a:t>
            </a:r>
          </a:p>
          <a:p>
            <a:pPr marL="342900" indent="-342900">
              <a:buFontTx/>
              <a:buChar char="•"/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передаточные устройства-  связь, ЛЭП  …</a:t>
            </a:r>
          </a:p>
          <a:p>
            <a:pPr marL="342900" indent="-342900">
              <a:buFontTx/>
              <a:buChar char="•"/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силовые машины и оборудование   </a:t>
            </a:r>
          </a:p>
          <a:p>
            <a:pPr marL="342900" indent="-342900">
              <a:buFontTx/>
              <a:buChar char="•"/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рабочие машины и оборудование</a:t>
            </a:r>
          </a:p>
          <a:p>
            <a:pPr marL="342900" indent="-342900">
              <a:buFontTx/>
              <a:buChar char="•"/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измерительные и регулирующие приборы</a:t>
            </a:r>
          </a:p>
          <a:p>
            <a:pPr marL="342900" indent="-342900"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и устройства, ЭВМ</a:t>
            </a:r>
          </a:p>
          <a:p>
            <a:pPr marL="342900" indent="-342900"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	4. Транспортные средства-  </a:t>
            </a:r>
          </a:p>
          <a:p>
            <a:pPr marL="342900" indent="-342900"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	все виды транспорта</a:t>
            </a:r>
          </a:p>
          <a:p>
            <a:pPr marL="342900" indent="-342900"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	5. Производственный и </a:t>
            </a:r>
          </a:p>
          <a:p>
            <a:pPr marL="342900" indent="-342900"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	хозяйственный инвентарь</a:t>
            </a:r>
          </a:p>
          <a:p>
            <a:pPr marL="342900" indent="-342900"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	и прочие группы ОФ   </a:t>
            </a:r>
          </a:p>
        </p:txBody>
      </p:sp>
      <p:pic>
        <p:nvPicPr>
          <p:cNvPr id="73735" name="Picture 7" descr="i?id=120008592-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962400"/>
            <a:ext cx="2819400" cy="2397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7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7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7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7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7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7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37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7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7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7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37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7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7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7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7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7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7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37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37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37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37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37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7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37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37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37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37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 и ответь: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Приведите примеры основных фондов предприятия, на котором вы проходили производственную практику.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Почему нельзя отнести 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сварочные электроды  к  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основным фондам 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предприятия?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9222" name="Picture 6" descr="12336626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505200"/>
            <a:ext cx="179705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447800" y="152400"/>
            <a:ext cx="6324600" cy="8842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66"/>
                </a:solidFill>
              </a:rPr>
              <a:t>ОФ делятся на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6781800" cy="5562600"/>
          </a:xfrm>
        </p:spPr>
        <p:txBody>
          <a:bodyPr/>
          <a:lstStyle/>
          <a:p>
            <a:pPr marL="609600" indent="-609600" algn="just">
              <a:buFont typeface="Wingdings" pitchFamily="2" charset="2"/>
              <a:buNone/>
            </a:pPr>
            <a:r>
              <a:rPr lang="ru-RU" sz="2800" smtClean="0"/>
              <a:t>1.</a:t>
            </a:r>
            <a:r>
              <a:rPr lang="ru-RU" sz="2800" b="1" smtClean="0">
                <a:solidFill>
                  <a:srgbClr val="FF0000"/>
                </a:solidFill>
              </a:rPr>
              <a:t>Промышленно-производственные</a:t>
            </a:r>
            <a:r>
              <a:rPr lang="ru-RU" sz="2800" smtClean="0">
                <a:solidFill>
                  <a:srgbClr val="FF0000"/>
                </a:solidFill>
              </a:rPr>
              <a:t> </a:t>
            </a:r>
            <a:r>
              <a:rPr lang="ru-RU" sz="2800" smtClean="0"/>
              <a:t> </a:t>
            </a:r>
          </a:p>
          <a:p>
            <a:pPr marL="609600" indent="-609600" algn="just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непосредственно участвующие в производственном процессе- </a:t>
            </a:r>
          </a:p>
          <a:p>
            <a:pPr marL="609600" indent="-609600" algn="just">
              <a:buFont typeface="Wingdings" pitchFamily="2" charset="2"/>
              <a:buNone/>
            </a:pPr>
            <a:r>
              <a:rPr lang="ru-RU" sz="28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активные</a:t>
            </a:r>
            <a:r>
              <a:rPr lang="ru-RU" sz="28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(станки, оборудование)</a:t>
            </a:r>
          </a:p>
          <a:p>
            <a:pPr marL="609600" indent="-609600" algn="just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не участвующие в производственном процессе, но создающие для него необходимые условия – 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пассивные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(производственные здания, сооружения)</a:t>
            </a:r>
          </a:p>
          <a:p>
            <a:pPr marL="609600" indent="-609600" algn="just">
              <a:buFont typeface="Wingdings" pitchFamily="2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Непроизводственные</a:t>
            </a:r>
            <a:r>
              <a:rPr 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жилые дома, общежития,   культурно-бытовые учреждения и т.д.</a:t>
            </a:r>
          </a:p>
        </p:txBody>
      </p:sp>
      <p:pic>
        <p:nvPicPr>
          <p:cNvPr id="22532" name="Picture 5" descr="i?id=44263400-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1676400"/>
            <a:ext cx="19050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1347</TotalTime>
  <Words>811</Words>
  <Application>Microsoft Office PowerPoint</Application>
  <PresentationFormat>Экран (4:3)</PresentationFormat>
  <Paragraphs>156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Трек</vt:lpstr>
      <vt:lpstr>Лист</vt:lpstr>
      <vt:lpstr>  </vt:lpstr>
      <vt:lpstr>Содержание </vt:lpstr>
      <vt:lpstr>Слайд 3</vt:lpstr>
      <vt:lpstr>Слайд 4</vt:lpstr>
      <vt:lpstr>Слайд 5</vt:lpstr>
      <vt:lpstr>Слайд 6</vt:lpstr>
      <vt:lpstr>Слайд 7</vt:lpstr>
      <vt:lpstr>Подумай и ответь:</vt:lpstr>
      <vt:lpstr>ОФ делятся на</vt:lpstr>
      <vt:lpstr>ОФ могут быть </vt:lpstr>
      <vt:lpstr>Учёт и оценка ОФ</vt:lpstr>
      <vt:lpstr>Слайд 12</vt:lpstr>
      <vt:lpstr>Слайд 13</vt:lpstr>
      <vt:lpstr>Слайд 14</vt:lpstr>
      <vt:lpstr>Стоимостная оценка  ОФ</vt:lpstr>
      <vt:lpstr>Слайд 16</vt:lpstr>
      <vt:lpstr>Слайд 17</vt:lpstr>
      <vt:lpstr>Слайд 18</vt:lpstr>
      <vt:lpstr>Износ основных средств - постепенная утрата их стоимости  в период функционирования</vt:lpstr>
      <vt:lpstr>В процессе износа фонды утрачивают  полезные свойства, а вместе с ними и стоимость Износ основных средств предприятий по отраслям на 2008 год.</vt:lpstr>
      <vt:lpstr>Слайд 21</vt:lpstr>
      <vt:lpstr>Слайд 22</vt:lpstr>
      <vt:lpstr>Слайд 23</vt:lpstr>
      <vt:lpstr>Амортизация основных средств</vt:lpstr>
      <vt:lpstr>Слайд 25</vt:lpstr>
      <vt:lpstr>Спасибо за внимание!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21</cp:revision>
  <cp:lastPrinted>1601-01-01T00:00:00Z</cp:lastPrinted>
  <dcterms:created xsi:type="dcterms:W3CDTF">1601-01-01T00:00:00Z</dcterms:created>
  <dcterms:modified xsi:type="dcterms:W3CDTF">2021-04-16T11:01:37Z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