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8"/>
  </p:notes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79" r:id="rId10"/>
    <p:sldId id="278" r:id="rId11"/>
    <p:sldId id="263" r:id="rId12"/>
    <p:sldId id="264" r:id="rId13"/>
    <p:sldId id="280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ьга" initials="О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01" autoAdjust="0"/>
  </p:normalViewPr>
  <p:slideViewPr>
    <p:cSldViewPr>
      <p:cViewPr>
        <p:scale>
          <a:sx n="100" d="100"/>
          <a:sy n="100" d="100"/>
        </p:scale>
        <p:origin x="-110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D1DBD-A49D-45BA-A25D-B380085D8733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97F3-0623-4F0C-8495-AAC55E79E79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3319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997F3-0623-4F0C-8495-AAC55E79E79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997F3-0623-4F0C-8495-AAC55E79E79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997F3-0623-4F0C-8495-AAC55E79E79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997F3-0623-4F0C-8495-AAC55E79E79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201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903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4676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7776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4995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891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249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901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954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807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58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9584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8936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26417BC-CF9C-4EAF-B51A-59F20118153C}" type="datetimeFigureOut">
              <a:rPr lang="ru-RU" smtClean="0"/>
              <a:pPr/>
              <a:t>06.05.2021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E26D558-0852-49F9-997A-9706BDFB7A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1506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188640"/>
            <a:ext cx="7772400" cy="25922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урок немецкого языка по теме «</a:t>
            </a:r>
            <a:r>
              <a:rPr lang="en-US" dirty="0" err="1" smtClean="0"/>
              <a:t>Perfekt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8856984" cy="169164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Подготовил: учитель немецкого языка высшей категории МБОУ «ОШ №17 им. Т.Н. Хренникова» </a:t>
            </a:r>
          </a:p>
          <a:p>
            <a:pPr algn="ctr"/>
            <a:r>
              <a:rPr lang="ru-RU" sz="2800" dirty="0" smtClean="0"/>
              <a:t>Яковлева О.Н.</a:t>
            </a:r>
          </a:p>
          <a:p>
            <a:pPr algn="ctr"/>
            <a:r>
              <a:rPr lang="ru-RU" sz="2800" dirty="0" smtClean="0"/>
              <a:t>г. Елец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Вставь вспомогательный глагол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нужной форме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7063648"/>
              </p:ext>
            </p:extLst>
          </p:nvPr>
        </p:nvGraphicFramePr>
        <p:xfrm>
          <a:off x="935596" y="1384352"/>
          <a:ext cx="7812868" cy="449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2868">
                  <a:extLst>
                    <a:ext uri="{9D8B030D-6E8A-4147-A177-3AD203B41FA5}">
                      <a16:colId xmlns="" xmlns:a16="http://schemas.microsoft.com/office/drawing/2014/main" val="2055455777"/>
                    </a:ext>
                  </a:extLst>
                </a:gridCol>
              </a:tblGrid>
              <a:tr h="5616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 Der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Junge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seine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Haustiere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gefüttert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44438027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Der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Opa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Garten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Äpfel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gepflückt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7478741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du in den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Ferien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Fluss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gebadet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5600363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Ball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gespielt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9741539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Herbst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Pilze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gesammelt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848120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Mein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Vater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lange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gearbeitet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1463216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gefeiert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1246572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Es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geregnet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93154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59832" y="1395915"/>
            <a:ext cx="858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hat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1982091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hat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5567" y="2547030"/>
            <a:ext cx="1092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Hast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2619" y="3052912"/>
            <a:ext cx="1416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41490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47251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835696" y="537321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716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Вставь вспомогательный глагол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нужной форме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0390240"/>
              </p:ext>
            </p:extLst>
          </p:nvPr>
        </p:nvGraphicFramePr>
        <p:xfrm>
          <a:off x="611560" y="1124744"/>
          <a:ext cx="7632848" cy="441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>
                  <a:extLst>
                    <a:ext uri="{9D8B030D-6E8A-4147-A177-3AD203B41FA5}">
                      <a16:colId xmlns="" xmlns:a16="http://schemas.microsoft.com/office/drawing/2014/main" val="2055455777"/>
                    </a:ext>
                  </a:extLst>
                </a:gridCol>
              </a:tblGrid>
              <a:tr h="5251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 Was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du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deinem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Freund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geschenkt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1612966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10. Die Kinder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Schneemann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gabaut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4232325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du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schon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gefrühstückt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8434016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12. Das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Mädchen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Kleid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aus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Schrank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geholt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9361972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13.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die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Schultaschen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gepackt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8726916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Wohin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das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Buch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gelegt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9580173"/>
                  </a:ext>
                </a:extLst>
              </a:tr>
              <a:tr h="525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15. Die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Mäuse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getanzt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0805552"/>
                  </a:ext>
                </a:extLst>
              </a:tr>
              <a:tr h="7382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Kater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Murr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die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Mäuse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gezählt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42775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112474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16288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227687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270892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321297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371703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429309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472514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220486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7" cy="7920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Употреби глагол в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5661248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Winter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die Kinder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Schneeballschlacht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…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du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Museum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besuchen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Warum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Stunde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zuhören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Anna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Sommer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Beeren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sammeln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Was          du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deinem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Freund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Das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Mädchen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die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füttern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Markus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am Computer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119675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155679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20608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206084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besucht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5736" y="25649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habt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25649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zugehört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4" y="306896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30689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gesammelt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1680" y="350100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8024" y="35010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gesagt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9832" y="400506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400506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gefüttert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5736" y="45091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24128" y="450912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gespielt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6984776" cy="11887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Употреби глагол в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276872"/>
            <a:ext cx="6696743" cy="346315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Hausaufgaben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das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Gedicht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10. Die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ihre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Lehrbücher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Sommer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Fluss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baden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Werken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Geschenke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Weihnachten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basteln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Garten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arbeiten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220486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220486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26369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064" y="263691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gelernt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7864" y="306896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8" y="3140968"/>
            <a:ext cx="216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612576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-468560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-252536" y="28529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444208" y="306896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zugemacht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39752" y="393305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habe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96136" y="393305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gebadet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5856" y="436510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59832" y="47971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gebastelt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67744" y="52292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83968" y="522920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gearbeitet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00811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Составь предложения из данных слов, употреби глаголы в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1534268"/>
              </p:ext>
            </p:extLst>
          </p:nvPr>
        </p:nvGraphicFramePr>
        <p:xfrm>
          <a:off x="1560004" y="1641923"/>
          <a:ext cx="6096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873388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 das Kind/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malen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Hund/Anna/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füttern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sammeln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Wald/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Pilze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viel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tanzen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/du/was/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was/die Kinder/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feiern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Briefmarken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sammeln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wer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/am Sonntag/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besuchen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/wen?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 du/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Kalender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sammeln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10. die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Hausaufgaben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Sommer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Meer/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baden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13. die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Eltern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arbeiten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Garten?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14. du/der Mutter/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Geschenk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026126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704856" cy="864096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сильных глаголов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1" y="1700809"/>
            <a:ext cx="3744415" cy="40392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fahr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les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Schreib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aufsteh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fernseh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bekomm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1700809"/>
            <a:ext cx="4038600" cy="3989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ge-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fahr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les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schr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auf –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nd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fern –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  <a:p>
            <a:pPr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bekomm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7146"/>
            <a:ext cx="8568952" cy="63755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Подбери к данным инфинитивам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1069" y="764704"/>
            <a:ext cx="1714668" cy="609329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helfen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singen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essen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laufen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schreiben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sprechen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schlafen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bekommen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fernsehen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aufstehen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12308" y="857831"/>
            <a:ext cx="2248124" cy="57248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gesprochen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geschrieben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geschlafen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gegessen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gesungen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aufgestanden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geholfen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ferngesehen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bekommen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56081" y="1669341"/>
            <a:ext cx="4941305" cy="191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475656" y="1160692"/>
            <a:ext cx="4742818" cy="338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314988" y="2201193"/>
            <a:ext cx="4985204" cy="3316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763688" y="1659747"/>
            <a:ext cx="4536504" cy="2224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218801" y="2784324"/>
            <a:ext cx="5026337" cy="325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1377152" y="2622251"/>
            <a:ext cx="4835156" cy="704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691680" y="1135734"/>
            <a:ext cx="4616815" cy="3349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1619672" y="2136157"/>
            <a:ext cx="4625466" cy="2936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051720" y="5629781"/>
            <a:ext cx="4256775" cy="394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1835696" y="5096174"/>
            <a:ext cx="4472799" cy="107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1835696" y="4096308"/>
            <a:ext cx="4376612" cy="260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24936" cy="7200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 недостающие формы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6047753"/>
              </p:ext>
            </p:extLst>
          </p:nvPr>
        </p:nvGraphicFramePr>
        <p:xfrm>
          <a:off x="1524000" y="1397000"/>
          <a:ext cx="686442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123">
                  <a:extLst>
                    <a:ext uri="{9D8B030D-6E8A-4147-A177-3AD203B41FA5}">
                      <a16:colId xmlns="" xmlns:a16="http://schemas.microsoft.com/office/drawing/2014/main" val="4023908917"/>
                    </a:ext>
                  </a:extLst>
                </a:gridCol>
                <a:gridCol w="3730301">
                  <a:extLst>
                    <a:ext uri="{9D8B030D-6E8A-4147-A177-3AD203B41FA5}">
                      <a16:colId xmlns="" xmlns:a16="http://schemas.microsoft.com/office/drawing/2014/main" val="31624329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AutoNum type="arabicPeriod"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lesen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gelesen</a:t>
                      </a:r>
                      <a:endParaRPr lang="en-US" sz="2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fahren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gefahren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kommen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gesehen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essen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….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geschrieben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singen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geholfen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gestanden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bekommen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ferngesehen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aufstehen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14. …. –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gesprochen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schlafen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mitgenommen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nehmen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18. … 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12956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424936" cy="8640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Раскрой скобки, употребив глагол в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3142" y="1340768"/>
            <a:ext cx="5937755" cy="5040560"/>
          </a:xfrm>
        </p:spPr>
        <p:txBody>
          <a:bodyPr>
            <a:noAutofit/>
          </a:bodyPr>
          <a:lstStyle/>
          <a:p>
            <a:pPr algn="just">
              <a:buAutoNum type="arabicPeriod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 den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Sommerferien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aufs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Land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2. Die Kinder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Sportunterricht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um die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laufen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3. Was hast du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Frühstück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essen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  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am Sonntag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lange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schlafen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dieses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Buch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lesen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hat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E-Mail von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seinem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Freund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bekommen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fernsehen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aufstehen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einen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Brief      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schreiben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10. Hast du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Lehrer  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sprechen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gehen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12. Was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Picknick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mitnehmen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8104" y="134076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gefahren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70080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gelaufen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206084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gegessen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5976" y="242088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geschlafen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39952" y="278092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gelesen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92080" y="32129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bekommen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3573016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ferngesehen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393305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aufgestanden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429309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geschrieben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960" y="465313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gesprochen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8024" y="501317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gegangen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4008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mitgemacht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6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580" y="116632"/>
            <a:ext cx="7704856" cy="57606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27584" y="764704"/>
            <a:ext cx="7776864" cy="3600400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Глаголы движения (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gehen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laufen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wandern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др.), глаголы, обозначающие изменение состояния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aufstehen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erwachen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einschlafen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erkranken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также глаголы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werden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становиться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bleiben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оставаться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passieren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(происходить)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geschehen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(случаться)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gelingen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(удаваться)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lingen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(не удаваться) образуют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 вспомогательным глаголом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Блок-схема: типовой процесс 5"/>
          <p:cNvSpPr/>
          <p:nvPr/>
        </p:nvSpPr>
        <p:spPr>
          <a:xfrm>
            <a:off x="935596" y="4509120"/>
            <a:ext cx="7560840" cy="2088232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gekommen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 пришел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Blumen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aufgeblüht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Цветы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расцвели.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passiert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случилось?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88832" cy="792088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2" cy="374441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Ознакомить обучающихся с правилами образования и употребления сильных и слабых глаголов в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Научить употреблять в речи глаголы в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159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7" cy="93610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Вставь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вспомогательный глагол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нужной форме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115616" y="1556792"/>
            <a:ext cx="7272808" cy="4248472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Samstag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 Theater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aufgestanden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pünktlich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Schule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gekommen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Die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Jungen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um die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Wette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Markus und Anna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Sommer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gewandert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spazieren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gefahren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Lehrer             in die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gekommen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und die Kinder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aufgestanden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Mäusi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weggelaufen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27809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3140968"/>
            <a:ext cx="616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3728" y="39330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3728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47971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sind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5589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5" cy="11887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Вставь вспомогательный глагол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4392488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Warum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… du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Hausaufgaben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gemacht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spät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gekommen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und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sofort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Bett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2. Was…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 den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Ferien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gemacht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aufs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Land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gefahren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3. … du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deinen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Freund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besucht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Nein,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den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Eltern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ins Theater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gegangen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4.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Sommer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Fluss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gebadet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viel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gebadet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5. … du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deiner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Freundin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Winter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Schi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Nein,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Schlittschuh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Warum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…. Frau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Müller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gekommen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weggefahren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Warum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du das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Buch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genommen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gelesen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8. Was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gemacht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ferngesehen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zum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auf den Hof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10. … du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Klavier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gespielt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? – Nein,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meine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Freundin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gespielt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und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zugehört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7920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Употреби глаголы в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96752"/>
            <a:ext cx="3528392" cy="56166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regnet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Junge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fährt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Fahrrad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besuchen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Gro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eltern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Die Kinder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füttern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Winter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Vögel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Das Auto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steht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Garage.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Fu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ball. </a:t>
            </a:r>
          </a:p>
          <a:p>
            <a:pPr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932040" y="1124744"/>
            <a:ext cx="3528392" cy="5616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1268760"/>
            <a:ext cx="35283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lauft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um die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Wette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Wohin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fährst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du in den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Ferien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schenkt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Mutter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Blumen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12. Die Kinder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feiern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Weihnachten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13. Du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läufst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14. Was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macht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Freizeit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früh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schlafen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0801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Раскрой скобки, употреби глаголы в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3204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Wochenende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Familie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von Markus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spät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aufstehen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Mama …. das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Frühstück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Lisa und Andreas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Markus … den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Kater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fütern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Dannn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alle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….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frühstücken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Frühstück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… Mama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Wurst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 und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Käsebrote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Gebck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Äpfel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Mineralwasser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und Cola in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Tasche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packen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 Die Kinder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ihre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Spielsachen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mitnehmen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Papa … das Auto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Garage ….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holen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und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Auto ins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Grüne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….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Zuerst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Stück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wandern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Danach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Familie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auf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einer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Wiese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Picknick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Picknick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Mama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), Lisa und Andreas … um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Wette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und Papa und Markus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Ball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… 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Plötzlich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rehnen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Schnell …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Familie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die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Sachen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einsammeln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und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zum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Auto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laufen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Müde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aber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froh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nach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Hause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 Das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Picknick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Grünen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…. Spa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 (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8117"/>
            <a:ext cx="8640959" cy="775073"/>
          </a:xfrm>
        </p:spPr>
        <p:txBody>
          <a:bodyPr/>
          <a:lstStyle/>
          <a:p>
            <a:r>
              <a:rPr lang="ru-RU" dirty="0" smtClean="0"/>
              <a:t>Переведи предложения на немецкий язык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endParaRPr lang="ru-RU" dirty="0"/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107504" y="1556792"/>
            <a:ext cx="4824536" cy="4176014"/>
          </a:xfrm>
          <a:prstGeom prst="rightArrowCallout">
            <a:avLst>
              <a:gd name="adj1" fmla="val 25420"/>
              <a:gd name="adj2" fmla="val 23948"/>
              <a:gd name="adj3" fmla="val 32566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Мальчик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рисовал.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Девочка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пела.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Они смотрели телевизор.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Я читал книгу.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Летом мы купались в реке.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Дети ходили гулять.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В выходные дни я катался на велосипеде.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Вчера мы говорили по-немецки.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1556792"/>
            <a:ext cx="3528391" cy="4183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Переведи на немецкий язык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395536" y="836712"/>
            <a:ext cx="8208912" cy="3312368"/>
          </a:xfrm>
          <a:prstGeom prst="downArrowCallout">
            <a:avLst>
              <a:gd name="adj1" fmla="val 23758"/>
              <a:gd name="adj2" fmla="val 19070"/>
              <a:gd name="adj3" fmla="val 23253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Ты сделал уроки?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Они ходили во время каникул в поход?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сказали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Когда вы посещали бабушку и дедушку?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Почему ты не слушал?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6. Когда она пришла?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7. Почему твой друг не танцевал?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 Когда вы ходили в кино?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3548" y="4221088"/>
            <a:ext cx="8208912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Немецкий язык: время грамматики: пособие для эффективного изучения и тренировки грамматики для младших школьников/Н.А. Артемова, Т.А.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гаврилова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2-е изд. – М.: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2013, - 112 с. – (Урок иностранного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 школе).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92887" cy="174874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Определи, в каком из предложений действие происходит в настоящем времени, а в каком – в прошедшем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69235309"/>
              </p:ext>
            </p:extLst>
          </p:nvPr>
        </p:nvGraphicFramePr>
        <p:xfrm>
          <a:off x="539552" y="2348880"/>
          <a:ext cx="7992887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7">
                  <a:extLst>
                    <a:ext uri="{9D8B030D-6E8A-4147-A177-3AD203B41FA5}">
                      <a16:colId xmlns="" xmlns:a16="http://schemas.microsoft.com/office/drawing/2014/main" val="2563302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а)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Kater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Murr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malt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        b)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Kater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Murr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hat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2419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a) Du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bist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Fahrrad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gefahren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        b) Du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fährst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Fahrrad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8600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 a) Die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Lehrerin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eine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Geschichte. b) Die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Lehrerin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hat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eine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Geschichte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816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4. a)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steht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auf.                               b)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früh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aufgestanden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678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5. a)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ferngesehen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            b)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sehen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fern.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7379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6) a)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seid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ins Kino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gegangen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       b)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geht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ins Kino.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15014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10849" cy="118872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2121427"/>
              </p:ext>
            </p:extLst>
          </p:nvPr>
        </p:nvGraphicFramePr>
        <p:xfrm>
          <a:off x="899592" y="1916832"/>
          <a:ext cx="7344816" cy="414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0268">
                  <a:extLst>
                    <a:ext uri="{9D8B030D-6E8A-4147-A177-3AD203B41FA5}">
                      <a16:colId xmlns="" xmlns:a16="http://schemas.microsoft.com/office/drawing/2014/main" val="1661051717"/>
                    </a:ext>
                  </a:extLst>
                </a:gridCol>
                <a:gridCol w="3634548">
                  <a:extLst>
                    <a:ext uri="{9D8B030D-6E8A-4147-A177-3AD203B41FA5}">
                      <a16:colId xmlns="" xmlns:a16="http://schemas.microsoft.com/office/drawing/2014/main" val="1815062967"/>
                    </a:ext>
                  </a:extLst>
                </a:gridCol>
              </a:tblGrid>
              <a:tr h="4147944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habe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</a:t>
                      </a:r>
                    </a:p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du hast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hat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hat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hat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habt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haben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bin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du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bist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ihr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seid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sind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gelaufen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45988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38841" cy="118872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Перфект слабых глаголов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1453293"/>
              </p:ext>
            </p:extLst>
          </p:nvPr>
        </p:nvGraphicFramePr>
        <p:xfrm>
          <a:off x="1259632" y="1772816"/>
          <a:ext cx="6624736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="" xmlns:a16="http://schemas.microsoft.com/office/drawing/2014/main" val="2121519005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3012223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Infinitiv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Partizip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II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5722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mal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arbeit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lang="en-US" sz="28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d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</a:t>
                      </a:r>
                      <a:r>
                        <a:rPr lang="en-US" sz="28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chn</a:t>
                      </a:r>
                      <a:r>
                        <a:rPr lang="en-US" sz="28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zumach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besuch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</a:t>
                      </a:r>
                      <a:endParaRPr lang="ru-RU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/>
                        <a:t>ge</a:t>
                      </a:r>
                      <a:r>
                        <a:rPr lang="en-US" sz="2800" dirty="0" smtClean="0"/>
                        <a:t> – </a:t>
                      </a:r>
                      <a:r>
                        <a:rPr lang="en-US" sz="2800" dirty="0" err="1" smtClean="0"/>
                        <a:t>mach</a:t>
                      </a:r>
                      <a:r>
                        <a:rPr lang="en-US" sz="2800" dirty="0" smtClean="0"/>
                        <a:t>-</a:t>
                      </a:r>
                      <a:r>
                        <a:rPr lang="en-US" sz="2800" b="1" dirty="0" smtClean="0"/>
                        <a:t> t</a:t>
                      </a:r>
                    </a:p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mal-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arbeit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</a:p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bad – 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</a:p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rechn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– et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zu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besuch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412876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51"/>
            <a:ext cx="8136904" cy="11887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 каких глаголов образованы формы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5721305"/>
              </p:ext>
            </p:extLst>
          </p:nvPr>
        </p:nvGraphicFramePr>
        <p:xfrm>
          <a:off x="1403648" y="1916832"/>
          <a:ext cx="662473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="" xmlns:a16="http://schemas.microsoft.com/office/drawing/2014/main" val="2106031353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2821476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kaufen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gekauft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gespielt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gebastelt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geturnt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AutoNum type="arabicPeriod" startAt="5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.. –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gebadet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gemalt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gezählt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8. … - 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getanzt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geschenkt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gearbeitet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12. …. –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besucht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13. …-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zugeh</a:t>
                      </a:r>
                      <a:r>
                        <a:rPr lang="en-US" sz="2800" dirty="0" err="1" smtClean="0">
                          <a:latin typeface="Arno Pro Smbd SmText"/>
                          <a:cs typeface="Times New Roman" pitchFamily="18" charset="0"/>
                        </a:rPr>
                        <a:t>ört</a:t>
                      </a:r>
                      <a:endParaRPr lang="en-US" sz="2800" dirty="0" smtClean="0">
                        <a:latin typeface="Arno Pro Smbd SmText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Arno Pro Smbd SmText"/>
                          <a:cs typeface="Times New Roman" pitchFamily="18" charset="0"/>
                        </a:rPr>
                        <a:t>14. … - </a:t>
                      </a:r>
                      <a:r>
                        <a:rPr lang="en-US" sz="2800" dirty="0" err="1" smtClean="0">
                          <a:latin typeface="Arno Pro Smbd SmText"/>
                          <a:cs typeface="Times New Roman" pitchFamily="18" charset="0"/>
                        </a:rPr>
                        <a:t>gefeiert</a:t>
                      </a:r>
                      <a:r>
                        <a:rPr lang="en-US" sz="2800" dirty="0" smtClean="0">
                          <a:latin typeface="Arno Pro Smbd SmText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Arno Pro Smbd SmText"/>
                          <a:cs typeface="Times New Roman" pitchFamily="18" charset="0"/>
                        </a:rPr>
                        <a:t>15. … - </a:t>
                      </a:r>
                      <a:r>
                        <a:rPr lang="en-US" sz="2800" dirty="0" err="1" smtClean="0">
                          <a:latin typeface="Arno Pro Smbd SmText"/>
                          <a:cs typeface="Times New Roman" pitchFamily="18" charset="0"/>
                        </a:rPr>
                        <a:t>g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efüttert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16. … 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gesammelt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17. …-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gerechnet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18. …-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gelernt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761475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1887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Образуй от следующих глаголов форму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054207"/>
              </p:ext>
            </p:extLst>
          </p:nvPr>
        </p:nvGraphicFramePr>
        <p:xfrm>
          <a:off x="1691680" y="1628800"/>
          <a:ext cx="60960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1939976217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1633662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sagen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gesagt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machen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malen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schenken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füttern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rechnen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tanzen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feiern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dirty="0" err="1" smtClean="0">
                          <a:latin typeface="Arno Pro Smbd SmText"/>
                          <a:cs typeface="Times New Roman" pitchFamily="18" charset="0"/>
                        </a:rPr>
                        <a:t>ören</a:t>
                      </a:r>
                      <a:r>
                        <a:rPr lang="en-US" sz="2800" dirty="0" smtClean="0">
                          <a:latin typeface="Arno Pro Smbd SmText"/>
                          <a:cs typeface="Times New Roman" pitchFamily="18" charset="0"/>
                        </a:rPr>
                        <a:t> - …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sammeln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11.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zählen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lernen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13.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arbeiten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14.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baden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15.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erzählen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besuchen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17.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zumachen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pPr>
                        <a:buNone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18.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zuhören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- …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27059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2008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Раскрой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скобки, употребив глагол в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971600" y="1484784"/>
            <a:ext cx="7848872" cy="5184576"/>
          </a:xfrm>
        </p:spPr>
        <p:txBody>
          <a:bodyPr>
            <a:noAutofit/>
          </a:bodyPr>
          <a:lstStyle/>
          <a:p>
            <a:pPr algn="just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gestern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meinen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Geburtstag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feiern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 Kinder,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zuhören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)!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Sommer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baden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Hast du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deinen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füttern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Hausaufgaben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Was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Mutter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schenken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hast du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Gro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eltern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besuchen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Die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Kind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Märchen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erzählen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4128" y="148478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gefeiert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19888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zugehört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249289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gebadet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4211960" y="2924944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gefüttert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88024" y="342900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7984" y="39330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geschenkt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64088" y="443711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besucht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2160" y="494116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erzählt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Раскрой скобки, употребив глагол в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Partizip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11560" y="1412776"/>
            <a:ext cx="8136904" cy="44644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Unterricht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rechnen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 Was hast du 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Wochenende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Mein Freund 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Briefmarken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sammeln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12. Anna 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früher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Berlin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wohnen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Murr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err="1" smtClean="0"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ä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Hof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Habt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Wörter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)?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15. Markus hat die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Tür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zumachen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1960" y="141277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gerechnet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91683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gemacht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23488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gesammelt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285293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gewohnt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6056" y="335699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gespielt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3928" y="386104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gelernt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7904" y="436510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zugemacht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41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748</TotalTime>
  <Words>2247</Words>
  <Application>Microsoft Office PowerPoint</Application>
  <PresentationFormat>Экран (4:3)</PresentationFormat>
  <Paragraphs>396</Paragraphs>
  <Slides>26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Parcel</vt:lpstr>
      <vt:lpstr>урок немецкого языка по теме «Perfekt» </vt:lpstr>
      <vt:lpstr>Цель урока</vt:lpstr>
      <vt:lpstr>Определи, в каком из предложений действие происходит в настоящем времени, а в каком – в прошедшем</vt:lpstr>
      <vt:lpstr>Perfekt = haben/sein + Partizip II</vt:lpstr>
      <vt:lpstr>Перфект слабых глаголов</vt:lpstr>
      <vt:lpstr>От каких глаголов образованы формы Partizip II?</vt:lpstr>
      <vt:lpstr>Образуй от следующих глаголов форму Partizip II</vt:lpstr>
      <vt:lpstr>Раскрой скобки, употребив глагол в Partizip II</vt:lpstr>
      <vt:lpstr>Раскрой скобки, употребив глагол в Partizip II</vt:lpstr>
      <vt:lpstr>Вставь вспомогательный глагол haben в нужной форме</vt:lpstr>
      <vt:lpstr>Вставь вспомогательный глагол haben в нужной форме</vt:lpstr>
      <vt:lpstr>Употреби глагол в Perfekt</vt:lpstr>
      <vt:lpstr>Употреби глагол в Perfekt</vt:lpstr>
      <vt:lpstr>Составь предложения из данных слов, употреби глаголы в Perfekt.</vt:lpstr>
      <vt:lpstr>Perfekt сильных глаголов</vt:lpstr>
      <vt:lpstr>Подбери к данным инфинитивам Partizip II</vt:lpstr>
      <vt:lpstr>Дополни недостающие формы</vt:lpstr>
      <vt:lpstr>Раскрой скобки, употребив глагол в Partizip II</vt:lpstr>
      <vt:lpstr>haben или sein?</vt:lpstr>
      <vt:lpstr>Вставь вспомогательный глагол sein в нужной форме</vt:lpstr>
      <vt:lpstr>Вставь вспомогательный глагол haben или sein </vt:lpstr>
      <vt:lpstr>Употреби глаголы в Perfekt</vt:lpstr>
      <vt:lpstr>Раскрой скобки, употреби глаголы в Perfekt</vt:lpstr>
      <vt:lpstr>Переведи предложения на немецкий язык</vt:lpstr>
      <vt:lpstr>Переведи на немецкий язык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немецкому языку по теме «Perfekt»</dc:title>
  <dc:creator>Ольга</dc:creator>
  <cp:lastModifiedBy>Ольга</cp:lastModifiedBy>
  <cp:revision>110</cp:revision>
  <dcterms:created xsi:type="dcterms:W3CDTF">2021-04-11T08:51:14Z</dcterms:created>
  <dcterms:modified xsi:type="dcterms:W3CDTF">2021-05-06T08:04:54Z</dcterms:modified>
</cp:coreProperties>
</file>