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hdphoto1.wdp" ContentType="image/vnd.ms-photo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hdphoto2.wdp" ContentType="image/vnd.ms-photo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48128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781920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114300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48128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781920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143000" y="609480"/>
            <a:ext cx="9875160" cy="628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48128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7819200" y="205740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114300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48128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7819200" y="4166640"/>
            <a:ext cx="317880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143000" y="609480"/>
            <a:ext cx="9875160" cy="6287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b7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a6b727"/>
                </a:solidFill>
                <a:latin typeface="Corbel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A597F67-8FE2-4ABD-8FF6-C6E12FF39CE6}" type="datetime">
              <a:rPr b="0" lang="ru-RU" sz="1200" spc="-1" strike="noStrike">
                <a:solidFill>
                  <a:srgbClr val="a6b727"/>
                </a:solidFill>
                <a:latin typeface="Corbel"/>
              </a:rPr>
              <a:t>10.6.21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7316AB9-DB14-41A3-B6FC-600F1AFE7799}" type="slidenum">
              <a:rPr b="0" lang="ru-RU" sz="1200" spc="-1" strike="noStrike">
                <a:solidFill>
                  <a:srgbClr val="a6b727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a6b727"/>
                </a:solidFill>
                <a:latin typeface="Corbel"/>
              </a:rPr>
              <a:t>Для правки структуры щёлкните мышью</a:t>
            </a: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a6b727"/>
                </a:solidFill>
                <a:latin typeface="Corbel"/>
              </a:rPr>
              <a:t>Второй уровень структуры</a:t>
            </a:r>
            <a:endParaRPr b="0" lang="en-US" sz="1800" spc="-1" strike="noStrike">
              <a:solidFill>
                <a:srgbClr val="a6b727"/>
              </a:solidFill>
              <a:latin typeface="Corbe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a6b727"/>
                </a:solidFill>
                <a:latin typeface="Corbel"/>
              </a:rPr>
              <a:t>Третий уровень структуры</a:t>
            </a:r>
            <a:endParaRPr b="0" lang="en-US" sz="1600" spc="-1" strike="noStrike">
              <a:solidFill>
                <a:srgbClr val="a6b727"/>
              </a:solidFill>
              <a:latin typeface="Corbe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a6b727"/>
                </a:solidFill>
                <a:latin typeface="Corbel"/>
              </a:rPr>
              <a:t>Четвёртый уровень структуры</a:t>
            </a:r>
            <a:endParaRPr b="0" lang="en-US" sz="1600" spc="-1" strike="noStrike">
              <a:solidFill>
                <a:srgbClr val="a6b727"/>
              </a:solidFill>
              <a:latin typeface="Corbe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6b727"/>
                </a:solidFill>
                <a:latin typeface="Corbel"/>
              </a:rPr>
              <a:t>Пятый уровень структуры</a:t>
            </a:r>
            <a:endParaRPr b="0" lang="en-US" sz="2000" spc="-1" strike="noStrike">
              <a:solidFill>
                <a:srgbClr val="a6b727"/>
              </a:solidFill>
              <a:latin typeface="Corbe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6b727"/>
                </a:solidFill>
                <a:latin typeface="Corbel"/>
              </a:rPr>
              <a:t>Шестой уровень структуры</a:t>
            </a:r>
            <a:endParaRPr b="0" lang="en-US" sz="2000" spc="-1" strike="noStrike">
              <a:solidFill>
                <a:srgbClr val="a6b727"/>
              </a:solidFill>
              <a:latin typeface="Corbe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a6b727"/>
                </a:solidFill>
                <a:latin typeface="Corbel"/>
              </a:rPr>
              <a:t>Седьмой уровень структуры</a:t>
            </a:r>
            <a:endParaRPr b="0" lang="en-US" sz="20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a6b7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a6b727"/>
                </a:solidFill>
                <a:latin typeface="Corbel"/>
              </a:rPr>
              <a:t>Образец заголовка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</p:spPr>
        <p:txBody>
          <a:bodyPr>
            <a:noAutofit/>
          </a:bodyPr>
          <a:p>
            <a:pPr marL="228600" indent="-18252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b="0" lang="ru-RU" sz="2200" spc="-1" strike="noStrike">
                <a:solidFill>
                  <a:srgbClr val="a6b727"/>
                </a:solidFill>
                <a:latin typeface="Corbel"/>
              </a:rPr>
              <a:t>Образец текста</a:t>
            </a: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  <a:p>
            <a:pPr lvl="1" marL="457200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b="0" lang="ru-RU" sz="2000" spc="-1" strike="noStrike">
                <a:solidFill>
                  <a:srgbClr val="a6b727"/>
                </a:solidFill>
                <a:latin typeface="Corbel"/>
              </a:rPr>
              <a:t>Второй уровень</a:t>
            </a:r>
            <a:endParaRPr b="0" lang="en-US" sz="2000" spc="-1" strike="noStrike">
              <a:solidFill>
                <a:srgbClr val="a6b727"/>
              </a:solidFill>
              <a:latin typeface="Corbel"/>
            </a:endParaRPr>
          </a:p>
          <a:p>
            <a:pPr lvl="2" marL="731520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b="0" lang="ru-RU" sz="1800" spc="-1" strike="noStrike">
                <a:solidFill>
                  <a:srgbClr val="a6b727"/>
                </a:solidFill>
                <a:latin typeface="Corbel"/>
              </a:rPr>
              <a:t>Третий уровень</a:t>
            </a:r>
            <a:endParaRPr b="0" lang="en-US" sz="1800" spc="-1" strike="noStrike">
              <a:solidFill>
                <a:srgbClr val="a6b727"/>
              </a:solidFill>
              <a:latin typeface="Corbel"/>
            </a:endParaRPr>
          </a:p>
          <a:p>
            <a:pPr lvl="3" marL="1005840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b="0" lang="ru-RU" sz="1600" spc="-1" strike="noStrike">
                <a:solidFill>
                  <a:srgbClr val="a6b727"/>
                </a:solidFill>
                <a:latin typeface="Corbel"/>
              </a:rPr>
              <a:t>Четвертый уровень</a:t>
            </a:r>
            <a:endParaRPr b="0" lang="en-US" sz="1600" spc="-1" strike="noStrike">
              <a:solidFill>
                <a:srgbClr val="a6b727"/>
              </a:solidFill>
              <a:latin typeface="Corbel"/>
            </a:endParaRPr>
          </a:p>
          <a:p>
            <a:pPr lvl="4" marL="1280160" indent="-18252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b="0" lang="ru-RU" sz="1600" spc="-1" strike="noStrike">
                <a:solidFill>
                  <a:srgbClr val="a6b727"/>
                </a:solidFill>
                <a:latin typeface="Corbel"/>
              </a:rPr>
              <a:t>Пятый уровень</a:t>
            </a:r>
            <a:endParaRPr b="0" lang="en-US" sz="16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6A49638-27EA-4214-9918-F5C85308ADBE}" type="datetime">
              <a:rPr b="0" lang="ru-RU" sz="1200" spc="-1" strike="noStrike">
                <a:solidFill>
                  <a:srgbClr val="a6b727"/>
                </a:solidFill>
                <a:latin typeface="Corbel"/>
              </a:rPr>
              <a:t>10.6.21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27DC924-3CA7-4859-9653-CB1A8B0EAF33}" type="slidenum">
              <a:rPr b="0" lang="ru-RU" sz="1200" spc="-1" strike="noStrike">
                <a:solidFill>
                  <a:srgbClr val="a6b727"/>
                </a:solidFill>
                <a:latin typeface="Corbe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microsoft.com/office/2007/relationships/hdphoto" Target="../media/hdphoto1.wdp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720000" y="609480"/>
            <a:ext cx="10800000" cy="135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МУНИЦИПАЛЬНОЕ БЮДЖЕТНОЕ УЧРЕЖДЕНИЕ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ДОПОЛНИТЕЛЬНОГО ОБРАЗОВАНИЯ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 “Детская школа искусств №8 им. А.В. Воробьёва г. Владивостока”</a:t>
            </a:r>
            <a:endParaRPr b="1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4860000" y="4643640"/>
            <a:ext cx="6692760" cy="936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Волкова Екатерина Альбертовна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r"/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преподаватель теоретических дисциплин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r"/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МБУДО «ДШИ №8 им. А.В. Воробьёва г. Владивостока»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Shape 3"/>
          <p:cNvSpPr txBox="1"/>
          <p:nvPr/>
        </p:nvSpPr>
        <p:spPr>
          <a:xfrm>
            <a:off x="2340000" y="2520000"/>
            <a:ext cx="8100000" cy="1215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ru-RU" sz="4000" spc="-1" strike="noStrike">
                <a:latin typeface="Times New Roman"/>
              </a:rPr>
              <a:t>Нескучная классика</a:t>
            </a:r>
            <a:endParaRPr b="1" i="1" lang="ru-RU" sz="4000" spc="-1" strike="noStrike">
              <a:latin typeface="Times New Roman"/>
            </a:endParaRPr>
          </a:p>
          <a:p>
            <a:pPr algn="ctr"/>
            <a:r>
              <a:rPr b="1" i="1" lang="ru-RU" sz="4000" spc="-1" strike="noStrike">
                <a:latin typeface="Times New Roman"/>
              </a:rPr>
              <a:t>М.А. Балакирев</a:t>
            </a:r>
            <a:endParaRPr b="1" i="1" lang="ru-RU" sz="4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1143000" y="609480"/>
            <a:ext cx="9875160" cy="656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Судьбоносные встречи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3254760" y="2148840"/>
            <a:ext cx="6011280" cy="19735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Балакирев сходится со Стасовым, в котором находит чуткого друга и идейного вдохновителя. Знакомится с А.С. Даргомыжским.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9125640" y="474480"/>
            <a:ext cx="2634840" cy="33688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3" name="CustomShape 4"/>
          <p:cNvSpPr/>
          <p:nvPr/>
        </p:nvSpPr>
        <p:spPr>
          <a:xfrm>
            <a:off x="557640" y="4620240"/>
            <a:ext cx="1089864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конце 50-х и начале 60-х годов Балакирев  много пишет. </a:t>
            </a:r>
            <a:endParaRPr b="0" lang="ru-RU" sz="28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 этому периоду относится формирование содружества «Могучая кучка».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637560" y="330480"/>
            <a:ext cx="2599920" cy="3368880"/>
          </a:xfrm>
          <a:prstGeom prst="ellipse">
            <a:avLst/>
          </a:prstGeom>
          <a:blipFill rotWithShape="0">
            <a:blip r:embed="rId2"/>
            <a:srcRect l="0" t="0" r="0" b="564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15" name="CustomShape 6"/>
          <p:cNvSpPr/>
          <p:nvPr/>
        </p:nvSpPr>
        <p:spPr>
          <a:xfrm>
            <a:off x="9286200" y="3960000"/>
            <a:ext cx="24739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В. Стасов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6" name="CustomShape 7"/>
          <p:cNvSpPr/>
          <p:nvPr/>
        </p:nvSpPr>
        <p:spPr>
          <a:xfrm>
            <a:off x="431280" y="3607200"/>
            <a:ext cx="276696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А.С. Даргомыжский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143000" y="300240"/>
            <a:ext cx="9875160" cy="498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1000"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Судьбоносные встречи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8212320" y="4358160"/>
            <a:ext cx="3858120" cy="13500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1862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– с профессором Медико-хирургической академии А.П. Бородиным.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559080" y="1153080"/>
            <a:ext cx="1760040" cy="2566080"/>
          </a:xfrm>
          <a:prstGeom prst="ellipse">
            <a:avLst/>
          </a:prstGeom>
          <a:blipFill rotWithShape="0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0" name="CustomShape 4"/>
          <p:cNvSpPr/>
          <p:nvPr/>
        </p:nvSpPr>
        <p:spPr>
          <a:xfrm>
            <a:off x="2514960" y="1779480"/>
            <a:ext cx="35809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1856 год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– знакомство с молодым военным инженером Ц.А. Кюи.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6229440" y="1088640"/>
            <a:ext cx="2028600" cy="263016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2" name="CustomShape 6"/>
          <p:cNvSpPr/>
          <p:nvPr/>
        </p:nvSpPr>
        <p:spPr>
          <a:xfrm>
            <a:off x="8382960" y="1779480"/>
            <a:ext cx="344808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1857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– встреча с </a:t>
            </a:r>
            <a:endParaRPr b="0" lang="ru-RU" sz="24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М.П. Мусоргским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3" name="CustomShape 7"/>
          <p:cNvSpPr/>
          <p:nvPr/>
        </p:nvSpPr>
        <p:spPr>
          <a:xfrm>
            <a:off x="378000" y="3927240"/>
            <a:ext cx="1941120" cy="2630160"/>
          </a:xfrm>
          <a:prstGeom prst="ellipse">
            <a:avLst/>
          </a:prstGeom>
          <a:blipFill rotWithShape="0">
            <a:blip r:embed="rId4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4" name="CustomShape 8"/>
          <p:cNvSpPr/>
          <p:nvPr/>
        </p:nvSpPr>
        <p:spPr>
          <a:xfrm>
            <a:off x="2138400" y="4508280"/>
            <a:ext cx="41230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1861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– знакомство с 17-ти летним морским офицером </a:t>
            </a:r>
            <a:endParaRPr b="0" lang="ru-RU" sz="2400" spc="-1" strike="noStrike">
              <a:latin typeface="Arial"/>
            </a:endParaRPr>
          </a:p>
          <a:p>
            <a:pPr marL="45720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Н.А. Римским-Корсаковым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5" name="CustomShape 9"/>
          <p:cNvSpPr/>
          <p:nvPr/>
        </p:nvSpPr>
        <p:spPr>
          <a:xfrm>
            <a:off x="6261480" y="3679560"/>
            <a:ext cx="1885680" cy="2857320"/>
          </a:xfrm>
          <a:prstGeom prst="ellipse">
            <a:avLst/>
          </a:prstGeom>
          <a:blipFill rotWithShape="0">
            <a:blip r:embed="rId5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6433560" y="545400"/>
            <a:ext cx="5292720" cy="68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«Могучая кучка»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385560" y="5240160"/>
            <a:ext cx="11675880" cy="13784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Большое место в занятиях занимал анализ выдающихся произведений классиков и современных композиторов.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pic>
        <p:nvPicPr>
          <p:cNvPr id="128" name="Picture 2" descr="https://ds04.infourok.ru/uploads/ex/05d2/00138dd1-f81569de/img5.jpg"/>
          <p:cNvPicPr/>
          <p:nvPr/>
        </p:nvPicPr>
        <p:blipFill>
          <a:blip r:embed="rId1"/>
          <a:stretch/>
        </p:blipFill>
        <p:spPr>
          <a:xfrm>
            <a:off x="465480" y="470520"/>
            <a:ext cx="5757840" cy="4318560"/>
          </a:xfrm>
          <a:prstGeom prst="rect">
            <a:avLst/>
          </a:prstGeom>
          <a:ln w="0"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29" name="CustomShape 3"/>
          <p:cNvSpPr/>
          <p:nvPr/>
        </p:nvSpPr>
        <p:spPr>
          <a:xfrm>
            <a:off x="6095880" y="1680840"/>
            <a:ext cx="5292720" cy="307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Балакирев занятия со своими товарищами-учениками строил по методу свободного обмена творческими мыслями. Произведения всех кучкистов проигрывались и обсуждались сообща.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143000" y="483120"/>
            <a:ext cx="9875160" cy="951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Народная песня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3137040" y="1434960"/>
            <a:ext cx="8482320" cy="22082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Вместе с поэтом, исследователем и знатоком русского фольклора Щербиной, летом 1860 года Балакирев отправился на пароходе от Нижнего-Новгорода до Астрахани.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Щербина записывал слова, Балакирев мелодии народных песен.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440640" y="318240"/>
            <a:ext cx="2955240" cy="293076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3" name="CustomShape 4"/>
          <p:cNvSpPr/>
          <p:nvPr/>
        </p:nvSpPr>
        <p:spPr>
          <a:xfrm>
            <a:off x="440640" y="3994560"/>
            <a:ext cx="1129140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Итогом поездки стала увертюра на темы трех русских народных песен. Первоначально Балакирев дал ей название «1000 лет». Позднее, переработав, назвал симфонической поэмой «Русь» (1887 г.).</a:t>
            </a:r>
            <a:endParaRPr b="0" lang="ru-RU" sz="2800" spc="-1" strike="noStrike">
              <a:latin typeface="Arial"/>
            </a:endParaRPr>
          </a:p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Сборник «40 русских народных песен» появился в 1866 году. Включал обработки всего материала собранного на Волге.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142200" y="3246840"/>
            <a:ext cx="325404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Николай Фёдорович Щербина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1143000" y="609480"/>
            <a:ext cx="9875160" cy="740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Кавказ 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632880" y="1224000"/>
            <a:ext cx="11056680" cy="48718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Все лето 1862 года провел Балакирев на Водах, поправляя свое здоровье на курортах Пятигорска и Ессентуков, Железноводска и Кисловодска, постигая новый для него мир Кавказа, насыщаясь неповторимой здешней атмосферой. </a:t>
            </a: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Год спустя Балакирев снова едет на Кавказ. Чрезвычайно важным для него стало знакомство с Семеном Алексеевичем Смирновым — главным врачом Кавказских Минеральных Вод. Композитор поселился в доме Смирнова, который наблюдал за ходом его лечения. </a:t>
            </a: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Зная о трудном материальном положении Милия Алексеевича, Смирнов помог ему организовать платные концерты. Приезжие и местные меломаны получили удовольствие, слушая в прекрасном исполнении произведения Бетховена, Шопена, Шумана. В Кисловодском музее театрального музыкального искусства хранится афиша одного из концертов Балакирева, где названы эти композиторы.</a:t>
            </a: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1159560" y="524160"/>
            <a:ext cx="7023240" cy="25282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На Кавказе Балакирев был трижды: 1862, 1863, 1868 годах. Под впечатлением от этих путешествий он написал фортепианную фантазию «Исламей», принялся за симфоническую поэму «Тамара».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8183160" y="982080"/>
            <a:ext cx="3650040" cy="38368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9" name="CustomShape 3"/>
          <p:cNvSpPr/>
          <p:nvPr/>
        </p:nvSpPr>
        <p:spPr>
          <a:xfrm>
            <a:off x="846720" y="3260520"/>
            <a:ext cx="725256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Второго друга композитор Балакирев приобрел в лице Исмаила Урусбиева –знатока музыки горских народов, открывшего Балакиреву целый мир кавказских национальных мелодий.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0" name="CustomShape 4"/>
          <p:cNvSpPr/>
          <p:nvPr/>
        </p:nvSpPr>
        <p:spPr>
          <a:xfrm>
            <a:off x="8457840" y="5092920"/>
            <a:ext cx="317556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Исмаил  Урусбиев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БМШ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759600" y="1800720"/>
            <a:ext cx="10592640" cy="42948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1862 году по инициативе  Балакирева была основана Бесплатная музыкальная школа. Целью ее было дать рядовому любителю музыки основные музыкальные знания и научить хоровому пению, а также игре на оркестровых инструментах. БМШ давала концерты из произведений русских и современных зарубежных композиторов. 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Бесплатная музыкальная школа была задумана её основателями не только как образовательная, но и как концертная организация (сборы от концертов составляли важную статью доходов школы). 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158120" y="363240"/>
            <a:ext cx="9875160" cy="796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Дирижер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773640" y="1294200"/>
            <a:ext cx="10873800" cy="48013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За дирижерский пульт Балакирев впервые встал в одном из концертов БМШ. 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Концерты БМШ (хоровыми дирижировал Ломакин, а оркестровыми Балакирев) в 1860-х и в 1870-х годах стали площадкой для пропаганды новой русской музыки. 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них исполнялись сочинения М. И. Глинки, А. С. Даргомыжского и особенно — композиторов «Могучей кучки». Также звучала музыка Г. Берлиоза, Р. Шумана, Ф. Листа.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143000" y="314280"/>
            <a:ext cx="9875160" cy="99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Дирижер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669960" y="1615320"/>
            <a:ext cx="9872640" cy="4928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1867 году Балакирев выступает в качестве дирижера в Праге, где впервые знакомит чешскую публику с «Русланом и Людмилой» Глинки. Под впечатлением от поездки создал симфоническую увертюру «В Чехии».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8145360" y="3040920"/>
            <a:ext cx="3724200" cy="248292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8" name="CustomShape 4"/>
          <p:cNvSpPr/>
          <p:nvPr/>
        </p:nvSpPr>
        <p:spPr>
          <a:xfrm>
            <a:off x="450000" y="3429000"/>
            <a:ext cx="769464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1867 году получает приглашение дирижировать концертами РМО. К концу 60-х годов завязываются дружеские отношения с П.И. Чайковским. Композиторы ведут оживленную переписку.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8493120" y="5712480"/>
            <a:ext cx="30286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П.И. Чайковский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1158120" y="335160"/>
            <a:ext cx="9875160" cy="853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Испытания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337680" y="1197360"/>
            <a:ext cx="11549160" cy="521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7000"/>
          </a:bodyPr>
          <a:p>
            <a:pPr marL="228600" indent="-18252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После создания в Петербурге первой консерватории и РМО Балакирев и его БМШ подвергаются травле в печати. На 1860-е годы приходится разгар борьбы двух направлений. Балакирев продолжает самоотверженно отстаивать принципы бесплатности музыкального образования. БМШ Балакирева терпит крайнюю нужду. В 1874 году Балакирев её покидает.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Неурядицы в личной жизни: смерть отца. заботы о незамужних сестрах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Wingdings" charset="2"/>
              <a:buChar char="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Изменились отношения с членами «Могучей кучки», которые перестали нуждаться в его повседневной опеке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Тяжелые переживания вызвали острый душевный кризис. Перестал писать, концертировать, и поступает на службу в Управление Варшавской железной дороги, дополнительно зарабатывает на жизнь уроками музыки. Духовный кризис длится несколько лет.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171040" y="1888200"/>
            <a:ext cx="6542280" cy="308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Милий Алексеевич Балакирев</a:t>
            </a:r>
            <a:br/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(1837 – 1910)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948240" y="654120"/>
            <a:ext cx="4312800" cy="580860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376080" y="295560"/>
            <a:ext cx="7642080" cy="885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Возвращение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4586040" y="1364400"/>
            <a:ext cx="7314840" cy="206424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 концу 70-х годов у Балакирева вновь возрождается интерес к музыке. Этому во многом содействовали старания его друзей.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618840" y="444240"/>
            <a:ext cx="2960640" cy="390456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5" name="CustomShape 4"/>
          <p:cNvSpPr/>
          <p:nvPr/>
        </p:nvSpPr>
        <p:spPr>
          <a:xfrm>
            <a:off x="3852360" y="2746080"/>
            <a:ext cx="807912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Л.И. Шестакова предложила принять участие в редактировании готовящихся к изданию партитур Глинки. Балакирев принялся за работу, пригласив для помощи Римского-Корсакова и его ученика Лядова.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6" name="CustomShape 5"/>
          <p:cNvSpPr/>
          <p:nvPr/>
        </p:nvSpPr>
        <p:spPr>
          <a:xfrm>
            <a:off x="4122000" y="4644000"/>
            <a:ext cx="75398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1881 году Балакирев вновь становится во главе БМШ и на этот раз, остается верен своему детищу до последнего года жизни.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529920" y="4315680"/>
            <a:ext cx="32914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Л.И. Шестакова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1140480" y="440640"/>
            <a:ext cx="9875160" cy="113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Придворная певческая капелла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632880" y="1575720"/>
            <a:ext cx="10648800" cy="45201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1883 году управляющим Придворной певческой капеллой был назначен Милий Алексеевич Балакирев, а его помощником утверждён Николай Андреевич Римский-Корсаков. Последний вел оркестровый класс в музыкальной школе и поставил это дело настолько хорошо, что постепенно выпускники школы стали ведущими музыкантами оркестра.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Совместная работа Балакирева и Римского-Корсакова в течение 10 лет – целая эпоха в развитии исполнительской, учебной и воспитательной работы в Капелле.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 1884 года обучение в школе Капеллы стало происходить по программам консерватории с выдачей выпускникам удостоверения свободного художника, подтверждавшего высшее музыкальное образование.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316560" y="361080"/>
            <a:ext cx="518004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Придворная певческая капелла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6233400" y="2211120"/>
            <a:ext cx="5346360" cy="15894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При Балакиреве была осуществлена капитальная перестройка всех зданий Капеллы по проекту Леонтия Николаевича Бенуа.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478440" y="361080"/>
            <a:ext cx="5190480" cy="3699360"/>
          </a:xfrm>
          <a:prstGeom prst="ellipse">
            <a:avLst/>
          </a:prstGeom>
          <a:blipFill rotWithShape="0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sat="0"/>
                      </a14:imgEffect>
                    </a14:imgLayer>
                  </a14:imgProps>
                </a:ext>
              </a:extLst>
            </a:blip>
            <a:srcRect l="4413" t="13747" r="4822" b="0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63" name="CustomShape 4"/>
          <p:cNvSpPr/>
          <p:nvPr/>
        </p:nvSpPr>
        <p:spPr>
          <a:xfrm>
            <a:off x="478440" y="4060800"/>
            <a:ext cx="1140840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" algn="ctr"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К концу XIX века Императорская придворная певческая капелла сложилась как уникальный, не имевший аналогов в мире, творчески-исполнительский и учебно-образовательный музыкальный центр, где процесс обучения и воспитания молодых музыкантов органично сочетался с концертно-исполнительской деятельностью. Именно здесь рождались наилучшие в России кадры по всем музыкальным специальностям.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3784320" y="609480"/>
            <a:ext cx="7233840" cy="1036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Отставка 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3966120" y="1818360"/>
            <a:ext cx="7821360" cy="4038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1894 году Балакирев вышел в отставку и посвятил себя исключительно творчеству. </a:t>
            </a:r>
            <a:endParaRPr b="0" lang="en-US" sz="32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1894 году было последнее выступление в качестве пианиста. Это произошло в Желязовой Воле – родине Ф. Шопена, где по инициативе Балакирева был открыт памятник великому польскому композитору.</a:t>
            </a:r>
            <a:endParaRPr b="0" lang="en-US" sz="32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248400" y="652320"/>
            <a:ext cx="3717360" cy="55954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368000" y="461880"/>
            <a:ext cx="9875160" cy="599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Последний период творчества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4062960" y="1364400"/>
            <a:ext cx="7851960" cy="54932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Балакирев был окружен музыкальной молодёжью. Самым близким стал композитор, дирижер и пианист С.М. Ляпунов, будущий профессор Петербургской консерватории.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1890-х и 1900-х годах появляются новые романсы, фортепианные пьесы. По-прежнему Балакирев проявляет интерес к народному творчеству, хотя уже не занимается лично собиранием и записью песен.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1901 году выходят из печати два сборника. Это «30 р.н.п.», обработанных для пения с фортепиано, а также для фортепиано в 4-ре руки.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540000" y="881640"/>
            <a:ext cx="3333240" cy="523836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0" name="TextShape 4"/>
          <p:cNvSpPr txBox="1"/>
          <p:nvPr/>
        </p:nvSpPr>
        <p:spPr>
          <a:xfrm>
            <a:off x="1260000" y="6052320"/>
            <a:ext cx="2081160" cy="427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С.М. Ляпунов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158120" y="32544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Последний период творчества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4698720" y="1455840"/>
            <a:ext cx="7174080" cy="45428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Балакирев до конца жизни сохранил любовь к творчеству Глинки. В 1885 году в Смоленске участвовал в празднестве открытия памятника великому композитору.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Первый в мире памятник композитору М. И. Глинке, одна из достопримечательностей Смоленска. Расположен в парке Блонье, напротив здания филармонии. Скульптор - А. Р. фон Бок.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Ограда выполнена по проекту академика И. С. Богомолова. Памятник композитору был создан на добровольные пожертвования в 1883-1885 гг. 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318960" y="1709280"/>
            <a:ext cx="4585680" cy="34390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974160" y="24372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Последний период творчества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6480000" y="2057400"/>
            <a:ext cx="4860000" cy="4038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1895 году Балакирев добился установки мемориальной доски на доме в Берлине, в котором Глинка скончался. Сам ездил на торжества в составе русской делегации и дирижировал своей симфонией.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474480" y="1600200"/>
            <a:ext cx="5621040" cy="434880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410120" y="12960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Последний период творчества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4825080" y="2057400"/>
            <a:ext cx="6190200" cy="4343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1906 году в честь открытия памятника Глинке в Петербурге исполнялась сочиненная им торжественная кантата.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a6b727"/>
                </a:solidFill>
                <a:latin typeface="Corbel"/>
              </a:rPr>
              <a:t> 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Авторами памятника были братья Р. Р. и А. Р. Бах. 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Последними произведениями Балакирева были вторая симфония и сюита для оркестра.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3048120" y="2967480"/>
            <a:ext cx="60955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4"/>
          <p:cNvSpPr/>
          <p:nvPr/>
        </p:nvSpPr>
        <p:spPr>
          <a:xfrm>
            <a:off x="632520" y="1485720"/>
            <a:ext cx="3670920" cy="454284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1143000" y="609480"/>
            <a:ext cx="9875160" cy="642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7000"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Выводы 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309600" y="1252080"/>
            <a:ext cx="11591280" cy="499608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Глава «Могучей кучки»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Один из основателей БМШ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Один из лучших пианистов своего времени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Талантливый дирижер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Посвятил себя пропаганде музыкального искусства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Подавал своим соратникам пример собирания и изучения народных песен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Продолжает линию народно-жанрового симфонизма, ведущего начало от «Камаринской»  и Испанских увертюр Глинки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228600" indent="-182520" algn="ctr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-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Первым из русских композиторов начал писать симфонические произведения на литературные сюжеты.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9531000" y="443160"/>
            <a:ext cx="2320920" cy="31258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3151080" y="609480"/>
            <a:ext cx="7867080" cy="810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Детство и юность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3812400" y="1573200"/>
            <a:ext cx="7864200" cy="46749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Детство и юность прошли в Нижнем-Новгороде, где прошли первые 16 лет.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Музыкальные наклонности проявились очень рано. Мать видя одарённость сына отвозит его в Москву к известному пианисту Александру Ивановичу Дюбюку. Но из-за материальных затруднений занятия продолжались не долго.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Вернувшись в Нижний-Новгород, стал брать уроки музыки у дирижера оркестра местного театра Карла Эйзриха.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514800" y="519120"/>
            <a:ext cx="2635920" cy="395388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2" name="CustomShape 4"/>
          <p:cNvSpPr/>
          <p:nvPr/>
        </p:nvSpPr>
        <p:spPr>
          <a:xfrm>
            <a:off x="548640" y="4473360"/>
            <a:ext cx="250380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</a:rPr>
              <a:t>А.И. Дюбюк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29880" y="567360"/>
            <a:ext cx="7332480" cy="68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Юность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4797000" y="1477080"/>
            <a:ext cx="6921000" cy="51343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Важным событием в жизни Балакирева было его знакомство с меценатом, автором монографии о Моцарте, помещиком А.Д. Улыбышевым.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доме Улыбышева встречались артисты, художники, писатели, критики, музыканты, драматические артисты.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Общение с деятелями искусства способствовало разностороннему и прежде всего музыкальному развитию.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689400" y="588600"/>
            <a:ext cx="2882160" cy="408672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6" name="CustomShape 4"/>
          <p:cNvSpPr/>
          <p:nvPr/>
        </p:nvSpPr>
        <p:spPr>
          <a:xfrm>
            <a:off x="180000" y="4500000"/>
            <a:ext cx="4529520" cy="200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Александр Дмитриевич Улыбышев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Просвещённый музыкант-любитель и литератор, один из первых русских музыкальных критиков.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318920" y="1125360"/>
            <a:ext cx="6696720" cy="49701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музыкальном салоне Улыбышева Балакирев впервые услышал произведения Глинки.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Сам начал выступать публично, сперва в качестве пианиста, а затем и дирижера (с домашним оркестром Улыбышева).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Как не влекла к себе Балакирева музыка, он не сразу нашел свою настоящую дорогу.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689400" y="588600"/>
            <a:ext cx="2882160" cy="408672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158120" y="215640"/>
            <a:ext cx="9875160" cy="768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Казань 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369360" y="4459320"/>
            <a:ext cx="11447280" cy="1987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200" spc="-1" strike="noStrike">
                <a:solidFill>
                  <a:srgbClr val="a6b727"/>
                </a:solidFill>
                <a:latin typeface="Corbe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1853 году Балакирев поступает вольнослушателем на математический факультет Казанского университета.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Казани проводит два года. Зарабатывает на хлеб уроками игры на рояле. 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 это время он часто выступает в домашних концертах и завоёвывает известность как композитор и пианист.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pic>
        <p:nvPicPr>
          <p:cNvPr id="101" name="Picture 2" descr="http://antropogenez.ru/uploads/tx_antropedia/11_04.jpg"/>
          <p:cNvPicPr/>
          <p:nvPr/>
        </p:nvPicPr>
        <p:blipFill>
          <a:blip r:embed="rId1"/>
          <a:srcRect l="0" t="0" r="0" b="14422"/>
          <a:stretch/>
        </p:blipFill>
        <p:spPr>
          <a:xfrm>
            <a:off x="2982240" y="927000"/>
            <a:ext cx="5906880" cy="34689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331960" y="1067760"/>
            <a:ext cx="4645440" cy="895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Times New Roman"/>
              </a:rPr>
              <a:t>Петербург 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520560" y="2744280"/>
            <a:ext cx="11352240" cy="38268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Окончательно решив избрать музыкальное поприще Балакирев в конце 1855 года переселяется в Петербург.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Имя Балакирева сразу же становится известным в музыкальных кругах Петербурга. О нем пишут в газетах. Охотно приглашают к себе представители знати для участия в домашних концертах.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При желании Балакирев смог бы сделать блестящую карьеру. Однако его не привлекала роль модного виртуоза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.</a:t>
            </a:r>
            <a:endParaRPr b="0" lang="en-US" sz="2400" spc="-1" strike="noStrike">
              <a:solidFill>
                <a:srgbClr val="a6b727"/>
              </a:solidFill>
              <a:latin typeface="Corbel"/>
            </a:endParaRPr>
          </a:p>
        </p:txBody>
      </p:sp>
      <p:pic>
        <p:nvPicPr>
          <p:cNvPr id="104" name="Picture 2" descr="https://libmir.com/i/54/238554/i_001.jpg"/>
          <p:cNvPicPr/>
          <p:nvPr/>
        </p:nvPicPr>
        <p:blipFill>
          <a:blip r:embed="rId1"/>
          <a:stretch/>
        </p:blipFill>
        <p:spPr>
          <a:xfrm>
            <a:off x="712440" y="286560"/>
            <a:ext cx="3465360" cy="245736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065480" y="365760"/>
            <a:ext cx="6949800" cy="60066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endParaRPr b="0" lang="en-US" sz="22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Балакирев решает порвать светские связи, обрекая тем самым себя на жизнь полную нужды и лишений. Основным источником существования остаются частные уроки музыки.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Балакирев все свои силы отдает в борьбе за содержательное, высокоидейное музыкальное искусство.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Огромное значение имела встреча с Глинкой. Юноша сыграл свою фортепианную фантазию на темы из оперы «Иван Сусанин».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582480" y="654120"/>
            <a:ext cx="2908440" cy="3917520"/>
          </a:xfrm>
          <a:prstGeom prst="ellipse">
            <a:avLst/>
          </a:prstGeom>
          <a:blipFill rotWithShape="0">
            <a:blip r:embed="rId1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705680" y="398520"/>
            <a:ext cx="9875160" cy="726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Times New Roman"/>
              </a:rPr>
              <a:t>Глинка и Балакирев</a:t>
            </a:r>
            <a:endParaRPr b="0" lang="en-US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220280" y="1283760"/>
            <a:ext cx="7694640" cy="53276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Своей сестре Л.И. Шестаковой Глинка впоследствии говорил: </a:t>
            </a:r>
            <a:r>
              <a:rPr b="1" i="1" lang="ru-RU" sz="2800" spc="-1" strike="noStrike">
                <a:solidFill>
                  <a:srgbClr val="000000"/>
                </a:solidFill>
                <a:latin typeface="Times New Roman"/>
              </a:rPr>
              <a:t>«… В первом Балакиреве я нашёл взгляды так близко подходящие к моим во всем, что касается музыки… Со временем он будет второй Глинка».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  <a:p>
            <a:pPr marL="45720" algn="ctr">
              <a:lnSpc>
                <a:spcPct val="90000"/>
              </a:lnSpc>
              <a:spcBef>
                <a:spcPts val="1400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</a:rPr>
              <a:t>В апреле 1856 года, уезжая за границу, Глинка подарил Балакиреву две мелодии, записанные им в Испании. Одна легла в основу первого симфонического произведения композитора – Увертюры на тему испанского марша. Вторая – в основу фортепианной «Испанской серенады».</a:t>
            </a:r>
            <a:endParaRPr b="0" lang="en-US" sz="2800" spc="-1" strike="noStrike">
              <a:solidFill>
                <a:srgbClr val="a6b727"/>
              </a:solidFill>
              <a:latin typeface="Corbe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174600" y="1283760"/>
            <a:ext cx="4383000" cy="4244400"/>
          </a:xfrm>
          <a:prstGeom prst="ellipse">
            <a:avLst/>
          </a:prstGeom>
          <a:blipFill rotWithShape="0">
            <a:blip r:embed="rId1"/>
            <a:srcRect l="0" t="0" r="0" b="28706"/>
            <a:stretch/>
          </a:blipFill>
          <a:ln w="0">
            <a:noFill/>
          </a:ln>
          <a:effectLst>
            <a:softEdge rad="31752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16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787</TotalTime>
  <Application>LibreOffice/7.0.1.2$Windows_X86_64 LibreOffice_project/7cbcfc562f6eb6708b5ff7d7397325de9e764452</Application>
  <Words>1687</Words>
  <Paragraphs>114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2018-11-13T00:07:50Z</dcterms:created>
  <dc:creator>Мама</dc:creator>
  <dc:description/>
  <dc:language>ru-RU</dc:language>
  <cp:lastModifiedBy/>
  <dcterms:modified xsi:type="dcterms:W3CDTF">2021-06-10T18:55:36Z</dcterms:modified>
  <cp:revision>54</cp:revision>
  <dc:subject/>
  <dc:title>Милий Алексеевич Балакирев (1837 – 1910)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27</vt:i4>
  </property>
</Properties>
</file>