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9" r:id="rId16"/>
    <p:sldId id="270" r:id="rId17"/>
    <p:sldId id="271" r:id="rId18"/>
    <p:sldId id="272" r:id="rId19"/>
    <p:sldId id="273" r:id="rId20"/>
    <p:sldId id="274" r:id="rId21"/>
    <p:sldId id="288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F1CF1E-8864-49B6-A821-5764BBFA91DB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6B61E1-98E8-4737-8EA9-62A449DF5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ПЛЕНЭР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8153400" cy="107634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Французские импрессионисты делали упор на впечатлении от увиденного, а русские добавили к этому отображение внутреннего состояния художника.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В.Серов</a:t>
            </a:r>
            <a:r>
              <a:rPr lang="ru-RU" sz="2700" dirty="0" smtClean="0"/>
              <a:t>, </a:t>
            </a:r>
            <a:r>
              <a:rPr lang="ru-RU" sz="2700" dirty="0" smtClean="0">
                <a:solidFill>
                  <a:schemeClr val="tx1"/>
                </a:solidFill>
              </a:rPr>
              <a:t>«Осень. </a:t>
            </a:r>
            <a:r>
              <a:rPr lang="ru-RU" sz="2700" dirty="0" err="1" smtClean="0">
                <a:solidFill>
                  <a:schemeClr val="tx1"/>
                </a:solidFill>
              </a:rPr>
              <a:t>Домотканово</a:t>
            </a:r>
            <a:r>
              <a:rPr lang="ru-RU" sz="2700" dirty="0" smtClean="0">
                <a:solidFill>
                  <a:schemeClr val="tx1"/>
                </a:solidFill>
              </a:rPr>
              <a:t>»,1892г. </a:t>
            </a:r>
            <a:r>
              <a:rPr lang="ru-RU" sz="1800" dirty="0" smtClean="0">
                <a:solidFill>
                  <a:schemeClr val="tx1"/>
                </a:solidFill>
              </a:rPr>
              <a:t>Во всех элементах картины виден индивидуальный неповторимый стиль художника.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9104"/>
            <a:ext cx="9053990" cy="520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8153400" cy="10715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А.Иванов, «Дерево в тени над водой в окрестностях </a:t>
            </a:r>
            <a:r>
              <a:rPr lang="ru-RU" sz="2400" dirty="0" err="1" smtClean="0">
                <a:solidFill>
                  <a:schemeClr val="tx1"/>
                </a:solidFill>
              </a:rPr>
              <a:t>Кастель-Гандольфо</a:t>
            </a:r>
            <a:r>
              <a:rPr lang="ru-RU" sz="2400" dirty="0" smtClean="0">
                <a:solidFill>
                  <a:schemeClr val="tx1"/>
                </a:solidFill>
              </a:rPr>
              <a:t>», </a:t>
            </a:r>
            <a:r>
              <a:rPr lang="ru-RU" sz="1800" dirty="0" smtClean="0">
                <a:solidFill>
                  <a:schemeClr val="tx1"/>
                </a:solidFill>
              </a:rPr>
              <a:t>Иванов изучает освещение, воздушную среду, краски природы. изменение одного и того же мотива в разное время дня. Большинство живописцев 19в.не придавало этому значения.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147" name="Picture 3" descr="C:\Users\Admin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35" y="1498074"/>
            <a:ext cx="7165227" cy="535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К.Коровин, «Причал в Гурзуфе»,1917г. </a:t>
            </a:r>
            <a:r>
              <a:rPr lang="ru-RU" sz="1800" dirty="0" smtClean="0">
                <a:solidFill>
                  <a:schemeClr val="tx1"/>
                </a:solidFill>
              </a:rPr>
              <a:t>«Моей главной, единственной, непрестанно преследуемой целью в искусстве живописи всегда служила красота, эстетическое воздействие на зрителя, очарование красками и формой… Живопись, как музыка, как стих поэта, всегда должна вызывать в зрителе наслаждение.».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Admin\Desktop\prichal_v_gurzufe_1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41" y="1500174"/>
            <a:ext cx="7142767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Работая на пленэре, художник увидел и показал зрителям, что в свете яркого солнца тени теряют свой скучный темный цвет. Синее весеннее небо и яркое солнце окрашивают их в праздничные тона. Рефлексы отраженного света и цвета проникают в тени сугробов.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И.Левитан, «Март»,1895г.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Admin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474" y="1500174"/>
            <a:ext cx="671123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И.Грабарь, «Февральская лазурь», 1941г.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Достиг предельной цветовой насыщенности, писал этот пейзаж чистым цветом, нанося мазки плотным слоем. Именно такие мельчайшие мазки выявили и объемы стволов деревьев, и узоры ветвей, и бугорки снега.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Admin\Desktop\scale_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950693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 конца XIX века и до наших дней работа на пленэре ложится в основу обучения начинающих живописцев. Многие художники-пейзажисты по-прежнему создают свои произведения на пленэре.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на пленэре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енэр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3056" b="33056"/>
          <a:stretch>
            <a:fillRect/>
          </a:stretch>
        </p:blipFill>
        <p:spPr>
          <a:xfrm>
            <a:off x="1560575" y="0"/>
            <a:ext cx="7588497" cy="45720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енэр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729" b="972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енэр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енэр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50" b="4850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Пленэр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Пленэр (от франц. </a:t>
            </a:r>
            <a:r>
              <a:rPr lang="ru-RU" dirty="0" err="1" smtClean="0"/>
              <a:t>en</a:t>
            </a:r>
            <a:r>
              <a:rPr lang="ru-RU" dirty="0" smtClean="0"/>
              <a:t> </a:t>
            </a:r>
            <a:r>
              <a:rPr lang="ru-RU" dirty="0" err="1" smtClean="0"/>
              <a:t>plein</a:t>
            </a:r>
            <a:r>
              <a:rPr lang="ru-RU" dirty="0" smtClean="0"/>
              <a:t> </a:t>
            </a:r>
            <a:r>
              <a:rPr lang="ru-RU" dirty="0" err="1" smtClean="0"/>
              <a:t>air</a:t>
            </a:r>
            <a:r>
              <a:rPr lang="ru-RU" dirty="0" smtClean="0"/>
              <a:t> — «на открытом воздухе») — правдивое отображение в живописи красочного богатства натуры, проявляющегося под открытым небом, при активном влиянии воздушного пространства и солнечного света. Пленэрная живопись сложилась в результате работы художников на открытом воздухе, на основе непосредственного изучения натуры в условиях естественного освещения, с целью наиболее полного воспроизведения ее реального облика.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енэр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786" b="978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Пленэр 2021г.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Школа искусств </a:t>
            </a:r>
            <a:r>
              <a:rPr lang="ru-RU" sz="1600" dirty="0" err="1" smtClean="0">
                <a:solidFill>
                  <a:schemeClr val="tx1"/>
                </a:solidFill>
              </a:rPr>
              <a:t>Городищенского</a:t>
            </a:r>
            <a:r>
              <a:rPr lang="ru-RU" sz="1600" dirty="0" smtClean="0">
                <a:solidFill>
                  <a:schemeClr val="tx1"/>
                </a:solidFill>
              </a:rPr>
              <a:t> р-на р.п. Чаадаевка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dmin\Downloads\IMG_20210625_161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45" y="1571612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На занятиях в период пленэрной учебной практики учащиеся знакомятся с природно-климатическими условиями и характером местности родного края.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ownloads\IMG_20210617_094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32" y="1785926"/>
            <a:ext cx="3804056" cy="5072074"/>
          </a:xfrm>
          <a:prstGeom prst="rect">
            <a:avLst/>
          </a:prstGeom>
          <a:noFill/>
        </p:spPr>
      </p:pic>
      <p:pic>
        <p:nvPicPr>
          <p:cNvPr id="3076" name="Picture 4" descr="C:\Users\Admin\Downloads\IMG_20210608_09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80405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«Вид на собор в Солсбери из епископского сада», 1828г.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Английский художник Д. Констебл писал пейзажные этюды с натуры, пытаясь передать в них изменения погоды и атмосферы, хотя картины писались в мастерской.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4818" name="Picture 2" descr="C:\Users\Admin\Desktop\Статья 59 (2.3) [Джон Констебл. «Вид на собор в Солсбери из епископского сада», 18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184" y="1495414"/>
            <a:ext cx="6896840" cy="5362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середине XIX века приверженцами пленэра выступают мастера барбизонской школы, а также К. </a:t>
            </a:r>
            <a:r>
              <a:rPr lang="ru-RU" sz="1800" dirty="0" err="1" smtClean="0">
                <a:solidFill>
                  <a:schemeClr val="tx1"/>
                </a:solidFill>
              </a:rPr>
              <a:t>Коро</a:t>
            </a:r>
            <a:r>
              <a:rPr lang="ru-RU" sz="1800" dirty="0" smtClean="0">
                <a:solidFill>
                  <a:schemeClr val="tx1"/>
                </a:solidFill>
              </a:rPr>
              <a:t>, работавшие на открытом воздухе.</a:t>
            </a:r>
            <a:r>
              <a:rPr lang="ru-RU" sz="2400" dirty="0" smtClean="0">
                <a:solidFill>
                  <a:schemeClr val="tx1"/>
                </a:solidFill>
              </a:rPr>
              <a:t> 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К.Коро</a:t>
            </a:r>
            <a:r>
              <a:rPr lang="ru-RU" sz="2400" dirty="0" smtClean="0">
                <a:solidFill>
                  <a:schemeClr val="tx1"/>
                </a:solidFill>
              </a:rPr>
              <a:t>, «Мост в </a:t>
            </a:r>
            <a:r>
              <a:rPr lang="ru-RU" sz="2400" dirty="0" err="1" smtClean="0">
                <a:solidFill>
                  <a:schemeClr val="tx1"/>
                </a:solidFill>
              </a:rPr>
              <a:t>Нарни</a:t>
            </a:r>
            <a:r>
              <a:rPr lang="ru-RU" sz="2400" dirty="0" smtClean="0">
                <a:solidFill>
                  <a:schemeClr val="tx1"/>
                </a:solidFill>
              </a:rPr>
              <a:t>», 1826г.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5843" name="Picture 3" descr="C:\Users\Admin\Desktop\128915404_ko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5"/>
            <a:ext cx="4900647" cy="5376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Наиболее полное воплощение принципы пленэра нашли во второй половине XIX века в творчестве мастеров импрессионизма — </a:t>
            </a:r>
            <a:r>
              <a:rPr lang="ru-RU" sz="1800" b="1" dirty="0" smtClean="0">
                <a:solidFill>
                  <a:schemeClr val="tx1"/>
                </a:solidFill>
              </a:rPr>
              <a:t>К. Моне, К. </a:t>
            </a:r>
            <a:r>
              <a:rPr lang="ru-RU" sz="1800" b="1" dirty="0" err="1" smtClean="0">
                <a:solidFill>
                  <a:schemeClr val="tx1"/>
                </a:solidFill>
              </a:rPr>
              <a:t>Писсарро</a:t>
            </a:r>
            <a:r>
              <a:rPr lang="ru-RU" sz="1800" b="1" dirty="0" smtClean="0">
                <a:solidFill>
                  <a:schemeClr val="tx1"/>
                </a:solidFill>
              </a:rPr>
              <a:t>, О. Ренуара, А. </a:t>
            </a:r>
            <a:r>
              <a:rPr lang="ru-RU" sz="1800" b="1" dirty="0" err="1" smtClean="0">
                <a:solidFill>
                  <a:schemeClr val="tx1"/>
                </a:solidFill>
              </a:rPr>
              <a:t>Сислея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 других. Именно тогда термин «пленэр» начинает широко употребляться. 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1891 году </a:t>
            </a:r>
            <a:r>
              <a:rPr lang="ru-RU" sz="1600" b="1" dirty="0" smtClean="0"/>
              <a:t>К. Моне</a:t>
            </a:r>
            <a:r>
              <a:rPr lang="ru-RU" sz="1600" dirty="0" smtClean="0"/>
              <a:t> вступает на пленэре в соревнование с природой. Он создает серию этюдов-картин </a:t>
            </a:r>
            <a:r>
              <a:rPr lang="ru-RU" sz="1600" b="1" dirty="0" smtClean="0"/>
              <a:t>«Тополя» на берегу реки </a:t>
            </a:r>
            <a:r>
              <a:rPr lang="ru-RU" sz="1600" b="1" dirty="0" err="1" smtClean="0"/>
              <a:t>Эпт</a:t>
            </a:r>
            <a:r>
              <a:rPr lang="ru-RU" sz="1600" b="1" dirty="0" smtClean="0"/>
              <a:t>»</a:t>
            </a:r>
            <a:r>
              <a:rPr lang="ru-RU" sz="1600" dirty="0" smtClean="0"/>
              <a:t>,</a:t>
            </a:r>
            <a:r>
              <a:rPr lang="ru-RU" sz="1600" b="1" dirty="0" smtClean="0"/>
              <a:t> </a:t>
            </a:r>
            <a:r>
              <a:rPr lang="ru-RU" sz="1600" dirty="0" smtClean="0"/>
              <a:t>работая одновременно на нескольких мольбертах, стремясь запечатлеть оттенки цвета и освещения, непрестанно меняющиеся в зависимости от времени суток и погоды.</a:t>
            </a:r>
            <a:endParaRPr lang="ru-RU" sz="1600" dirty="0"/>
          </a:p>
        </p:txBody>
      </p:sp>
      <p:pic>
        <p:nvPicPr>
          <p:cNvPr id="36866" name="Picture 2" descr="https://postergrad.ru/izobrazhenie/3665/klod/topolja_vid_s_bol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4055383" cy="3948930"/>
          </a:xfrm>
          <a:prstGeom prst="rect">
            <a:avLst/>
          </a:prstGeom>
          <a:noFill/>
        </p:spPr>
      </p:pic>
      <p:pic>
        <p:nvPicPr>
          <p:cNvPr id="36868" name="Picture 4" descr="https://ae01.alicdn.com/kf/HTB1pQexOXXXXXaEXpXXq6xXFXX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2928934"/>
            <a:ext cx="3105287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Камиль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Писсарро</a:t>
            </a:r>
            <a:r>
              <a:rPr lang="ru-RU" sz="2400" dirty="0" smtClean="0">
                <a:solidFill>
                  <a:schemeClr val="tx1"/>
                </a:solidFill>
              </a:rPr>
              <a:t>, «Ржаное поле, холмы в </a:t>
            </a:r>
            <a:r>
              <a:rPr lang="ru-RU" sz="2400" dirty="0" err="1" smtClean="0">
                <a:solidFill>
                  <a:schemeClr val="tx1"/>
                </a:solidFill>
              </a:rPr>
              <a:t>Гратте</a:t>
            </a:r>
            <a:r>
              <a:rPr lang="ru-RU" sz="2400" dirty="0" smtClean="0">
                <a:solidFill>
                  <a:schemeClr val="tx1"/>
                </a:solidFill>
              </a:rPr>
              <a:t> Кокс». </a:t>
            </a:r>
            <a:r>
              <a:rPr lang="ru-RU" sz="1800" dirty="0" smtClean="0">
                <a:solidFill>
                  <a:schemeClr val="tx1"/>
                </a:solidFill>
              </a:rPr>
              <a:t>Современники критиковали </a:t>
            </a:r>
            <a:r>
              <a:rPr lang="ru-RU" sz="1800" dirty="0" err="1" smtClean="0">
                <a:solidFill>
                  <a:schemeClr val="tx1"/>
                </a:solidFill>
              </a:rPr>
              <a:t>Писсарро</a:t>
            </a:r>
            <a:r>
              <a:rPr lang="ru-RU" sz="1800" dirty="0" smtClean="0">
                <a:solidFill>
                  <a:schemeClr val="tx1"/>
                </a:solidFill>
              </a:rPr>
              <a:t> за небрежную и схематичную манеру исполнения, странный выбор оттенков и цветные тени. На склоне лет </a:t>
            </a:r>
            <a:r>
              <a:rPr lang="ru-RU" sz="1800" dirty="0" err="1" smtClean="0">
                <a:solidFill>
                  <a:schemeClr val="tx1"/>
                </a:solidFill>
              </a:rPr>
              <a:t>Писсарро</a:t>
            </a:r>
            <a:r>
              <a:rPr lang="ru-RU" sz="1800" dirty="0" smtClean="0">
                <a:solidFill>
                  <a:schemeClr val="tx1"/>
                </a:solidFill>
              </a:rPr>
              <a:t> продолжал писать пейзажи в стиле импрессионизма, которые попали в музей уже при жизни автора.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Users\Admin\Desktop\rzhanoe-pole-holmy-v-gratte-k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81938"/>
            <a:ext cx="6715172" cy="546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О.Ренуар, «Поляна»,1890-егг. </a:t>
            </a:r>
            <a:r>
              <a:rPr lang="ru-RU" sz="1800" dirty="0" smtClean="0">
                <a:solidFill>
                  <a:schemeClr val="tx1"/>
                </a:solidFill>
              </a:rPr>
              <a:t>Художник создавал впечатляющие полотна, играя светом и тенями, фиксировал уникальные виды французских городов, совмещал различные жанры и менял собственный стиль, но в каждой его картине сохранялся безмятежный стиль мастера.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polya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45665"/>
            <a:ext cx="6572296" cy="547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А.Сислей</a:t>
            </a:r>
            <a:r>
              <a:rPr lang="ru-RU" sz="2400" dirty="0" smtClean="0"/>
              <a:t>, «</a:t>
            </a:r>
            <a:r>
              <a:rPr lang="ru-RU" sz="2400" dirty="0" err="1" smtClean="0"/>
              <a:t>Луэн</a:t>
            </a:r>
            <a:r>
              <a:rPr lang="ru-RU" sz="2400" dirty="0" smtClean="0"/>
              <a:t> близ море»,1881г.</a:t>
            </a:r>
            <a:br>
              <a:rPr lang="ru-RU" sz="24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Художник предпочитал изображать скромные окрестности и малоприметные уголки провинциальных </a:t>
            </a:r>
            <a:r>
              <a:rPr lang="ru-RU" sz="1800" dirty="0" err="1" smtClean="0">
                <a:solidFill>
                  <a:schemeClr val="tx1"/>
                </a:solidFill>
              </a:rPr>
              <a:t>городов,весь</a:t>
            </a:r>
            <a:r>
              <a:rPr lang="ru-RU" sz="1800" dirty="0" smtClean="0">
                <a:solidFill>
                  <a:schemeClr val="tx1"/>
                </a:solidFill>
              </a:rPr>
              <a:t> процесс создания картины перенес на природу, это привело к невиданному доселе </a:t>
            </a:r>
            <a:r>
              <a:rPr lang="ru-RU" sz="1800" dirty="0" err="1" smtClean="0">
                <a:solidFill>
                  <a:schemeClr val="tx1"/>
                </a:solidFill>
              </a:rPr>
              <a:t>высветлению</a:t>
            </a:r>
            <a:r>
              <a:rPr lang="ru-RU" sz="1800" dirty="0" smtClean="0">
                <a:solidFill>
                  <a:schemeClr val="tx1"/>
                </a:solidFill>
              </a:rPr>
              <a:t> палитры, к господству чистых несмешанных красок. 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alfred-sislej-reka-most-paroxod-vesna-nebo-oblaka-kar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956" y="1507638"/>
            <a:ext cx="6652754" cy="535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России во второй половине XIX — начала XX веков работали на пленэре В.Д. Поленов, В.А. Серов, И.И. Левитан, К.А. Коровин, И.Э. Грабарь и многие другие.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В.Поленов, «Река </a:t>
            </a:r>
            <a:r>
              <a:rPr lang="ru-RU" sz="2400" dirty="0" err="1" smtClean="0">
                <a:solidFill>
                  <a:schemeClr val="tx1"/>
                </a:solidFill>
              </a:rPr>
              <a:t>Клязьма</a:t>
            </a:r>
            <a:r>
              <a:rPr lang="ru-RU" sz="2400" dirty="0" smtClean="0">
                <a:solidFill>
                  <a:schemeClr val="tx1"/>
                </a:solidFill>
              </a:rPr>
              <a:t>. Жуковка»,1888 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70126_big_1337174690-1024x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44939" cy="540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333</TotalTime>
  <Words>499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ПЛЕНЭР</vt:lpstr>
      <vt:lpstr>Пленэр</vt:lpstr>
      <vt:lpstr>«Вид на собор в Солсбери из епископского сада», 1828г. Английский художник Д. Констебл писал пейзажные этюды с натуры, пытаясь передать в них изменения погоды и атмосферы, хотя картины писались в мастерской.</vt:lpstr>
      <vt:lpstr>В середине XIX века приверженцами пленэра выступают мастера барбизонской школы, а также К. Коро, работавшие на открытом воздухе.   К.Коро, «Мост в Нарни», 1826г. </vt:lpstr>
      <vt:lpstr> Наиболее полное воплощение принципы пленэра нашли во второй половине XIX века в творчестве мастеров импрессионизма — К. Моне, К. Писсарро, О. Ренуара, А. Сислея и других. Именно тогда термин «пленэр» начинает широко употребляться. </vt:lpstr>
      <vt:lpstr>Камиль Писсарро, «Ржаное поле, холмы в Гратте Кокс». Современники критиковали Писсарро за небрежную и схематичную манеру исполнения, странный выбор оттенков и цветные тени. На склоне лет Писсарро продолжал писать пейзажи в стиле импрессионизма, которые попали в музей уже при жизни автора.  </vt:lpstr>
      <vt:lpstr>О.Ренуар, «Поляна»,1890-егг. Художник создавал впечатляющие полотна, играя светом и тенями, фиксировал уникальные виды французских городов, совмещал различные жанры и менял собственный стиль, но в каждой его картине сохранялся безмятежный стиль мастера.</vt:lpstr>
      <vt:lpstr>А.Сислей, «Луэн близ море»,1881г. Художник предпочитал изображать скромные окрестности и малоприметные уголки провинциальных городов,весь процесс создания картины перенес на природу, это привело к невиданному доселе высветлению палитры, к господству чистых несмешанных красок. </vt:lpstr>
      <vt:lpstr>В России во второй половине XIX — начала XX веков работали на пленэре В.Д. Поленов, В.А. Серов, И.И. Левитан, К.А. Коровин, И.Э. Грабарь и многие другие. В.Поленов, «Река Клязьма. Жуковка»,1888 г.</vt:lpstr>
      <vt:lpstr>Французские импрессионисты делали упор на впечатлении от увиденного, а русские добавили к этому отображение внутреннего состояния художника. В.Серов, «Осень. Домотканово»,1892г. Во всех элементах картины виден индивидуальный неповторимый стиль художника.</vt:lpstr>
      <vt:lpstr>А.Иванов, «Дерево в тени над водой в окрестностях Кастель-Гандольфо», Иванов изучает освещение, воздушную среду, краски природы. изменение одного и того же мотива в разное время дня. Большинство живописцев 19в.не придавало этому значения.  </vt:lpstr>
      <vt:lpstr>К.Коровин, «Причал в Гурзуфе»,1917г. «Моей главной, единственной, непрестанно преследуемой целью в искусстве живописи всегда служила красота, эстетическое воздействие на зрителя, очарование красками и формой… Живопись, как музыка, как стих поэта, всегда должна вызывать в зрителе наслаждение.».</vt:lpstr>
      <vt:lpstr>Работая на пленэре, художник увидел и показал зрителям, что в свете яркого солнца тени теряют свой скучный темный цвет. Синее весеннее небо и яркое солнце окрашивают их в праздничные тона. Рефлексы отраженного света и цвета проникают в тени сугробов. И.Левитан, «Март»,1895г.</vt:lpstr>
      <vt:lpstr>И.Грабарь, «Февральская лазурь», 1941г.  Достиг предельной цветовой насыщенности, писал этот пейзаж чистым цветом, нанося мазки плотным слоем. Именно такие мельчайшие мазки выявили и объемы стволов деревьев, и узоры ветвей, и бугорки снега. </vt:lpstr>
      <vt:lpstr>Просмотр на пленэре</vt:lpstr>
      <vt:lpstr>Слайд 16</vt:lpstr>
      <vt:lpstr>Слайд 17</vt:lpstr>
      <vt:lpstr>Слайд 18</vt:lpstr>
      <vt:lpstr>Слайд 19</vt:lpstr>
      <vt:lpstr>Слайд 20</vt:lpstr>
      <vt:lpstr>Пленэр 2021г.  Школа искусств Городищенского р-на р.п. Чаадаевка</vt:lpstr>
      <vt:lpstr>На занятиях в период пленэрной учебной практики учащиеся знакомятся с природно-климатическими условиями и характером местности родного края.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ПЛЕНЭР</dc:title>
  <dc:creator>WiZaRd</dc:creator>
  <cp:lastModifiedBy>WiZaRd</cp:lastModifiedBy>
  <cp:revision>42</cp:revision>
  <dcterms:created xsi:type="dcterms:W3CDTF">2021-06-25T07:21:52Z</dcterms:created>
  <dcterms:modified xsi:type="dcterms:W3CDTF">2021-08-31T08:33:07Z</dcterms:modified>
</cp:coreProperties>
</file>