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72" r:id="rId9"/>
    <p:sldId id="270" r:id="rId10"/>
    <p:sldId id="271" r:id="rId11"/>
    <p:sldId id="262" r:id="rId12"/>
    <p:sldId id="266" r:id="rId13"/>
    <p:sldId id="263" r:id="rId14"/>
    <p:sldId id="267" r:id="rId15"/>
    <p:sldId id="276" r:id="rId16"/>
    <p:sldId id="264" r:id="rId17"/>
    <p:sldId id="273" r:id="rId18"/>
    <p:sldId id="274" r:id="rId19"/>
    <p:sldId id="275" r:id="rId20"/>
    <p:sldId id="26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C3E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AA43-5BF4-4128-A745-DF5F1AD33201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234E-FC31-40FC-90E1-8209B013AF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2378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AA43-5BF4-4128-A745-DF5F1AD33201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234E-FC31-40FC-90E1-8209B013AF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6656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AA43-5BF4-4128-A745-DF5F1AD33201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234E-FC31-40FC-90E1-8209B013AF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6062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AA43-5BF4-4128-A745-DF5F1AD33201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234E-FC31-40FC-90E1-8209B013AF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4291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AA43-5BF4-4128-A745-DF5F1AD33201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234E-FC31-40FC-90E1-8209B013AF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019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AA43-5BF4-4128-A745-DF5F1AD33201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234E-FC31-40FC-90E1-8209B013AF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3080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AA43-5BF4-4128-A745-DF5F1AD33201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234E-FC31-40FC-90E1-8209B013AF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4698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AA43-5BF4-4128-A745-DF5F1AD33201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234E-FC31-40FC-90E1-8209B013AF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8079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AA43-5BF4-4128-A745-DF5F1AD33201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234E-FC31-40FC-90E1-8209B013AF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345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AA43-5BF4-4128-A745-DF5F1AD33201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234E-FC31-40FC-90E1-8209B013AF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2366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AA43-5BF4-4128-A745-DF5F1AD33201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234E-FC31-40FC-90E1-8209B013AF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3761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  <a:alpha val="12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7AA43-5BF4-4128-A745-DF5F1AD33201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0234E-FC31-40FC-90E1-8209B013AF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829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9"/>
          <p:cNvSpPr txBox="1">
            <a:spLocks noChangeArrowheads="1"/>
          </p:cNvSpPr>
          <p:nvPr/>
        </p:nvSpPr>
        <p:spPr bwMode="black">
          <a:xfrm>
            <a:off x="2464545" y="97323"/>
            <a:ext cx="6614141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6000" b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  <a:latin typeface="Monotype Corsiva" pitchFamily="66" charset="0"/>
              </a:rPr>
              <a:t>П</a:t>
            </a:r>
            <a:r>
              <a:rPr lang="ru-RU" sz="6000" b="1" dirty="0" smtClean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  <a:latin typeface="Monotype Corsiva" pitchFamily="66" charset="0"/>
              </a:rPr>
              <a:t>одвижные игры </a:t>
            </a:r>
            <a:r>
              <a:rPr lang="ru-RU" sz="6000" b="1" dirty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  <a:latin typeface="Monotype Corsiva" pitchFamily="66" charset="0"/>
              </a:rPr>
              <a:t> </a:t>
            </a:r>
            <a:r>
              <a:rPr lang="ru-RU" sz="6000" b="1" dirty="0" smtClean="0">
                <a:ln>
                  <a:solidFill>
                    <a:srgbClr val="663300"/>
                  </a:solidFill>
                </a:ln>
                <a:solidFill>
                  <a:srgbClr val="CC6600"/>
                </a:solidFill>
                <a:latin typeface="Monotype Corsiva" pitchFamily="66" charset="0"/>
              </a:rPr>
              <a:t>                   на прогулке</a:t>
            </a:r>
          </a:p>
        </p:txBody>
      </p:sp>
      <p:pic>
        <p:nvPicPr>
          <p:cNvPr id="5" name="Рисунок 4" descr="IMG_20151112_1037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8698" y="2037806"/>
            <a:ext cx="6936376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4838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568440" cy="6074863"/>
          </a:xfrm>
        </p:spPr>
        <p:txBody>
          <a:bodyPr>
            <a:normAutofit fontScale="90000"/>
          </a:bodyPr>
          <a:lstStyle/>
          <a:p>
            <a:r>
              <a:rPr lang="ru-RU" sz="5300" b="1" u="sng" dirty="0" smtClean="0">
                <a:solidFill>
                  <a:srgbClr val="0070C0"/>
                </a:solidFill>
                <a:latin typeface="Monotype Corsiva" pitchFamily="66" charset="0"/>
              </a:rPr>
              <a:t>Выбор игры зависит от:</a:t>
            </a: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i="1" dirty="0" smtClean="0"/>
              <a:t>*задач воспитания</a:t>
            </a:r>
            <a:br>
              <a:rPr lang="ru-RU" sz="3600" b="1" i="1" dirty="0" smtClean="0"/>
            </a:br>
            <a:r>
              <a:rPr lang="ru-RU" sz="3600" b="1" i="1" dirty="0" smtClean="0"/>
              <a:t>*возраста детей</a:t>
            </a:r>
            <a:br>
              <a:rPr lang="ru-RU" sz="3600" b="1" i="1" dirty="0" smtClean="0"/>
            </a:br>
            <a:r>
              <a:rPr lang="ru-RU" sz="3600" b="1" i="1" dirty="0" smtClean="0"/>
              <a:t>*времени года</a:t>
            </a:r>
            <a:br>
              <a:rPr lang="ru-RU" sz="3600" b="1" i="1" dirty="0" smtClean="0"/>
            </a:br>
            <a:r>
              <a:rPr lang="ru-RU" sz="3600" b="1" i="1" dirty="0" smtClean="0"/>
              <a:t>*интересов детей</a:t>
            </a:r>
            <a:br>
              <a:rPr lang="ru-RU" sz="3600" b="1" i="1" dirty="0" smtClean="0"/>
            </a:br>
            <a:r>
              <a:rPr lang="ru-RU" sz="3600" b="1" i="1" dirty="0" smtClean="0"/>
              <a:t>*погодных условий</a:t>
            </a:r>
            <a:br>
              <a:rPr lang="ru-RU" sz="3600" b="1" i="1" dirty="0" smtClean="0"/>
            </a:br>
            <a:r>
              <a:rPr lang="ru-RU" sz="3600" b="1" i="1" dirty="0" smtClean="0"/>
              <a:t>*физической подготовленности</a:t>
            </a:r>
            <a:br>
              <a:rPr lang="ru-RU" sz="3600" b="1" i="1" dirty="0" smtClean="0"/>
            </a:br>
            <a:r>
              <a:rPr lang="ru-RU" sz="3600" b="1" i="1" dirty="0" smtClean="0"/>
              <a:t>*состояния здоровья детей</a:t>
            </a:r>
            <a:br>
              <a:rPr lang="ru-RU" sz="3600" b="1" i="1" dirty="0" smtClean="0"/>
            </a:br>
            <a:r>
              <a:rPr lang="ru-RU" sz="3600" b="1" i="1" dirty="0" smtClean="0"/>
              <a:t>*состава группы</a:t>
            </a:r>
            <a:br>
              <a:rPr lang="ru-RU" sz="3600" b="1" i="1" dirty="0" smtClean="0"/>
            </a:br>
            <a:r>
              <a:rPr lang="ru-RU" sz="3600" b="1" i="1" dirty="0" smtClean="0"/>
              <a:t>*места в режиме дня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IMG_20151112_1022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8811" y="1084219"/>
            <a:ext cx="4855028" cy="488550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6630" y="303589"/>
            <a:ext cx="91411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ru-RU" sz="4000" b="1" i="1" dirty="0" smtClean="0">
                <a:ln w="19050">
                  <a:solidFill>
                    <a:srgbClr val="3333FF"/>
                  </a:solidFill>
                </a:ln>
                <a:solidFill>
                  <a:srgbClr val="0070C0"/>
                </a:solidFill>
                <a:latin typeface="Monotype Corsiva" pitchFamily="66" charset="0"/>
              </a:rPr>
              <a:t>Особенности проведения подвижных игр</a:t>
            </a:r>
            <a:r>
              <a:rPr lang="ru-RU" sz="4000" b="1" i="1" dirty="0" smtClean="0">
                <a:solidFill>
                  <a:srgbClr val="0070C0"/>
                </a:solidFill>
                <a:latin typeface="Monotype Corsiva" pitchFamily="66" charset="0"/>
              </a:rPr>
              <a:t>  у </a:t>
            </a:r>
            <a:r>
              <a:rPr lang="ru-RU" sz="4000" b="1" i="1" dirty="0">
                <a:solidFill>
                  <a:srgbClr val="0070C0"/>
                </a:solidFill>
                <a:latin typeface="Monotype Corsiva" pitchFamily="66" charset="0"/>
              </a:rPr>
              <a:t>детей младшего дошкольного возраста</a:t>
            </a:r>
            <a:endParaRPr lang="en-US" sz="40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48755" y="1911061"/>
            <a:ext cx="90947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Clr>
                <a:srgbClr val="0000FF"/>
              </a:buClr>
              <a:buFont typeface="Wingdings" pitchFamily="2" charset="2"/>
              <a:buChar char="Ш"/>
            </a:pPr>
            <a:r>
              <a:rPr lang="ru-RU" i="1" dirty="0" smtClean="0"/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несложным сюжетом и правилами подсказывающего характера(1-2), выполнение правил сводится к действию по сигналу.</a:t>
            </a:r>
          </a:p>
          <a:p>
            <a:pPr eaLnBrk="0" hangingPunct="0">
              <a:buClr>
                <a:srgbClr val="0000FF"/>
              </a:buClr>
              <a:buFont typeface="Wingdings" pitchFamily="2" charset="2"/>
              <a:buChar char="Ш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Педагог начинает игру с 3-5 детьми, к ним присоединяются остальные(для привлечения внимания возможно использование сюрпризного момента).</a:t>
            </a:r>
          </a:p>
          <a:p>
            <a:pPr eaLnBrk="0" hangingPunct="0">
              <a:buClr>
                <a:srgbClr val="0000FF"/>
              </a:buClr>
              <a:buFont typeface="Wingdings" pitchFamily="2" charset="2"/>
              <a:buChar char="Ш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водящего берёт на себя педагог (живо и эмоционально), объяснение происходит в ходе игры.</a:t>
            </a:r>
          </a:p>
          <a:p>
            <a:pPr eaLnBrk="0" hangingPunct="0">
              <a:buClr>
                <a:srgbClr val="0000FF"/>
              </a:buClr>
              <a:buFont typeface="Wingdings" pitchFamily="2" charset="2"/>
              <a:buChar char="Ш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действует наравне с детьми при этом руководит игрой.</a:t>
            </a:r>
          </a:p>
          <a:p>
            <a:pPr eaLnBrk="0" hangingPunct="0">
              <a:buClr>
                <a:srgbClr val="0000FF"/>
              </a:buClr>
              <a:buFont typeface="Wingdings" pitchFamily="2" charset="2"/>
              <a:buChar char="Ш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 игры – короткий, оптимистичный.</a:t>
            </a:r>
          </a:p>
          <a:p>
            <a:pPr eaLnBrk="0" hangingPunct="0">
              <a:buClr>
                <a:srgbClr val="0000FF"/>
              </a:buClr>
              <a:buFont typeface="Wingdings" pitchFamily="2" charset="2"/>
              <a:buChar char="Ш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IMG_20151112_1012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754" y="3827416"/>
            <a:ext cx="2429691" cy="2351315"/>
          </a:xfrm>
          <a:prstGeom prst="rect">
            <a:avLst/>
          </a:prstGeom>
        </p:spPr>
      </p:pic>
      <p:pic>
        <p:nvPicPr>
          <p:cNvPr id="6" name="Рисунок 5" descr="IMG_20151112_101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1" y="1097279"/>
            <a:ext cx="2429691" cy="225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2505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"/>
            <a:ext cx="9625149" cy="18157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 </a:t>
            </a:r>
            <a:r>
              <a:rPr lang="ru-RU" sz="4900" b="1" dirty="0" smtClean="0">
                <a:solidFill>
                  <a:srgbClr val="0070C0"/>
                </a:solidFill>
                <a:latin typeface="Monotype Corsiva" pitchFamily="66" charset="0"/>
              </a:rPr>
              <a:t>Игры для детей младшего </a:t>
            </a:r>
            <a:r>
              <a:rPr lang="ru-RU" sz="4900" b="1" dirty="0" smtClean="0">
                <a:solidFill>
                  <a:srgbClr val="0070C0"/>
                </a:solidFill>
                <a:latin typeface="Monotype Corsiva" pitchFamily="66" charset="0"/>
              </a:rPr>
              <a:t>возраста:</a:t>
            </a:r>
            <a:br>
              <a:rPr lang="ru-RU" sz="49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900" b="1" dirty="0" smtClean="0">
                <a:solidFill>
                  <a:srgbClr val="0070C0"/>
                </a:solidFill>
                <a:latin typeface="Monotype Corsiva" pitchFamily="66" charset="0"/>
              </a:rPr>
              <a:t>«Каравай» , «Из кружка в кружок»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5" name="Рисунок 4" descr="100_09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463" y="1358537"/>
            <a:ext cx="6217920" cy="4820194"/>
          </a:xfrm>
          <a:prstGeom prst="rect">
            <a:avLst/>
          </a:prstGeom>
        </p:spPr>
      </p:pic>
      <p:pic>
        <p:nvPicPr>
          <p:cNvPr id="6" name="Рисунок 5" descr="100_09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9806" y="1397726"/>
            <a:ext cx="5342708" cy="47548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824" y="295085"/>
            <a:ext cx="11090366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5760"/>
              </a:lnSpc>
              <a:spcBef>
                <a:spcPts val="600"/>
              </a:spcBef>
              <a:defRPr/>
            </a:pPr>
            <a:r>
              <a:rPr lang="ru-RU" sz="4400" b="1" i="1" dirty="0" smtClean="0">
                <a:ln w="19050">
                  <a:solidFill>
                    <a:srgbClr val="0000CC"/>
                  </a:solidFill>
                </a:ln>
                <a:solidFill>
                  <a:srgbClr val="0070C0"/>
                </a:solidFill>
                <a:latin typeface="Monotype Corsiva" pitchFamily="66" charset="0"/>
              </a:rPr>
              <a:t>Особенности проведения подвижных игр                      </a:t>
            </a:r>
            <a:r>
              <a:rPr lang="ru-RU" sz="4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latin typeface="Monotype Corsiva" pitchFamily="66" charset="0"/>
              </a:rPr>
              <a:t>у </a:t>
            </a:r>
            <a:r>
              <a:rPr lang="ru-RU" sz="4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latin typeface="Monotype Corsiva" pitchFamily="66" charset="0"/>
              </a:rPr>
              <a:t>детей среднего дошкольного возраста</a:t>
            </a:r>
            <a:endParaRPr lang="en-US" sz="4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64823" y="1953380"/>
            <a:ext cx="93660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Clr>
                <a:srgbClr val="0000FF"/>
              </a:buClr>
              <a:buFont typeface="Wingdings" pitchFamily="2" charset="2"/>
              <a:buChar char="­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Большинство игр имеют развернутые сюжеты, определяющие содержание движений и характер взаимоотношений играющих, уже возможны игры с простейшими соревнованиями. </a:t>
            </a:r>
            <a:endParaRPr lang="en-US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buClr>
                <a:srgbClr val="0000FF"/>
              </a:buClr>
              <a:buFont typeface="Wingdings" pitchFamily="2" charset="2"/>
              <a:buChar char="­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Педагог заранее договаривается с детьми в какую игру будут играть, где собираться, по какому сигналу начинать.</a:t>
            </a:r>
          </a:p>
          <a:p>
            <a:pPr eaLnBrk="0" hangingPunct="0">
              <a:buClr>
                <a:srgbClr val="0000FF"/>
              </a:buClr>
              <a:buFont typeface="Wingdings" pitchFamily="2" charset="2"/>
              <a:buChar char="­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сообщает название игры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излагает содержание, выделяя правила и действия каждого персонажа.</a:t>
            </a:r>
          </a:p>
          <a:p>
            <a:pPr eaLnBrk="0" hangingPunct="0">
              <a:buClr>
                <a:srgbClr val="0000FF"/>
              </a:buClr>
              <a:buFont typeface="Wingdings" pitchFamily="2" charset="2"/>
              <a:buChar char="­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главную роль выполняет педагог, а затем передаёт её детям.</a:t>
            </a:r>
          </a:p>
          <a:p>
            <a:pPr eaLnBrk="0" hangingPunct="0">
              <a:buClr>
                <a:srgbClr val="0000FF"/>
              </a:buClr>
              <a:buFont typeface="Wingdings" pitchFamily="2" charset="2"/>
              <a:buChar char="­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 – короткий, конкретный, оптимистичный.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IMG_20151112_104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817" y="4258491"/>
            <a:ext cx="2390503" cy="2429691"/>
          </a:xfrm>
          <a:prstGeom prst="rect">
            <a:avLst/>
          </a:prstGeom>
        </p:spPr>
      </p:pic>
      <p:pic>
        <p:nvPicPr>
          <p:cNvPr id="6" name="Рисунок 5" descr="IMG_20151112_1022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069" y="1867988"/>
            <a:ext cx="2286000" cy="216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8301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Monotype Corsiva" pitchFamily="66" charset="0"/>
                <a:cs typeface="Microsoft Uighur" pitchFamily="2" charset="-78"/>
              </a:rPr>
              <a:t>Игра для детей среднего возраста</a:t>
            </a:r>
            <a:br>
              <a:rPr lang="ru-RU" b="1" i="1" dirty="0" smtClean="0">
                <a:solidFill>
                  <a:srgbClr val="0070C0"/>
                </a:solidFill>
                <a:latin typeface="Monotype Corsiva" pitchFamily="66" charset="0"/>
                <a:cs typeface="Microsoft Uighur" pitchFamily="2" charset="-78"/>
              </a:rPr>
            </a:br>
            <a:r>
              <a:rPr lang="ru-RU" b="1" i="1" dirty="0" smtClean="0">
                <a:solidFill>
                  <a:srgbClr val="0070C0"/>
                </a:solidFill>
                <a:latin typeface="Monotype Corsiva" pitchFamily="66" charset="0"/>
                <a:cs typeface="Microsoft Uighur" pitchFamily="2" charset="-78"/>
              </a:rPr>
              <a:t>« У медведя во бору…»</a:t>
            </a:r>
            <a:endParaRPr lang="ru-RU" b="1" i="1" dirty="0">
              <a:solidFill>
                <a:srgbClr val="0070C0"/>
              </a:solidFill>
              <a:latin typeface="Monotype Corsiva" pitchFamily="66" charset="0"/>
              <a:cs typeface="Microsoft Uighur" pitchFamily="2" charset="-78"/>
            </a:endParaRPr>
          </a:p>
        </p:txBody>
      </p:sp>
      <p:pic>
        <p:nvPicPr>
          <p:cNvPr id="3" name="Рисунок 2" descr="IMG_20151112_1012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404" y="1985554"/>
            <a:ext cx="5307875" cy="4441371"/>
          </a:xfrm>
          <a:prstGeom prst="rect">
            <a:avLst/>
          </a:prstGeom>
        </p:spPr>
      </p:pic>
      <p:pic>
        <p:nvPicPr>
          <p:cNvPr id="4" name="Рисунок 3" descr="IMG_20151112_101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30536" y="1959428"/>
            <a:ext cx="5682344" cy="455893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Игра для детей среднего возраста</a:t>
            </a:r>
            <a:b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«Море волнуется…»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100_09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469" y="1750423"/>
            <a:ext cx="5582194" cy="4663440"/>
          </a:xfrm>
          <a:prstGeom prst="rect">
            <a:avLst/>
          </a:prstGeom>
        </p:spPr>
      </p:pic>
      <p:pic>
        <p:nvPicPr>
          <p:cNvPr id="4" name="Рисунок 3" descr="100_09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0171" y="1737360"/>
            <a:ext cx="5159829" cy="47548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154" y="257577"/>
            <a:ext cx="101890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Особенности проведения подвижных игр </a:t>
            </a:r>
          </a:p>
          <a:p>
            <a:pPr algn="ctr"/>
            <a:r>
              <a:rPr lang="ru-RU" sz="4400" b="1" i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у детей старшего дошкольного возраста</a:t>
            </a:r>
            <a:endParaRPr lang="ru-RU" sz="4400" b="1" i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0424" y="1554480"/>
            <a:ext cx="99669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v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усложняются по содержанию, правилам, количеству ролей и заданий. Применяются все виды игр, в том числе игры – аттракционы, игры – эстафеты, спортивные игры.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v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поручает своим помощникам собрать всех детей для игры.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v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Водящего выбирает педагог(руководствуясь педагогическими задачами) или выбирают при помощи считалки.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v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рассказывает содержание игры от начала и до конца, предлагая кому-нибудь из детей повторить. Если игра знакомая, привлекает детей к объяснению игры.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v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следит за действиями детей, подаёт команды и звуковые сигналы, подсказывает как целесообразнее выполнять движения.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v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Подводя итог игры, педагог разбирает её ход, объясняя как удалось достичь успеха. Оценивая игру, отмечает положительные качества детей, анализирует причины нарушения правил.  К обсуждению итогов привлекаются дети.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v"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00FF"/>
              </a:buClr>
              <a:buFont typeface="Wingdings" pitchFamily="2" charset="2"/>
              <a:buChar char="v"/>
            </a:pP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00FF"/>
              </a:buClr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IMG_20151112_102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942" y="1515292"/>
            <a:ext cx="1593669" cy="1789611"/>
          </a:xfrm>
          <a:prstGeom prst="rect">
            <a:avLst/>
          </a:prstGeom>
        </p:spPr>
      </p:pic>
      <p:pic>
        <p:nvPicPr>
          <p:cNvPr id="6" name="Рисунок 5" descr="IMG_20151112_1029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754" y="4075611"/>
            <a:ext cx="1645920" cy="172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4658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Игры для детей старшего возраста.</a:t>
            </a:r>
            <a:b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 Игра-эстафета: «Кто быстрее?»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IMG_20151112_1029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005" y="2220687"/>
            <a:ext cx="5355771" cy="4193178"/>
          </a:xfrm>
          <a:prstGeom prst="rect">
            <a:avLst/>
          </a:prstGeom>
        </p:spPr>
      </p:pic>
      <p:pic>
        <p:nvPicPr>
          <p:cNvPr id="5" name="Рисунок 4" descr="IMG_20151112_1022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8915" y="2168434"/>
            <a:ext cx="5447211" cy="415398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Игры для детей старшего возраста.</a:t>
            </a:r>
            <a:b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Спортивная игра с элементами футбола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3" name="Рисунок 2" descr="IMG_20151112_102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194" y="2364376"/>
            <a:ext cx="3962399" cy="3644538"/>
          </a:xfrm>
          <a:prstGeom prst="rect">
            <a:avLst/>
          </a:prstGeom>
        </p:spPr>
      </p:pic>
      <p:pic>
        <p:nvPicPr>
          <p:cNvPr id="4" name="Рисунок 3" descr="IMG_20151112_1029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6090" y="2390502"/>
            <a:ext cx="4049484" cy="3722915"/>
          </a:xfrm>
          <a:prstGeom prst="rect">
            <a:avLst/>
          </a:prstGeom>
        </p:spPr>
      </p:pic>
      <p:pic>
        <p:nvPicPr>
          <p:cNvPr id="5" name="Рисунок 4" descr="IMG_20151112_1029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32364" y="2024743"/>
            <a:ext cx="3631475" cy="269094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96389"/>
            <a:ext cx="10515600" cy="11942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smtClean="0">
                <a:solidFill>
                  <a:srgbClr val="0070C0"/>
                </a:solidFill>
                <a:latin typeface="Monotype Corsiva" pitchFamily="66" charset="0"/>
              </a:rPr>
              <a:t>Игры для детей старшего возраста</a:t>
            </a:r>
            <a:br>
              <a:rPr lang="ru-RU" sz="49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900" b="1" dirty="0" smtClean="0">
                <a:solidFill>
                  <a:srgbClr val="0070C0"/>
                </a:solidFill>
                <a:latin typeface="Monotype Corsiva" pitchFamily="66" charset="0"/>
              </a:rPr>
              <a:t>«Классики», «Дорожка препятствий»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3" name="Рисунок 2" descr="IMG_20151112_1047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445" y="2050868"/>
            <a:ext cx="4754882" cy="4415245"/>
          </a:xfrm>
          <a:prstGeom prst="rect">
            <a:avLst/>
          </a:prstGeom>
        </p:spPr>
      </p:pic>
      <p:pic>
        <p:nvPicPr>
          <p:cNvPr id="4" name="Рисунок 3" descr="IMG_20151112_1022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9097" y="1998617"/>
            <a:ext cx="5643155" cy="454587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0070C0"/>
                </a:solidFill>
                <a:latin typeface="Monotype Corsiva" pitchFamily="66" charset="0"/>
              </a:rPr>
              <a:t>Подвижные игры</a:t>
            </a:r>
            <a:endParaRPr lang="ru-RU" sz="66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Подвижные игры – один из путей, ведущих ребенка к познанию мира, источник радостных эмоций, обладающий высокой воспитательной силой.</a:t>
            </a:r>
            <a:endParaRPr lang="ru-RU" dirty="0"/>
          </a:p>
        </p:txBody>
      </p:sp>
      <p:pic>
        <p:nvPicPr>
          <p:cNvPr id="5" name="Рисунок 4" descr="100_09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199" y="3331028"/>
            <a:ext cx="4807131" cy="3304903"/>
          </a:xfrm>
          <a:prstGeom prst="rect">
            <a:avLst/>
          </a:prstGeom>
        </p:spPr>
      </p:pic>
      <p:pic>
        <p:nvPicPr>
          <p:cNvPr id="6" name="Рисунок 5" descr="IMG_20151112_101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1943" y="2965270"/>
            <a:ext cx="4929051" cy="37098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2618" y="268575"/>
            <a:ext cx="609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Monotype Corsiva"/>
              </a:rPr>
              <a:t>Играйте с нами,</a:t>
            </a:r>
          </a:p>
          <a:p>
            <a:pPr algn="ctr"/>
            <a:r>
              <a:rPr lang="ru-RU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Monotype Corsiva"/>
              </a:rPr>
              <a:t>Играйте как мы,</a:t>
            </a:r>
          </a:p>
          <a:p>
            <a:pPr algn="ctr"/>
            <a:r>
              <a:rPr lang="ru-RU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Monotype Corsiva"/>
              </a:rPr>
              <a:t>Играйте лучше нас.</a:t>
            </a:r>
            <a:endParaRPr lang="ru-RU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Monotype Corsiva"/>
            </a:endParaRPr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263" y="2737964"/>
            <a:ext cx="20891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19742" y="2469803"/>
            <a:ext cx="210026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21983" y="4990921"/>
            <a:ext cx="8193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Спасибо за внимание ! </a:t>
            </a:r>
          </a:p>
        </p:txBody>
      </p:sp>
      <p:pic>
        <p:nvPicPr>
          <p:cNvPr id="7" name="Рисунок 6" descr="IMG_20151112_1022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9223" y="2024744"/>
            <a:ext cx="468956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0088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2667" y="246541"/>
            <a:ext cx="71382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kern="10" dirty="0" smtClean="0">
                <a:ln w="1587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Courier New"/>
                <a:cs typeface="Courier New"/>
              </a:rPr>
              <a:t>Значение игр.</a:t>
            </a:r>
          </a:p>
          <a:p>
            <a:pPr algn="ctr"/>
            <a:r>
              <a:rPr lang="ru-RU" sz="5400" b="1" kern="10" dirty="0" smtClean="0">
                <a:ln w="1587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Courier New"/>
                <a:cs typeface="Courier New"/>
              </a:rPr>
              <a:t> Подвижные игры:</a:t>
            </a:r>
            <a:endParaRPr lang="ru-RU" sz="5400" b="1" kern="10" dirty="0">
              <a:ln w="15875">
                <a:solidFill>
                  <a:srgbClr val="990000"/>
                </a:solidFill>
                <a:round/>
                <a:headEnd/>
                <a:tailEnd/>
              </a:ln>
              <a:solidFill>
                <a:srgbClr val="CC0000"/>
              </a:solidFill>
              <a:latin typeface="Courier New"/>
              <a:cs typeface="Courier New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15619" y="2013930"/>
            <a:ext cx="83290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ru-RU" u="sng" dirty="0" smtClean="0">
                <a:cs typeface="Arial" charset="0"/>
              </a:rPr>
              <a:t>Стимулируют двигательную активность, повышают работоспособность организма,</a:t>
            </a:r>
          </a:p>
          <a:p>
            <a:pPr eaLnBrk="0" hangingPunct="0"/>
            <a:r>
              <a:rPr lang="ru-RU" u="sng" dirty="0" smtClean="0">
                <a:cs typeface="Arial" charset="0"/>
              </a:rPr>
              <a:t>дают оздоровительный эффект, помогают овладению правилами ЗОЖ.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601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ru-RU" dirty="0" smtClean="0">
                <a:cs typeface="Arial" charset="0"/>
              </a:rPr>
              <a:t>.</a:t>
            </a:r>
            <a:endParaRPr lang="en-US" dirty="0"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92864" y="2645474"/>
            <a:ext cx="895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u="sng" dirty="0" smtClean="0">
                <a:cs typeface="Arial" charset="0"/>
              </a:rPr>
              <a:t>Способствуют закреплению навыков  основных видов движений, развитию и совершенствованию крупной и мелкой моторики детей, координации движений.</a:t>
            </a:r>
            <a:endParaRPr lang="en-US" u="sng" dirty="0"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03566" y="3317966"/>
            <a:ext cx="8908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u="sng" dirty="0" smtClean="0"/>
              <a:t>Способствуют расширению кругозора, уточнению представлений об окружающем мире,</a:t>
            </a:r>
          </a:p>
          <a:p>
            <a:pPr eaLnBrk="0" hangingPunct="0"/>
            <a:r>
              <a:rPr lang="ru-RU" u="sng" dirty="0" smtClean="0"/>
              <a:t>совершенствованию всех  психических процессов.</a:t>
            </a:r>
          </a:p>
          <a:p>
            <a:pPr eaLnBrk="0" hangingPunct="0"/>
            <a:endParaRPr lang="ru-RU" u="sng" dirty="0" smtClean="0"/>
          </a:p>
          <a:p>
            <a:pPr eaLnBrk="0" hangingPunct="0"/>
            <a:endParaRPr lang="ru-RU" u="sng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06651" y="4075612"/>
            <a:ext cx="9114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u="sng" dirty="0" smtClean="0"/>
              <a:t>Стихотворные тексты позволяют нормализовать темп речи, её ритмичность, укреплять</a:t>
            </a:r>
          </a:p>
          <a:p>
            <a:pPr eaLnBrk="0" hangingPunct="0"/>
            <a:r>
              <a:rPr lang="ru-RU" u="sng" dirty="0" smtClean="0"/>
              <a:t>артикуляционный аппарат, развивать фонематический слух, формировать ЗКР.</a:t>
            </a:r>
            <a:endParaRPr lang="ru-RU" u="sng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03598" y="4924698"/>
            <a:ext cx="9335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u="sng" dirty="0" smtClean="0">
                <a:cs typeface="Arial" charset="0"/>
              </a:rPr>
              <a:t>Приучают к согласованным действиям  в коллективе, налаживают взаимоотношения детей,</a:t>
            </a:r>
          </a:p>
          <a:p>
            <a:pPr eaLnBrk="0" hangingPunct="0"/>
            <a:r>
              <a:rPr lang="ru-RU" u="sng" dirty="0" smtClean="0">
                <a:cs typeface="Arial" charset="0"/>
              </a:rPr>
              <a:t>учат преодолевать трудности, формируют правильную самооценку. </a:t>
            </a:r>
            <a:endParaRPr lang="en-US" u="sng" dirty="0"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16149" y="5747657"/>
            <a:ext cx="9348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u="sng" dirty="0" smtClean="0">
                <a:cs typeface="Arial" charset="0"/>
              </a:rPr>
              <a:t>Развивают инициативу, воспитывают нравственные качества ребёнка, выдержку, самообладание, честность, правдивость, товарищество.</a:t>
            </a:r>
            <a:endParaRPr lang="en-US" u="sng" dirty="0"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545464" y="1941593"/>
            <a:ext cx="685583" cy="590219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1545464" y="2608789"/>
            <a:ext cx="722717" cy="63554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1545464" y="3344551"/>
            <a:ext cx="722718" cy="70419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1582596" y="4125720"/>
            <a:ext cx="685585" cy="67448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1545462" y="4877185"/>
            <a:ext cx="685585" cy="71323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1545462" y="5786847"/>
            <a:ext cx="722719" cy="6531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18474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ямоугольник 7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0319" y="0"/>
            <a:ext cx="6805749" cy="9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2848298" y="1048999"/>
            <a:ext cx="6246253" cy="70246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младшей, средней и старших возрастных групп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48297" y="1924659"/>
            <a:ext cx="6246253" cy="6732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ходьбой, прыжками, бегом, с элементами</a:t>
            </a:r>
          </a:p>
          <a:p>
            <a:pPr eaLnBrk="0" hangingPunct="0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лазания, метания, упражнения </a:t>
            </a:r>
            <a:r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равновесии.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 flipH="1">
            <a:off x="8888488" y="1648208"/>
            <a:ext cx="2125015" cy="1187219"/>
          </a:xfrm>
          <a:prstGeom prst="ellipse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видам движений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69327" y="2802164"/>
            <a:ext cx="6246253" cy="7130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малой, средней и высокой подвижности.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6829" y="2752437"/>
            <a:ext cx="2491467" cy="1231734"/>
          </a:xfrm>
          <a:prstGeom prst="ellipse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степени физической нагрузки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48296" y="3652640"/>
            <a:ext cx="6246253" cy="75867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Линейные, круговые, врассыпную.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8883541" y="3337633"/>
            <a:ext cx="2362001" cy="1249251"/>
          </a:xfrm>
          <a:prstGeom prst="ellipse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форме организации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848296" y="4656601"/>
            <a:ext cx="6246253" cy="118895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Сюжетные ; бессюжетные:</a:t>
            </a:r>
          </a:p>
          <a:p>
            <a:pPr eaLnBrk="0" hangingPunct="0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– аттракционы, игры – эстафеты,</a:t>
            </a:r>
          </a:p>
          <a:p>
            <a:pPr eaLnBrk="0" hangingPunct="0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игры-забавы, перебежки; хороводные ; народные игры   ( элементарные) игры с элементами спорта( сложные).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72812" y="4552822"/>
            <a:ext cx="2348767" cy="1180170"/>
          </a:xfrm>
          <a:prstGeom prst="ellipse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содержанию и сложности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848297" y="5944636"/>
            <a:ext cx="6246252" cy="7356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мячами, лентами, обручами, флажками,</a:t>
            </a:r>
          </a:p>
          <a:p>
            <a:pPr eaLnBrk="0" hangingPunct="0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масками, кубиками и т. д.</a:t>
            </a:r>
          </a:p>
          <a:p>
            <a:pPr eaLnBrk="0" hangingPunct="0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8908869" y="5577841"/>
            <a:ext cx="2808514" cy="1123405"/>
          </a:xfrm>
          <a:prstGeom prst="ellipse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использованию пособий  в игре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903586" y="887221"/>
            <a:ext cx="1944710" cy="985863"/>
          </a:xfrm>
          <a:prstGeom prst="ellipse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возрасту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8062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17920" y="2333685"/>
            <a:ext cx="59740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buClr>
                <a:srgbClr val="0066FF"/>
              </a:buClr>
              <a:buFont typeface="Wingdings" pitchFamily="2" charset="2"/>
              <a:buNone/>
            </a:pPr>
            <a:r>
              <a:rPr lang="ru-RU" b="1" i="1" dirty="0" smtClean="0"/>
              <a:t>Мячи разного размера, футбольный, баскетбольный</a:t>
            </a:r>
          </a:p>
          <a:p>
            <a:pPr marL="342900" indent="-342900" eaLnBrk="0" hangingPunct="0">
              <a:buClr>
                <a:srgbClr val="0066FF"/>
              </a:buClr>
              <a:buFont typeface="Wingdings" pitchFamily="2" charset="2"/>
              <a:buChar char=""/>
            </a:pPr>
            <a:endParaRPr lang="ru-RU" b="1" i="1" dirty="0" smtClean="0"/>
          </a:p>
          <a:p>
            <a:pPr eaLnBrk="0" hangingPunct="0">
              <a:buClr>
                <a:srgbClr val="0066FF"/>
              </a:buClr>
            </a:pPr>
            <a:r>
              <a:rPr lang="ru-RU" b="1" i="1" dirty="0" smtClean="0"/>
              <a:t>Кубики, обручи, скакалки, вожжи, верёвки(канаты)</a:t>
            </a:r>
            <a:endParaRPr lang="ru-RU" dirty="0" smtClean="0"/>
          </a:p>
          <a:p>
            <a:pPr marL="342900" indent="-342900" eaLnBrk="0" hangingPunct="0">
              <a:buClr>
                <a:srgbClr val="0066FF"/>
              </a:buClr>
              <a:buFont typeface="Wingdings" pitchFamily="2" charset="2"/>
              <a:buChar char=""/>
            </a:pPr>
            <a:endParaRPr lang="ru-RU" dirty="0" smtClean="0"/>
          </a:p>
          <a:p>
            <a:pPr eaLnBrk="0" hangingPunct="0">
              <a:buClr>
                <a:srgbClr val="0066FF"/>
              </a:buClr>
            </a:pPr>
            <a:r>
              <a:rPr lang="ru-RU" b="1" i="1" dirty="0" smtClean="0"/>
              <a:t>Кегли, кольца, ленточки, флажки</a:t>
            </a:r>
            <a:endParaRPr lang="ru-RU" dirty="0" smtClean="0"/>
          </a:p>
          <a:p>
            <a:pPr marL="342900" indent="-342900" eaLnBrk="0" hangingPunct="0">
              <a:buClr>
                <a:srgbClr val="0066FF"/>
              </a:buClr>
              <a:buFont typeface="Wingdings" pitchFamily="2" charset="2"/>
              <a:buChar char=""/>
            </a:pPr>
            <a:endParaRPr lang="ru-RU" dirty="0" smtClean="0"/>
          </a:p>
          <a:p>
            <a:pPr eaLnBrk="0" hangingPunct="0">
              <a:buClr>
                <a:srgbClr val="0066FF"/>
              </a:buClr>
            </a:pPr>
            <a:r>
              <a:rPr lang="ru-RU" b="1" i="1" dirty="0" smtClean="0"/>
              <a:t>Шапочки, маски, таблички для сюжетных игр</a:t>
            </a:r>
          </a:p>
          <a:p>
            <a:pPr marL="342900" indent="-342900" eaLnBrk="0" hangingPunct="0">
              <a:buClr>
                <a:srgbClr val="0066FF"/>
              </a:buClr>
              <a:buFont typeface="Wingdings" pitchFamily="2" charset="2"/>
              <a:buChar char=""/>
            </a:pPr>
            <a:endParaRPr lang="ru-RU" b="1" i="1" dirty="0" smtClean="0"/>
          </a:p>
          <a:p>
            <a:pPr eaLnBrk="0" hangingPunct="0">
              <a:buClr>
                <a:srgbClr val="0066FF"/>
              </a:buClr>
            </a:pPr>
            <a:r>
              <a:rPr lang="ru-RU" b="1" i="1" dirty="0" smtClean="0"/>
              <a:t>Вертушки, зонтик, «султанчики»</a:t>
            </a:r>
            <a:endParaRPr lang="ru-RU" dirty="0" smtClean="0"/>
          </a:p>
          <a:p>
            <a:pPr marL="342900" indent="-342900" eaLnBrk="0" hangingPunct="0">
              <a:buClr>
                <a:srgbClr val="0066FF"/>
              </a:buClr>
              <a:buFont typeface="Wingdings" pitchFamily="2" charset="2"/>
              <a:buChar char=""/>
            </a:pPr>
            <a:endParaRPr lang="ru-RU" dirty="0" smtClean="0"/>
          </a:p>
          <a:p>
            <a:pPr eaLnBrk="0" hangingPunct="0">
              <a:buClr>
                <a:srgbClr val="0066FF"/>
              </a:buClr>
            </a:pPr>
            <a:r>
              <a:rPr lang="ru-RU" b="1" i="1" dirty="0" smtClean="0"/>
              <a:t>Платочки, листики на палочках</a:t>
            </a:r>
            <a:endParaRPr lang="ru-RU" dirty="0" smtClean="0"/>
          </a:p>
          <a:p>
            <a:pPr marL="342900" indent="-342900" eaLnBrk="0" hangingPunct="0">
              <a:buClr>
                <a:srgbClr val="0066FF"/>
              </a:buClr>
              <a:buFont typeface="Wingdings" pitchFamily="2" charset="2"/>
              <a:buChar char=""/>
            </a:pPr>
            <a:endParaRPr lang="ru-RU" dirty="0" smtClean="0"/>
          </a:p>
          <a:p>
            <a:pPr eaLnBrk="0" hangingPunct="0">
              <a:buClr>
                <a:srgbClr val="0066FF"/>
              </a:buClr>
            </a:pPr>
            <a:r>
              <a:rPr lang="ru-RU" b="1" i="1" dirty="0" smtClean="0"/>
              <a:t>Ракетки, воланы, шарики, клюшки</a:t>
            </a:r>
            <a:endParaRPr lang="ru-RU" dirty="0" smtClean="0"/>
          </a:p>
          <a:p>
            <a:pPr marL="342900" indent="-342900" eaLnBrk="0" hangingPunct="0">
              <a:buClr>
                <a:srgbClr val="0066FF"/>
              </a:buClr>
              <a:buFont typeface="Wingdings" pitchFamily="2" charset="2"/>
              <a:buChar char=""/>
            </a:pPr>
            <a:endParaRPr lang="ru-RU" dirty="0" smtClean="0"/>
          </a:p>
          <a:p>
            <a:pPr eaLnBrk="0" hangingPunct="0">
              <a:buClr>
                <a:srgbClr val="0066FF"/>
              </a:buClr>
            </a:pPr>
            <a:r>
              <a:rPr lang="ru-RU" b="1" i="1" dirty="0" smtClean="0"/>
              <a:t>«Летающие» тарелки, </a:t>
            </a:r>
            <a:r>
              <a:rPr lang="ru-RU" b="1" i="1" dirty="0" err="1" smtClean="0"/>
              <a:t>кольцеброс</a:t>
            </a:r>
            <a:r>
              <a:rPr lang="ru-RU" b="1" i="1" dirty="0" smtClean="0"/>
              <a:t> </a:t>
            </a:r>
            <a:r>
              <a:rPr lang="ru-RU" b="1" i="1" dirty="0" smtClean="0"/>
              <a:t>, мишень</a:t>
            </a:r>
            <a:r>
              <a:rPr lang="ru-RU" dirty="0" smtClean="0"/>
              <a:t>  </a:t>
            </a:r>
            <a:endParaRPr lang="ru-RU" b="1" i="1" dirty="0" smtClean="0"/>
          </a:p>
          <a:p>
            <a:pPr marL="342900" indent="-342900" eaLnBrk="0" hangingPunct="0">
              <a:buClr>
                <a:srgbClr val="0066FF"/>
              </a:buClr>
              <a:buFont typeface="Wingdings" pitchFamily="2" charset="2"/>
              <a:buChar char=""/>
            </a:pPr>
            <a:endParaRPr lang="ru-RU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590903" y="274319"/>
            <a:ext cx="5603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                  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инвентарь для 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</a:t>
            </a:r>
            <a:endParaRPr lang="ru-RU" sz="4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100_09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7017" y="248194"/>
            <a:ext cx="4232366" cy="2756263"/>
          </a:xfrm>
          <a:prstGeom prst="rect">
            <a:avLst/>
          </a:prstGeom>
        </p:spPr>
      </p:pic>
      <p:pic>
        <p:nvPicPr>
          <p:cNvPr id="6" name="Рисунок 5" descr="100_09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754" y="3226526"/>
            <a:ext cx="2821577" cy="3135085"/>
          </a:xfrm>
          <a:prstGeom prst="rect">
            <a:avLst/>
          </a:prstGeom>
        </p:spPr>
      </p:pic>
      <p:pic>
        <p:nvPicPr>
          <p:cNvPr id="7" name="Рисунок 6" descr="100_09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54136" y="3187336"/>
            <a:ext cx="2724150" cy="323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6668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5465" y="195209"/>
            <a:ext cx="89379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проведения </a:t>
            </a:r>
          </a:p>
          <a:p>
            <a:pPr algn="ctr"/>
            <a:r>
              <a:rPr lang="ru-RU" sz="44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подвижных игр на улице:</a:t>
            </a:r>
            <a:endParaRPr lang="ru-RU" sz="44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49250" y="1869463"/>
            <a:ext cx="106379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следует проводить игры с движениями, требующими большой амплитуды,                     и игры с продолжительным бегом, сюжет игр должен соответствовать сезону.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49251" y="2677886"/>
            <a:ext cx="10442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Летом в прохладную погоду проводят игры, требующие большей активности детей, в жару более спокойные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9251" y="3422469"/>
            <a:ext cx="88005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холодную, сырую погоду не следует планировать игры с речитативом и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пением.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49250" y="4153989"/>
            <a:ext cx="1075551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учитывать наличие  оборудования на площадках и наличие свободного пространства(зимой количество снега дополнительно ограничивает пространство)</a:t>
            </a:r>
          </a:p>
          <a:p>
            <a:pPr eaLnBrk="0" hangingPunct="0"/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71976" y="5016137"/>
            <a:ext cx="10623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вечерней прогулке проводятся игры малой подвижности( с текстом, хороводные) и продолжительностью 7-12 минут.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71976" y="5799909"/>
            <a:ext cx="10453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зимнее время, ранней весной и поздней осенью, когда одежда и обувь затрудняют движения детей, проводят простые игры, с несложными движениями(чаще с ходьбой).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02276" y="1869463"/>
            <a:ext cx="669700" cy="555366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02276" y="2695356"/>
            <a:ext cx="669700" cy="5553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02276" y="3480186"/>
            <a:ext cx="669700" cy="55536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02276" y="4345389"/>
            <a:ext cx="669700" cy="51442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63637" y="5075659"/>
            <a:ext cx="669700" cy="55536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63637" y="5847166"/>
            <a:ext cx="669700" cy="5553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8886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5190" y="127646"/>
            <a:ext cx="73282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kern="1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Планирование игр:</a:t>
            </a:r>
            <a:endParaRPr lang="ru-RU" sz="5400" b="1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70C0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194" y="1277035"/>
            <a:ext cx="73805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buClr>
                <a:srgbClr val="0066FF"/>
              </a:buClr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В начале года используют игры, разученные в предыдущей группе , добавляя  усложнения. Разучивать новые удобно в свободное время и на прогулке.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6754" y="2224043"/>
            <a:ext cx="7667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*На каждый день недели планируются игры разного содержания и характера, каждая прогулка  включает в себя 2 игры разной подвижности.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818" y="3161211"/>
            <a:ext cx="760258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*Одну и туже игру проводят 2-3 раза в неделю и повторяют в течении 2-4 недель, затем переходят к другим играм, а затем снова возвращаются к ней.</a:t>
            </a:r>
          </a:p>
          <a:p>
            <a:pPr>
              <a:spcBef>
                <a:spcPts val="600"/>
              </a:spcBef>
            </a:pP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9008" y="4155814"/>
            <a:ext cx="7667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*Длительность игры в младшей группе-5-6 минут, в средней-6-8, в старшей и подготовительной группах-8-12 минут. Игра повторяется 3-5 раз с короткими перерывами.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7383" y="5308122"/>
            <a:ext cx="116520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*В дни физкультурных занятий длительность и количество повторов  подвижных игр немного сокращается, в остальные дни, когда нет физкультуры длительность игры увеличивается.  </a:t>
            </a:r>
          </a:p>
          <a:p>
            <a:pPr eaLnBrk="0" hangingPunct="0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Рисунок 8" descr="100_09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98526" y="1449977"/>
            <a:ext cx="4088674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0786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069" y="365125"/>
            <a:ext cx="11443062" cy="6231618"/>
          </a:xfrm>
        </p:spPr>
        <p:txBody>
          <a:bodyPr anchor="b">
            <a:normAutofit fontScale="90000"/>
          </a:bodyPr>
          <a:lstStyle/>
          <a:p>
            <a:pPr algn="ctr"/>
            <a:r>
              <a:rPr lang="ru-RU" sz="5300" b="1" dirty="0" smtClean="0">
                <a:solidFill>
                  <a:srgbClr val="0070C0"/>
                </a:solidFill>
                <a:latin typeface="Monotype Corsiva" pitchFamily="66" charset="0"/>
              </a:rPr>
              <a:t>Варианты изменений в подвижной игре.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solidFill>
                  <a:srgbClr val="7030A0"/>
                </a:solidFill>
                <a:latin typeface="Monotype Corsiva" pitchFamily="66" charset="0"/>
              </a:rPr>
              <a:t>Повторяя игры полезно варьировать их, внося несложные изменения:</a:t>
            </a:r>
            <a:r>
              <a:rPr lang="ru-RU" sz="3600" i="1" dirty="0" smtClean="0"/>
              <a:t/>
            </a:r>
            <a:br>
              <a:rPr lang="ru-RU" sz="3600" i="1" dirty="0" smtClean="0"/>
            </a:br>
            <a:r>
              <a:rPr lang="ru-RU" sz="3600" i="1" dirty="0" smtClean="0"/>
              <a:t>Увеличить количество водящих(2-3)</a:t>
            </a:r>
            <a:br>
              <a:rPr lang="ru-RU" sz="3600" i="1" dirty="0" smtClean="0"/>
            </a:br>
            <a:r>
              <a:rPr lang="ru-RU" sz="3600" i="1" dirty="0" smtClean="0"/>
              <a:t>                        Усложнить правила(например: сначала бегут на любое место, а затем на определённое) </a:t>
            </a:r>
            <a:br>
              <a:rPr lang="ru-RU" sz="3600" i="1" dirty="0" smtClean="0"/>
            </a:br>
            <a:r>
              <a:rPr lang="ru-RU" sz="3600" i="1" dirty="0" smtClean="0"/>
              <a:t>                      Сменить сигнал(вместо словесного – звуковой     или зрительный)</a:t>
            </a:r>
            <a:br>
              <a:rPr lang="ru-RU" sz="3600" i="1" dirty="0" smtClean="0"/>
            </a:br>
            <a:r>
              <a:rPr lang="ru-RU" sz="3600" i="1" dirty="0" smtClean="0"/>
              <a:t>Увеличить время для бега, прыжков</a:t>
            </a:r>
            <a:br>
              <a:rPr lang="ru-RU" sz="3600" i="1" dirty="0" smtClean="0"/>
            </a:br>
            <a:r>
              <a:rPr lang="ru-RU" sz="3600" i="1" dirty="0" smtClean="0"/>
              <a:t>                         Включить в игру правила, требующие от ребенка выдержки, самообладания</a:t>
            </a:r>
            <a:br>
              <a:rPr lang="ru-RU" sz="3600" i="1" dirty="0" smtClean="0"/>
            </a:br>
            <a:endParaRPr lang="ru-RU" sz="2800" i="1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1946365" y="3200399"/>
            <a:ext cx="67796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2011680" y="2704011"/>
            <a:ext cx="59958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1946366" y="3984172"/>
            <a:ext cx="61264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2024742" y="4859382"/>
            <a:ext cx="57345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2011679" y="5381897"/>
            <a:ext cx="53427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7613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u="sng" dirty="0" smtClean="0">
                <a:solidFill>
                  <a:srgbClr val="0070C0"/>
                </a:solidFill>
                <a:latin typeface="Monotype Corsiva" pitchFamily="66" charset="0"/>
              </a:rPr>
              <a:t>Методика проведения подвижных игр</a:t>
            </a:r>
            <a:br>
              <a:rPr lang="ru-RU" sz="5300" b="1" u="sng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300" b="1" u="sng" dirty="0" smtClean="0">
                <a:solidFill>
                  <a:srgbClr val="0070C0"/>
                </a:solidFill>
                <a:latin typeface="Monotype Corsiva" pitchFamily="66" charset="0"/>
              </a:rPr>
              <a:t>во всех возрастных группах включает в себя следующее:</a:t>
            </a: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      </a:t>
            </a:r>
            <a:r>
              <a:rPr lang="ru-RU" i="1" dirty="0" smtClean="0"/>
              <a:t> сбор на игру</a:t>
            </a:r>
            <a:br>
              <a:rPr lang="ru-RU" i="1" dirty="0" smtClean="0"/>
            </a:br>
            <a:r>
              <a:rPr lang="ru-RU" i="1" dirty="0" smtClean="0"/>
              <a:t>                                    распределение ролей</a:t>
            </a:r>
            <a:br>
              <a:rPr lang="ru-RU" i="1" dirty="0" smtClean="0"/>
            </a:br>
            <a:r>
              <a:rPr lang="ru-RU" i="1" dirty="0" smtClean="0"/>
              <a:t>                                           объяснение игры</a:t>
            </a:r>
            <a:br>
              <a:rPr lang="ru-RU" i="1" dirty="0" smtClean="0"/>
            </a:br>
            <a:r>
              <a:rPr lang="ru-RU" i="1" dirty="0" smtClean="0"/>
              <a:t>                                   руководство ходом игры</a:t>
            </a:r>
            <a:br>
              <a:rPr lang="ru-RU" i="1" dirty="0" smtClean="0"/>
            </a:br>
            <a:r>
              <a:rPr lang="ru-RU" i="1" dirty="0" smtClean="0"/>
              <a:t>                                           окончание игры</a:t>
            </a:r>
            <a:endParaRPr lang="ru-RU" i="1" dirty="0"/>
          </a:p>
        </p:txBody>
      </p:sp>
      <p:pic>
        <p:nvPicPr>
          <p:cNvPr id="4" name="Рисунок 3" descr="100_09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" y="2103120"/>
            <a:ext cx="4415246" cy="4062548"/>
          </a:xfrm>
          <a:prstGeom prst="rect">
            <a:avLst/>
          </a:prstGeom>
        </p:spPr>
      </p:pic>
      <p:sp>
        <p:nvSpPr>
          <p:cNvPr id="5" name="5-конечная звезда 4"/>
          <p:cNvSpPr/>
          <p:nvPr/>
        </p:nvSpPr>
        <p:spPr>
          <a:xfrm>
            <a:off x="6596741" y="3069772"/>
            <a:ext cx="653143" cy="52251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5185953" y="3657600"/>
            <a:ext cx="666205" cy="53557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6217920" y="4114801"/>
            <a:ext cx="496388" cy="57476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4741817" y="4781005"/>
            <a:ext cx="613954" cy="5225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6374674" y="5558247"/>
            <a:ext cx="65315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6113417" y="5329645"/>
            <a:ext cx="613954" cy="60089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958</Words>
  <Application>Microsoft Office PowerPoint</Application>
  <PresentationFormat>Произвольный</PresentationFormat>
  <Paragraphs>109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Подвижные игры</vt:lpstr>
      <vt:lpstr>Слайд 3</vt:lpstr>
      <vt:lpstr>Слайд 4</vt:lpstr>
      <vt:lpstr>Слайд 5</vt:lpstr>
      <vt:lpstr>Слайд 6</vt:lpstr>
      <vt:lpstr>Слайд 7</vt:lpstr>
      <vt:lpstr>Варианты изменений в подвижной игре.  Повторяя игры полезно варьировать их, внося несложные изменения: Увеличить количество водящих(2-3)                         Усложнить правила(например: сначала бегут на любое место, а затем на определённое)                        Сменить сигнал(вместо словесного – звуковой     или зрительный) Увеличить время для бега, прыжков                          Включить в игру правила, требующие от ребенка выдержки, самообладания </vt:lpstr>
      <vt:lpstr>Методика проведения подвижных игр во всех возрастных группах включает в себя следующее:                                             сбор на игру                                     распределение ролей                                            объяснение игры                                    руководство ходом игры                                            окончание игры</vt:lpstr>
      <vt:lpstr>Выбор игры зависит от:  *задач воспитания *возраста детей *времени года *интересов детей *погодных условий *физической подготовленности *состояния здоровья детей *состава группы *места в режиме дня </vt:lpstr>
      <vt:lpstr>Слайд 11</vt:lpstr>
      <vt:lpstr> Игры для детей младшего возраста: «Каравай» , «Из кружка в кружок» </vt:lpstr>
      <vt:lpstr>Слайд 13</vt:lpstr>
      <vt:lpstr>Игра для детей среднего возраста « У медведя во бору…»</vt:lpstr>
      <vt:lpstr>Игра для детей среднего возраста «Море волнуется…»</vt:lpstr>
      <vt:lpstr>Слайд 16</vt:lpstr>
      <vt:lpstr>Игры для детей старшего возраста.  Игра-эстафета: «Кто быстрее?»</vt:lpstr>
      <vt:lpstr>Игры для детей старшего возраста. Спортивная игра с элементами футбола.</vt:lpstr>
      <vt:lpstr>Игры для детей старшего возраста «Классики», «Дорожка препятствий» 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Ольгп</cp:lastModifiedBy>
  <cp:revision>76</cp:revision>
  <dcterms:created xsi:type="dcterms:W3CDTF">2015-11-01T13:41:18Z</dcterms:created>
  <dcterms:modified xsi:type="dcterms:W3CDTF">2015-11-24T17:38:20Z</dcterms:modified>
</cp:coreProperties>
</file>