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79" r:id="rId5"/>
    <p:sldId id="280" r:id="rId6"/>
    <p:sldId id="281" r:id="rId7"/>
    <p:sldId id="283" r:id="rId8"/>
    <p:sldId id="282" r:id="rId9"/>
    <p:sldId id="271" r:id="rId10"/>
    <p:sldId id="317" r:id="rId11"/>
    <p:sldId id="284" r:id="rId12"/>
    <p:sldId id="285" r:id="rId13"/>
    <p:sldId id="328" r:id="rId14"/>
    <p:sldId id="286" r:id="rId15"/>
    <p:sldId id="318" r:id="rId16"/>
    <p:sldId id="262" r:id="rId17"/>
    <p:sldId id="294" r:id="rId18"/>
    <p:sldId id="327" r:id="rId19"/>
    <p:sldId id="319" r:id="rId20"/>
    <p:sldId id="303" r:id="rId21"/>
    <p:sldId id="304" r:id="rId22"/>
    <p:sldId id="306" r:id="rId23"/>
    <p:sldId id="315" r:id="rId24"/>
    <p:sldId id="316" r:id="rId25"/>
    <p:sldId id="314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33"/>
    <a:srgbClr val="66FFFF"/>
    <a:srgbClr val="00FF00"/>
    <a:srgbClr val="FFFFCC"/>
    <a:srgbClr val="FF9999"/>
    <a:srgbClr val="11FF11"/>
    <a:srgbClr val="FFFF66"/>
    <a:srgbClr val="FFFF99"/>
    <a:srgbClr val="FF3300"/>
    <a:srgbClr val="24D1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087" autoAdjust="0"/>
    <p:restoredTop sz="86441" autoAdjust="0"/>
  </p:normalViewPr>
  <p:slideViewPr>
    <p:cSldViewPr>
      <p:cViewPr varScale="1">
        <p:scale>
          <a:sx n="50" d="100"/>
          <a:sy n="50" d="100"/>
        </p:scale>
        <p:origin x="1188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6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20.08.2015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20.08.2015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20.08.2015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20.08.2015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20.08.2015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20.08.2015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20.08.2015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37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&#1055;&#1086;&#1083;&#1100;&#1079;&#1086;&#1074;&#1072;&#1090;&#1077;&#1083;&#1100;\Desktop\&#1042;&#1048;&#1050;&#1058;&#1054;&#1056;&#1048;&#1053;&#1040;%20&#1055;&#1054;&#1050;&#1040;&#1047;\&#1055;&#1044;&#1044;.wma" TargetMode="Externa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6.png"/><Relationship Id="rId7" Type="http://schemas.openxmlformats.org/officeDocument/2006/relationships/image" Target="../media/image4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jpeg"/><Relationship Id="rId7" Type="http://schemas.openxmlformats.org/officeDocument/2006/relationships/image" Target="../media/image5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8.png"/><Relationship Id="rId7" Type="http://schemas.openxmlformats.org/officeDocument/2006/relationships/image" Target="../media/image64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&#1055;&#1086;&#1083;&#1100;&#1079;&#1086;&#1074;&#1072;&#1090;&#1077;&#1083;&#1100;\Desktop\&#1042;&#1048;&#1050;&#1058;&#1054;&#1056;&#1048;&#1053;&#1040;%20&#1055;&#1054;&#1050;&#1040;&#1047;\&#1050;&#1086;&#1090;%20&#1051;&#1077;&#1086;&#1087;&#1086;&#1083;&#1100;&#1076;.mp3" TargetMode="External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9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&#1055;&#1086;&#1083;&#1100;&#1079;&#1086;&#1074;&#1072;&#1090;&#1077;&#1083;&#1100;\Desktop\&#1042;&#1048;&#1050;&#1058;&#1054;&#1056;&#1048;&#1053;&#1040;%20&#1055;&#1054;&#1050;&#1040;&#1047;\&#1055;&#1072;&#1088;&#1086;&#1074;&#1086;&#1079;&#1080;&#1082;%20&#1080;&#1079;%20&#1056;&#1086;&#1084;&#1072;&#1096;&#1082;&#1086;&#1074;&#1086;.mp3" TargetMode="External"/><Relationship Id="rId6" Type="http://schemas.openxmlformats.org/officeDocument/2006/relationships/image" Target="../media/image68.png"/><Relationship Id="rId5" Type="http://schemas.openxmlformats.org/officeDocument/2006/relationships/image" Target="../media/image67.jpeg"/><Relationship Id="rId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189-1920x1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23528" y="980728"/>
            <a:ext cx="8820472" cy="1323439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ru-RU" sz="8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Викторина</a:t>
            </a:r>
            <a:r>
              <a:rPr lang="ru-RU" sz="8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8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19872" y="2492896"/>
            <a:ext cx="1440160" cy="720079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ru-RU" sz="8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</a:t>
            </a:r>
            <a:endParaRPr lang="ru-RU" sz="8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23728" y="3501008"/>
            <a:ext cx="4464496" cy="1755487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ru-RU" sz="8000" b="1" i="1" dirty="0" smtClean="0">
                <a:solidFill>
                  <a:srgbClr val="FF0000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8000" b="1" i="1" dirty="0" smtClean="0">
                <a:solidFill>
                  <a:srgbClr val="FFFF00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8000" b="1" i="1" dirty="0" smtClean="0">
                <a:solidFill>
                  <a:srgbClr val="00B050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Д</a:t>
            </a:r>
            <a:endParaRPr lang="ru-RU" sz="8000" b="1" i="1" dirty="0">
              <a:solidFill>
                <a:srgbClr val="00B050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5949280"/>
            <a:ext cx="853246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rgbClr val="FFFF00"/>
                  </a:glo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Знает вся моя семья, знаю ПДД и я</a:t>
            </a:r>
            <a:endParaRPr lang="ru-RU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glow rad="101600">
                  <a:srgbClr val="FFFF00"/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0" y="0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6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Блок №2</a:t>
            </a:r>
            <a:endParaRPr lang="ru-RU" sz="66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1470" y="1500174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Сигналы светофора, </a:t>
            </a:r>
          </a:p>
          <a:p>
            <a:pPr algn="ctr"/>
            <a:r>
              <a:rPr lang="ru-RU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дорожная разметка</a:t>
            </a:r>
            <a:r>
              <a:rPr lang="ru-RU" b="1" dirty="0" smtClean="0">
                <a:solidFill>
                  <a:srgbClr val="C00000"/>
                </a:solidFill>
              </a:rPr>
              <a:t>. 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429" r="1523" b="7700"/>
          <a:stretch>
            <a:fillRect/>
          </a:stretch>
        </p:blipFill>
        <p:spPr bwMode="auto">
          <a:xfrm>
            <a:off x="251520" y="3356992"/>
            <a:ext cx="3888432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4" cstate="print"/>
          <a:srcRect t="10050" b="6196"/>
          <a:stretch>
            <a:fillRect/>
          </a:stretch>
        </p:blipFill>
        <p:spPr bwMode="auto">
          <a:xfrm>
            <a:off x="4427984" y="4005064"/>
            <a:ext cx="4351594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5" cstate="print"/>
          <a:srcRect t="8725" b="8725"/>
          <a:stretch>
            <a:fillRect/>
          </a:stretch>
        </p:blipFill>
        <p:spPr bwMode="auto">
          <a:xfrm>
            <a:off x="4283968" y="3573016"/>
            <a:ext cx="4533883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0" y="1484784"/>
            <a:ext cx="9144000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Какие сигналы пешеходного светофора вы знаете, что они обозначают?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Как выглядит пешеходный светофор? </a:t>
            </a:r>
          </a:p>
          <a:p>
            <a:pPr algn="ctr"/>
            <a:endParaRPr lang="ru-RU" sz="4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4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366573"/>
            <a:ext cx="1747572" cy="330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025632" y="3566228"/>
            <a:ext cx="5832648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ЗАПРЕЩАЕТ ДВИЖЕНИЕ ПЕШЕХОДА</a:t>
            </a:r>
            <a:endParaRPr lang="ru-RU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87824" y="4797152"/>
            <a:ext cx="5832648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РАЗРЕШАЕТ ДВИЖЕНИЕ ПЕШЕХОДА</a:t>
            </a:r>
            <a:endParaRPr lang="ru-RU" sz="32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23928" y="257464"/>
            <a:ext cx="1296144" cy="1324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7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70" decel="100000"/>
                                        <p:tgtEl>
                                          <p:spTgt spid="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7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770" decel="100000"/>
                                        <p:tgtEl>
                                          <p:spTgt spid="1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8" dur="77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0" dur="77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73210" cy="6858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323528" y="836712"/>
            <a:ext cx="864096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Как на проезжей части  обозначен пешеходный переход? </a:t>
            </a:r>
          </a:p>
          <a:p>
            <a:pPr algn="ctr"/>
            <a:endParaRPr lang="ru-RU" sz="4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1307198404_z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19872" y="3933056"/>
            <a:ext cx="2520280" cy="2648263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 l="5307" t="5316" r="4467" b="4307"/>
          <a:stretch>
            <a:fillRect/>
          </a:stretch>
        </p:blipFill>
        <p:spPr bwMode="auto">
          <a:xfrm>
            <a:off x="611560" y="4005064"/>
            <a:ext cx="1800200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16216" y="4365104"/>
            <a:ext cx="2355310" cy="1335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6000" b="52000"/>
          <a:stretch>
            <a:fillRect/>
          </a:stretch>
        </p:blipFill>
        <p:spPr bwMode="auto">
          <a:xfrm>
            <a:off x="4608922" y="869437"/>
            <a:ext cx="755166" cy="823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8000" t="8000" b="12000"/>
          <a:stretch>
            <a:fillRect/>
          </a:stretch>
        </p:blipFill>
        <p:spPr bwMode="auto">
          <a:xfrm>
            <a:off x="3995936" y="188640"/>
            <a:ext cx="1015515" cy="1562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4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4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1520" y="1484784"/>
            <a:ext cx="864096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Какие цвета используют дорожные службы при нанесении разметки на дороге? Почему?</a:t>
            </a:r>
          </a:p>
          <a:p>
            <a:pPr algn="ctr"/>
            <a:endParaRPr lang="ru-RU" sz="4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645024"/>
            <a:ext cx="2645670" cy="303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3006964" y="4201948"/>
            <a:ext cx="2914049" cy="194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print"/>
          <a:srcRect l="11683" t="5716" r="30719" b="2553"/>
          <a:stretch>
            <a:fillRect/>
          </a:stretch>
        </p:blipFill>
        <p:spPr bwMode="auto">
          <a:xfrm>
            <a:off x="5783722" y="3645024"/>
            <a:ext cx="3054132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67944" y="332656"/>
            <a:ext cx="1296144" cy="1324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3210" cy="6858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6000" b="52000"/>
          <a:stretch>
            <a:fillRect/>
          </a:stretch>
        </p:blipFill>
        <p:spPr bwMode="auto">
          <a:xfrm>
            <a:off x="4499992" y="836712"/>
            <a:ext cx="755166" cy="823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8000" t="8000" b="12000"/>
          <a:stretch>
            <a:fillRect/>
          </a:stretch>
        </p:blipFill>
        <p:spPr bwMode="auto">
          <a:xfrm>
            <a:off x="3887006" y="155915"/>
            <a:ext cx="1015515" cy="1562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251520" y="2060848"/>
            <a:ext cx="871296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каких местах пешеходам разрешается переходить дорогу? </a:t>
            </a:r>
            <a:endParaRPr lang="ru-RU" sz="4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1307198404_zh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4221088"/>
            <a:ext cx="2225288" cy="2338291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92080" y="4221088"/>
            <a:ext cx="3677394" cy="2390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83768" y="4221088"/>
            <a:ext cx="2686050" cy="2312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228545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0" y="836712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6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Блок № 3</a:t>
            </a:r>
            <a:endParaRPr lang="ru-RU" sz="66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988840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7200" b="1" dirty="0" smtClean="0">
                <a:ln w="11430"/>
                <a:solidFill>
                  <a:srgbClr val="FFFF00"/>
                </a:solidFill>
                <a:effectLst>
                  <a:glow rad="101600">
                    <a:srgbClr val="00B0F0">
                      <a:alpha val="6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Физкультурная </a:t>
            </a:r>
          </a:p>
          <a:p>
            <a:pPr algn="ctr"/>
            <a:r>
              <a:rPr lang="ru-RU" sz="7200" b="1" dirty="0" smtClean="0">
                <a:ln w="11430"/>
                <a:solidFill>
                  <a:srgbClr val="FFFF00"/>
                </a:solidFill>
                <a:effectLst>
                  <a:glow rad="101600">
                    <a:srgbClr val="00B0F0">
                      <a:alpha val="6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разминка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15816" y="4277671"/>
            <a:ext cx="3042638" cy="258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ПДД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4500562" y="5429264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1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2272" y="0"/>
            <a:ext cx="9228545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0" y="332656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6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Блок № 4</a:t>
            </a:r>
            <a:endParaRPr lang="ru-RU" sz="66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11560" y="1988840"/>
            <a:ext cx="8208912" cy="2376264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 descr="0_7a1b1_63a754e5_XL.p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9E7B9"/>
              </a:clrFrom>
              <a:clrTo>
                <a:srgbClr val="F9E7B9">
                  <a:alpha val="0"/>
                </a:srgbClr>
              </a:clrTo>
            </a:clrChange>
          </a:blip>
          <a:srcRect l="7377" t="15113" r="79411" b="53232"/>
          <a:stretch>
            <a:fillRect/>
          </a:stretch>
        </p:blipFill>
        <p:spPr>
          <a:xfrm>
            <a:off x="2699792" y="2051812"/>
            <a:ext cx="1008112" cy="88160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0" name="Рисунок 9" descr="0_7a1b1_63a754e5_XL.p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AE8BA"/>
              </a:clrFrom>
              <a:clrTo>
                <a:srgbClr val="FAE8BA">
                  <a:alpha val="0"/>
                </a:srgbClr>
              </a:clrTo>
            </a:clrChange>
          </a:blip>
          <a:srcRect l="84318" t="31864" r="4025" b="31939"/>
          <a:stretch>
            <a:fillRect/>
          </a:stretch>
        </p:blipFill>
        <p:spPr>
          <a:xfrm>
            <a:off x="5724128" y="3284984"/>
            <a:ext cx="881039" cy="99851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1500" t="39920" b="37400"/>
          <a:stretch>
            <a:fillRect/>
          </a:stretch>
        </p:blipFill>
        <p:spPr bwMode="auto">
          <a:xfrm>
            <a:off x="7884368" y="2060848"/>
            <a:ext cx="881084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1500" t="8421" r="3381" b="62600"/>
          <a:stretch>
            <a:fillRect/>
          </a:stretch>
        </p:blipFill>
        <p:spPr bwMode="auto">
          <a:xfrm>
            <a:off x="755576" y="3212976"/>
            <a:ext cx="601110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1331640" y="2708920"/>
            <a:ext cx="666971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Дорожные знаки</a:t>
            </a:r>
            <a:endParaRPr lang="ru-RU" sz="6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  <a:latin typeface="+mj-lt"/>
            </a:endParaRPr>
          </a:p>
        </p:txBody>
      </p:sp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7864" y="4437112"/>
            <a:ext cx="2942456" cy="22068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3210" cy="6858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251520" y="1196752"/>
            <a:ext cx="86409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Назовите знаки?</a:t>
            </a:r>
          </a:p>
          <a:p>
            <a:pPr algn="ctr"/>
            <a:endParaRPr lang="ru-RU" sz="4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645024"/>
            <a:ext cx="2160240" cy="296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3573016"/>
            <a:ext cx="2957314" cy="2957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152" y="3573016"/>
            <a:ext cx="2908504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6000" b="52000"/>
          <a:stretch>
            <a:fillRect/>
          </a:stretch>
        </p:blipFill>
        <p:spPr bwMode="auto">
          <a:xfrm>
            <a:off x="4499992" y="1052736"/>
            <a:ext cx="755166" cy="823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8000" t="8000" b="12000"/>
          <a:stretch>
            <a:fillRect/>
          </a:stretch>
        </p:blipFill>
        <p:spPr bwMode="auto">
          <a:xfrm>
            <a:off x="3887006" y="371939"/>
            <a:ext cx="1015515" cy="1562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FF00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0" y="0"/>
            <a:ext cx="9173210" cy="6858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251520" y="0"/>
            <a:ext cx="864096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№4</a:t>
            </a:r>
          </a:p>
          <a:p>
            <a:pPr algn="ctr"/>
            <a:r>
              <a:rPr lang="ru-RU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Кто должен знать дорожные знаки? </a:t>
            </a:r>
          </a:p>
          <a:p>
            <a:pPr algn="ctr"/>
            <a:endParaRPr lang="ru-RU" sz="4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 r="2001" b="3580"/>
          <a:stretch>
            <a:fillRect/>
          </a:stretch>
        </p:blipFill>
        <p:spPr bwMode="auto">
          <a:xfrm>
            <a:off x="467544" y="2348880"/>
            <a:ext cx="2548069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print"/>
          <a:srcRect l="7476" t="9566" r="7476" b="10791"/>
          <a:stretch>
            <a:fillRect/>
          </a:stretch>
        </p:blipFill>
        <p:spPr bwMode="auto">
          <a:xfrm>
            <a:off x="5796136" y="2348880"/>
            <a:ext cx="3090805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0_8b4f0_4c48f9d4_XL.jpeg"/>
          <p:cNvPicPr>
            <a:picLocks noChangeAspect="1"/>
          </p:cNvPicPr>
          <p:nvPr/>
        </p:nvPicPr>
        <p:blipFill>
          <a:blip r:embed="rId5" cstate="print"/>
          <a:srcRect b="10101"/>
          <a:stretch>
            <a:fillRect/>
          </a:stretch>
        </p:blipFill>
        <p:spPr>
          <a:xfrm>
            <a:off x="3203848" y="3645024"/>
            <a:ext cx="2426876" cy="2993822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251520" y="1916832"/>
            <a:ext cx="86409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Кто должен знать дорожные знаки? </a:t>
            </a:r>
          </a:p>
          <a:p>
            <a:pPr algn="ctr"/>
            <a:endParaRPr lang="ru-RU" sz="4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 r="2001" b="3580"/>
          <a:stretch>
            <a:fillRect/>
          </a:stretch>
        </p:blipFill>
        <p:spPr bwMode="auto">
          <a:xfrm>
            <a:off x="539552" y="3356992"/>
            <a:ext cx="2548069" cy="2520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 descr="0_8b4f0_4c48f9d4_XL.jpeg"/>
          <p:cNvPicPr>
            <a:picLocks noChangeAspect="1"/>
          </p:cNvPicPr>
          <p:nvPr/>
        </p:nvPicPr>
        <p:blipFill>
          <a:blip r:embed="rId7" cstate="print"/>
          <a:srcRect b="10101"/>
          <a:stretch>
            <a:fillRect/>
          </a:stretch>
        </p:blipFill>
        <p:spPr>
          <a:xfrm>
            <a:off x="3491880" y="4221088"/>
            <a:ext cx="1994828" cy="24608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 cstate="print"/>
          <a:srcRect l="7476" t="9566" r="7476" b="10791"/>
          <a:stretch>
            <a:fillRect/>
          </a:stretch>
        </p:blipFill>
        <p:spPr bwMode="auto">
          <a:xfrm>
            <a:off x="5796136" y="3501008"/>
            <a:ext cx="3090805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79912" y="476672"/>
            <a:ext cx="1296144" cy="1324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0" y="61555"/>
            <a:ext cx="9144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Вопрос з</a:t>
            </a: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рителям</a:t>
            </a:r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Расставьте знаки правильно</a:t>
            </a:r>
            <a:endParaRPr kumimoji="0" lang="ru-RU" sz="40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5" name="Рисунок 4" descr="22007-3_en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1412776"/>
            <a:ext cx="7068837" cy="5180132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3419872" y="2132856"/>
            <a:ext cx="2376264" cy="374441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067944" y="2708920"/>
            <a:ext cx="115212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ru-RU" sz="15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4365104"/>
            <a:ext cx="72008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2492896"/>
            <a:ext cx="621401" cy="838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25906" y="2492896"/>
            <a:ext cx="648072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3563888" y="4437112"/>
            <a:ext cx="72008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1" name="TextBox 10"/>
          <p:cNvSpPr txBox="1"/>
          <p:nvPr/>
        </p:nvSpPr>
        <p:spPr>
          <a:xfrm>
            <a:off x="323528" y="2060848"/>
            <a:ext cx="72008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  <a:p>
            <a:endParaRPr lang="ru-RU" sz="5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5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3528" y="4797152"/>
            <a:ext cx="7200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sz="5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244408" y="1916832"/>
            <a:ext cx="7200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ru-RU" sz="5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244408" y="4725144"/>
            <a:ext cx="7200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ru-RU" sz="5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852936"/>
            <a:ext cx="72008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5589240"/>
            <a:ext cx="693409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8172400" y="2780928"/>
            <a:ext cx="72008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172400" y="5517232"/>
            <a:ext cx="702078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15616" y="4941168"/>
            <a:ext cx="2675012" cy="1524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843808" y="5733256"/>
            <a:ext cx="462583" cy="251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11" cstate="print"/>
          <a:srcRect l="6321" t="1281" r="6321" b="41600"/>
          <a:stretch>
            <a:fillRect/>
          </a:stretch>
        </p:blipFill>
        <p:spPr bwMode="auto">
          <a:xfrm>
            <a:off x="1403648" y="0"/>
            <a:ext cx="1152128" cy="7533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post-189862-1258020683.jpg"/>
          <p:cNvPicPr>
            <a:picLocks noChangeAspect="1"/>
          </p:cNvPicPr>
          <p:nvPr/>
        </p:nvPicPr>
        <p:blipFill>
          <a:blip r:embed="rId3" cstate="print"/>
          <a:srcRect l="2152" t="26900" r="3696" b="4851"/>
          <a:stretch>
            <a:fillRect/>
          </a:stretch>
        </p:blipFill>
        <p:spPr>
          <a:xfrm>
            <a:off x="251520" y="764704"/>
            <a:ext cx="3960440" cy="42201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post-189862-1258020683.jpg"/>
          <p:cNvPicPr>
            <a:picLocks noChangeAspect="1"/>
          </p:cNvPicPr>
          <p:nvPr/>
        </p:nvPicPr>
        <p:blipFill>
          <a:blip r:embed="rId3" cstate="print"/>
          <a:srcRect l="2152" t="26900" r="3696" b="4851"/>
          <a:stretch>
            <a:fillRect/>
          </a:stretch>
        </p:blipFill>
        <p:spPr>
          <a:xfrm>
            <a:off x="4788024" y="2373669"/>
            <a:ext cx="4107779" cy="42236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5106540.jpg"/>
          <p:cNvPicPr>
            <a:picLocks noChangeAspect="1"/>
          </p:cNvPicPr>
          <p:nvPr/>
        </p:nvPicPr>
        <p:blipFill>
          <a:blip r:embed="rId4" cstate="print"/>
          <a:srcRect l="41141" t="15744" r="34053" b="40550"/>
          <a:stretch>
            <a:fillRect/>
          </a:stretch>
        </p:blipFill>
        <p:spPr>
          <a:xfrm rot="19859405">
            <a:off x="5634019" y="3037283"/>
            <a:ext cx="1606385" cy="21227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cfo6915e6mg5.png"/>
          <p:cNvPicPr>
            <a:picLocks noChangeAspect="1"/>
          </p:cNvPicPr>
          <p:nvPr/>
        </p:nvPicPr>
        <p:blipFill>
          <a:blip r:embed="rId5" cstate="print"/>
          <a:srcRect l="48031" t="23750" r="36219" b="47375"/>
          <a:stretch>
            <a:fillRect/>
          </a:stretch>
        </p:blipFill>
        <p:spPr>
          <a:xfrm>
            <a:off x="7092280" y="3230978"/>
            <a:ext cx="1793654" cy="24662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1355065981_tr6.jpg"/>
          <p:cNvPicPr>
            <a:picLocks noChangeAspect="1"/>
          </p:cNvPicPr>
          <p:nvPr/>
        </p:nvPicPr>
        <p:blipFill>
          <a:blip r:embed="rId6" cstate="print"/>
          <a:srcRect l="40280" t="4827" r="34880" b="51329"/>
          <a:stretch>
            <a:fillRect/>
          </a:stretch>
        </p:blipFill>
        <p:spPr>
          <a:xfrm>
            <a:off x="6228184" y="4343188"/>
            <a:ext cx="1577629" cy="22635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Команды нашей викторины</a:t>
            </a:r>
            <a:endParaRPr lang="ru-RU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83968" y="1052736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4427984" y="1052736"/>
            <a:ext cx="40324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i="1" dirty="0" smtClean="0">
                <a:solidFill>
                  <a:srgbClr val="00B05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Пешеходы</a:t>
            </a:r>
            <a:endParaRPr lang="ru-RU" sz="4800" b="1" i="1" dirty="0">
              <a:solidFill>
                <a:srgbClr val="00B050"/>
              </a:solidFill>
              <a:effectLst>
                <a:glow rad="228600">
                  <a:schemeClr val="bg1"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7544" y="5373216"/>
            <a:ext cx="4320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i="1" dirty="0" smtClean="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Водители</a:t>
            </a:r>
            <a:endParaRPr lang="ru-RU" sz="4800" b="1" i="1" dirty="0">
              <a:solidFill>
                <a:srgbClr val="C0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 l="5909" t="9618" r="4983" b="6695"/>
          <a:stretch>
            <a:fillRect/>
          </a:stretch>
        </p:blipFill>
        <p:spPr bwMode="auto">
          <a:xfrm>
            <a:off x="0" y="0"/>
            <a:ext cx="911042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0" y="0"/>
            <a:ext cx="9144000" cy="1107996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6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Блок № 5</a:t>
            </a:r>
            <a:endParaRPr lang="ru-RU" sz="66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5934670"/>
            <a:ext cx="9144000" cy="92333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«Мульти - </a:t>
            </a:r>
            <a:r>
              <a:rPr lang="ru-RU" sz="5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Автопульти</a:t>
            </a:r>
            <a:r>
              <a:rPr lang="ru-RU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5400" b="1" dirty="0">
              <a:ln w="11430"/>
              <a:solidFill>
                <a:srgbClr val="C00000"/>
              </a:solidFill>
              <a:effectLst>
                <a:glow rad="101600">
                  <a:srgbClr val="00B0F0">
                    <a:alpha val="60000"/>
                  </a:srgb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4221088"/>
            <a:ext cx="1921396" cy="19213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9210" y="0"/>
            <a:ext cx="9173210" cy="6858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503040" y="0"/>
            <a:ext cx="864096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Назовите мультипликационный фильм откуда эта композиция? </a:t>
            </a:r>
          </a:p>
          <a:p>
            <a:pPr algn="ctr"/>
            <a:endParaRPr lang="ru-RU" sz="3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Назовите транспорт главного героя?</a:t>
            </a:r>
          </a:p>
          <a:p>
            <a:pPr algn="ctr"/>
            <a:endParaRPr lang="ru-RU" sz="3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5630823"/>
            <a:ext cx="1115616" cy="1227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e31d94e9efcb5ec0136288e0e6ead77f.jpg"/>
          <p:cNvPicPr>
            <a:picLocks noChangeAspect="1"/>
          </p:cNvPicPr>
          <p:nvPr/>
        </p:nvPicPr>
        <p:blipFill>
          <a:blip r:embed="rId5" cstate="print"/>
          <a:srcRect b="10041"/>
          <a:stretch>
            <a:fillRect/>
          </a:stretch>
        </p:blipFill>
        <p:spPr>
          <a:xfrm>
            <a:off x="1547664" y="2852936"/>
            <a:ext cx="2969194" cy="3863119"/>
          </a:xfrm>
          <a:prstGeom prst="rect">
            <a:avLst/>
          </a:prstGeom>
        </p:spPr>
      </p:pic>
      <p:pic>
        <p:nvPicPr>
          <p:cNvPr id="7" name="Кот Леопольд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395536" y="6165304"/>
            <a:ext cx="304800" cy="30480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 cstate="print"/>
          <a:srcRect l="55512" t="8001"/>
          <a:stretch>
            <a:fillRect/>
          </a:stretch>
        </p:blipFill>
        <p:spPr bwMode="auto">
          <a:xfrm>
            <a:off x="4932040" y="2852936"/>
            <a:ext cx="2592288" cy="3846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6000" b="52000"/>
          <a:stretch>
            <a:fillRect/>
          </a:stretch>
        </p:blipFill>
        <p:spPr bwMode="auto">
          <a:xfrm>
            <a:off x="548137" y="757495"/>
            <a:ext cx="603990" cy="658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8000" t="8000" b="12000"/>
          <a:stretch>
            <a:fillRect/>
          </a:stretch>
        </p:blipFill>
        <p:spPr bwMode="auto">
          <a:xfrm>
            <a:off x="0" y="260648"/>
            <a:ext cx="812220" cy="1249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23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9210" y="0"/>
            <a:ext cx="9173210" cy="6858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251520" y="0"/>
            <a:ext cx="864096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Назовите мультипликационный фильм откуда эта композиция?</a:t>
            </a:r>
          </a:p>
          <a:p>
            <a:endParaRPr lang="ru-RU" sz="3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Кто главный герой?</a:t>
            </a:r>
          </a:p>
          <a:p>
            <a:pPr algn="ctr"/>
            <a:endParaRPr lang="ru-RU" sz="4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282" y="5500702"/>
            <a:ext cx="1022495" cy="112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bb-avatar-01.jpg"/>
          <p:cNvPicPr>
            <a:picLocks noChangeAspect="1"/>
          </p:cNvPicPr>
          <p:nvPr/>
        </p:nvPicPr>
        <p:blipFill>
          <a:blip r:embed="rId5" cstate="print"/>
          <a:srcRect b="7476"/>
          <a:stretch>
            <a:fillRect/>
          </a:stretch>
        </p:blipFill>
        <p:spPr>
          <a:xfrm>
            <a:off x="2843808" y="3284984"/>
            <a:ext cx="3398877" cy="3144791"/>
          </a:xfrm>
          <a:prstGeom prst="rect">
            <a:avLst/>
          </a:prstGeom>
        </p:spPr>
      </p:pic>
      <p:pic>
        <p:nvPicPr>
          <p:cNvPr id="6" name="Паровозик из Ромашково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681826" y="5905366"/>
            <a:ext cx="304800" cy="304800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6813"/>
            <a:ext cx="1152128" cy="1177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6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2272" y="0"/>
            <a:ext cx="9228545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0" y="332656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6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Блок </a:t>
            </a:r>
            <a:r>
              <a:rPr lang="ru-RU" sz="6600" b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№ 6</a:t>
            </a:r>
            <a:endParaRPr lang="ru-RU" sz="66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628800"/>
            <a:ext cx="9144000" cy="304698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9600" b="1" dirty="0" smtClean="0">
                <a:ln w="11430"/>
                <a:solidFill>
                  <a:srgbClr val="FFFF00"/>
                </a:solidFill>
                <a:effectLst>
                  <a:glow rad="101600">
                    <a:srgbClr val="00B0F0">
                      <a:alpha val="6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Конкурс </a:t>
            </a:r>
          </a:p>
          <a:p>
            <a:pPr algn="ctr"/>
            <a:r>
              <a:rPr lang="ru-RU" sz="9600" b="1" dirty="0" smtClean="0">
                <a:ln w="11430"/>
                <a:solidFill>
                  <a:srgbClr val="FFFF00"/>
                </a:solidFill>
                <a:effectLst>
                  <a:glow rad="101600">
                    <a:srgbClr val="00B0F0">
                      <a:alpha val="6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капитанов</a:t>
            </a:r>
            <a:endParaRPr lang="ru-RU" sz="9600" b="1" dirty="0">
              <a:ln w="11430"/>
              <a:solidFill>
                <a:srgbClr val="C00000"/>
              </a:solidFill>
              <a:effectLst>
                <a:glow rad="101600">
                  <a:srgbClr val="00B0F0">
                    <a:alpha val="60000"/>
                  </a:srgb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2272" y="0"/>
            <a:ext cx="9228545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0" y="332656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sz="66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62880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sz="9600" b="1" dirty="0">
              <a:ln w="11430"/>
              <a:solidFill>
                <a:srgbClr val="C00000"/>
              </a:solidFill>
              <a:effectLst>
                <a:glow rad="101600">
                  <a:srgbClr val="00B0F0">
                    <a:alpha val="60000"/>
                  </a:srgb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260648"/>
            <a:ext cx="612068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00B05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«Пешеходы»</a:t>
            </a:r>
          </a:p>
          <a:p>
            <a:pPr algn="ctr"/>
            <a:r>
              <a:rPr lang="ru-RU" sz="4400" dirty="0" smtClean="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Собрать любой дорожный знак СЕРВИСА.</a:t>
            </a:r>
            <a:endParaRPr lang="ru-RU" sz="4400" dirty="0">
              <a:solidFill>
                <a:srgbClr val="C0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29118" y="3689055"/>
            <a:ext cx="5400600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«Водители»</a:t>
            </a:r>
          </a:p>
          <a:p>
            <a:r>
              <a:rPr lang="ru-RU" sz="4400" b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Собрать любой запрещающий знак.</a:t>
            </a:r>
            <a:endParaRPr lang="ru-RU" sz="4400" b="1" dirty="0">
              <a:solidFill>
                <a:srgbClr val="00206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2272" y="0"/>
            <a:ext cx="9228545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back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8313" y="0"/>
            <a:ext cx="9162313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43608" y="404664"/>
            <a:ext cx="6768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48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7584" y="1628800"/>
            <a:ext cx="78488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Счастливого пути</a:t>
            </a:r>
            <a:endParaRPr lang="ru-RU" sz="72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Девизы команд</a:t>
            </a:r>
            <a:endParaRPr lang="ru-RU" sz="4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1268760"/>
            <a:ext cx="4572000" cy="156966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Пешеход! Пешеход!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Помни ты про переход!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Знай, что только переход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От машин тебя спасет.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43808" y="4077072"/>
            <a:ext cx="5904656" cy="15696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Команда «Пешеходы»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 вами мы сразимся,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Но просто не сдадимся!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Пусть и вам и нам, сопутствует  удача</a:t>
            </a:r>
            <a:r>
              <a:rPr lang="ru-RU" sz="2400" dirty="0" smtClean="0"/>
              <a:t>!</a:t>
            </a:r>
            <a:endParaRPr lang="ru-RU" sz="2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004048" y="1772816"/>
            <a:ext cx="23266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i="1" dirty="0" smtClean="0">
                <a:solidFill>
                  <a:srgbClr val="00B05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Пешеходы</a:t>
            </a:r>
            <a:endParaRPr lang="ru-RU" sz="3600" b="1" i="1" dirty="0">
              <a:solidFill>
                <a:srgbClr val="00B050"/>
              </a:solidFill>
              <a:effectLst>
                <a:glow rad="228600">
                  <a:schemeClr val="bg1"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28563" y="4437112"/>
            <a:ext cx="22433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Водители</a:t>
            </a:r>
            <a:endParaRPr lang="ru-RU" sz="3600" b="1" i="1" dirty="0">
              <a:solidFill>
                <a:srgbClr val="C0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0" y="0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6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Блок №1</a:t>
            </a:r>
            <a:endParaRPr lang="ru-RU" sz="66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1357298"/>
            <a:ext cx="9144000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5400" b="1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Разминка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400" b="1" i="0" u="none" strike="noStrike" cap="all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27784" y="2768352"/>
            <a:ext cx="4089648" cy="4089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3210" cy="6858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0" y="1340768"/>
            <a:ext cx="9144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Что подарили почтальону Печкину родители дяди Федора?</a:t>
            </a:r>
            <a:endParaRPr lang="ru-RU" sz="4400" b="1" dirty="0">
              <a:ln w="11430"/>
              <a:solidFill>
                <a:schemeClr val="tx2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2798237"/>
            <a:ext cx="5373216" cy="40597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6000" b="52000"/>
          <a:stretch>
            <a:fillRect/>
          </a:stretch>
        </p:blipFill>
        <p:spPr bwMode="auto">
          <a:xfrm>
            <a:off x="4499992" y="764705"/>
            <a:ext cx="648072" cy="70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8000" t="8000" b="12000"/>
          <a:stretch>
            <a:fillRect/>
          </a:stretch>
        </p:blipFill>
        <p:spPr bwMode="auto">
          <a:xfrm>
            <a:off x="4067944" y="260648"/>
            <a:ext cx="871500" cy="1340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179512" y="908720"/>
            <a:ext cx="871296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чём летал старик </a:t>
            </a:r>
            <a:r>
              <a:rPr lang="ru-RU" sz="4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Хоттабыч</a:t>
            </a:r>
            <a:r>
              <a:rPr lang="ru-RU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ru-RU" sz="4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2323" t="3996" r="1268" b="4218"/>
          <a:stretch>
            <a:fillRect/>
          </a:stretch>
        </p:blipFill>
        <p:spPr bwMode="auto">
          <a:xfrm>
            <a:off x="1763688" y="2564904"/>
            <a:ext cx="5976664" cy="4104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17602" y="142852"/>
            <a:ext cx="1325902" cy="1355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3210" cy="6858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179512" y="1772816"/>
            <a:ext cx="86409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чём отправилась Золушка на бал во дворец?</a:t>
            </a:r>
            <a:endParaRPr lang="ru-RU" sz="48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3233369"/>
            <a:ext cx="4828009" cy="36246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6000" b="52000"/>
          <a:stretch>
            <a:fillRect/>
          </a:stretch>
        </p:blipFill>
        <p:spPr bwMode="auto">
          <a:xfrm>
            <a:off x="4357686" y="857232"/>
            <a:ext cx="755166" cy="823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8000" t="8000" b="12000"/>
          <a:stretch>
            <a:fillRect/>
          </a:stretch>
        </p:blipFill>
        <p:spPr bwMode="auto">
          <a:xfrm>
            <a:off x="3707904" y="214290"/>
            <a:ext cx="1015515" cy="1562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0" y="1556792"/>
            <a:ext cx="9144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чём Емеля приехал во дворец к царю?</a:t>
            </a:r>
            <a:endParaRPr lang="ru-RU" sz="44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23928" y="260648"/>
            <a:ext cx="1325902" cy="1355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 l="29840" t="16150" r="29000" b="9702"/>
          <a:stretch>
            <a:fillRect/>
          </a:stretch>
        </p:blipFill>
        <p:spPr bwMode="auto">
          <a:xfrm>
            <a:off x="2627784" y="3004838"/>
            <a:ext cx="4104456" cy="38531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384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167236" y="142852"/>
            <a:ext cx="5976664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Вопросы зрителям</a:t>
            </a:r>
            <a:endParaRPr lang="ru-RU" sz="44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1520" y="1340768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Летит птица небылица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 внутри, народ сидит.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Меж собою говорит.</a:t>
            </a:r>
          </a:p>
          <a:p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1520" y="2852936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Силач на четырёх ногах,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В резиновых сапогах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Прямиком из магазина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Прикатил нам пианино.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161116">
            <a:off x="3707904" y="1052736"/>
            <a:ext cx="3410300" cy="1797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sp>
        <p:nvSpPr>
          <p:cNvPr id="10" name="TextBox 9"/>
          <p:cNvSpPr txBox="1"/>
          <p:nvPr/>
        </p:nvSpPr>
        <p:spPr>
          <a:xfrm>
            <a:off x="395536" y="5013176"/>
            <a:ext cx="43924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Это что, там в дымке тает?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Птицей по волнам летает.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Паруса меняет вахта,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Держит нос по ветру …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 l="17813" t="5938" r="21113" b="16024"/>
          <a:stretch>
            <a:fillRect/>
          </a:stretch>
        </p:blipFill>
        <p:spPr bwMode="auto">
          <a:xfrm>
            <a:off x="4788024" y="4365104"/>
            <a:ext cx="2385656" cy="22862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2121" t="16401" r="4641" b="23120"/>
          <a:stretch>
            <a:fillRect/>
          </a:stretch>
        </p:blipFill>
        <p:spPr bwMode="auto">
          <a:xfrm>
            <a:off x="4860032" y="2708920"/>
            <a:ext cx="3184354" cy="1549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/>
          <a:srcRect l="6321" t="1281" r="6321" b="41600"/>
          <a:stretch>
            <a:fillRect/>
          </a:stretch>
        </p:blipFill>
        <p:spPr bwMode="auto">
          <a:xfrm>
            <a:off x="142844" y="71414"/>
            <a:ext cx="1838322" cy="12019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1730</TotalTime>
  <Words>318</Words>
  <Application>Microsoft Office PowerPoint</Application>
  <PresentationFormat>Экран (4:3)</PresentationFormat>
  <Paragraphs>86</Paragraphs>
  <Slides>25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9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Натали</dc:creator>
  <cp:lastModifiedBy>Сергей</cp:lastModifiedBy>
  <cp:revision>239</cp:revision>
  <dcterms:created xsi:type="dcterms:W3CDTF">2015-02-08T21:52:16Z</dcterms:created>
  <dcterms:modified xsi:type="dcterms:W3CDTF">2015-08-20T10:55:43Z</dcterms:modified>
</cp:coreProperties>
</file>