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503"/>
    <a:srgbClr val="2F4E0A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D15B2-3CC1-4D42-B4DB-64D59978E9E6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8006-095D-411A-89DE-33CAAAE40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842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8006-095D-411A-89DE-33CAAAE402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9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Утром небо было хмурым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Утром небо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казалось все понурым.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Осень очень любит плакать,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Дождиком на землю капать.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 листьями шуршать,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деревьев их срывать.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8006-095D-411A-89DE-33CAAAE402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9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956731">
            <a:off x="1990366" y="2967335"/>
            <a:ext cx="5163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Золотая осень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1\Рабочий стол\осень\zolotaya_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328592"/>
          </a:xfrm>
          <a:prstGeom prst="rect">
            <a:avLst/>
          </a:prstGeom>
          <a:noFill/>
          <a:ln w="22225">
            <a:solidFill>
              <a:srgbClr val="FFC000"/>
            </a:solidFill>
            <a:prstDash val="solid"/>
          </a:ln>
        </p:spPr>
      </p:pic>
      <p:sp>
        <p:nvSpPr>
          <p:cNvPr id="7" name="Прямоугольник 6"/>
          <p:cNvSpPr/>
          <p:nvPr/>
        </p:nvSpPr>
        <p:spPr>
          <a:xfrm>
            <a:off x="2018258" y="2967335"/>
            <a:ext cx="510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Золотая осень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157192"/>
            <a:ext cx="3131840" cy="7920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Составила : </a:t>
            </a:r>
            <a:r>
              <a:rPr lang="ru-RU" sz="1800" b="1" dirty="0" smtClean="0">
                <a:latin typeface="Comic Sans MS" pitchFamily="66" charset="0"/>
              </a:rPr>
              <a:t>воспитатель МАДОУ №20 «Детский сад комбинированного вида» Богданова </a:t>
            </a:r>
            <a:r>
              <a:rPr lang="ru-RU" sz="1800" b="1" dirty="0" smtClean="0">
                <a:latin typeface="Comic Sans MS" pitchFamily="66" charset="0"/>
              </a:rPr>
              <a:t>Светлана Евгеньевна.     </a:t>
            </a:r>
            <a:endParaRPr lang="ru-RU" sz="1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244827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«Птицы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улетают» </a:t>
            </a:r>
          </a:p>
          <a:p>
            <a:pPr marL="45720" indent="0">
              <a:buNone/>
            </a:pPr>
            <a:r>
              <a:rPr lang="ru-RU" sz="1200" dirty="0" smtClean="0">
                <a:latin typeface="Comic Sans MS" pitchFamily="66" charset="0"/>
              </a:rPr>
              <a:t>(</a:t>
            </a:r>
            <a:r>
              <a:rPr lang="ru-RU" sz="1200" dirty="0">
                <a:latin typeface="Comic Sans MS" pitchFamily="66" charset="0"/>
              </a:rPr>
              <a:t>В. Степанов</a:t>
            </a:r>
            <a:r>
              <a:rPr lang="ru-RU" sz="1200" dirty="0" smtClean="0">
                <a:latin typeface="Comic Sans MS" pitchFamily="66" charset="0"/>
              </a:rPr>
              <a:t>)</a:t>
            </a:r>
            <a:endParaRPr lang="ru-RU" sz="1200" dirty="0">
              <a:latin typeface="Comic Sans MS" pitchFamily="66" charset="0"/>
            </a:endParaRP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Птиц провожают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В дорогу леса: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Долгое эхо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Летит в небеса.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Птиц провожают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В дорогу луга: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Выросли травы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В большие стога.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Даже вослед им,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Как будто крылом,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Пугало машет </a:t>
            </a:r>
          </a:p>
          <a:p>
            <a:pPr marL="45720" indent="0">
              <a:buNone/>
            </a:pPr>
            <a:r>
              <a:rPr lang="ru-RU" sz="1600" dirty="0">
                <a:latin typeface="Comic Sans MS" pitchFamily="66" charset="0"/>
              </a:rPr>
              <a:t> Пустым рукавом.</a:t>
            </a:r>
          </a:p>
          <a:p>
            <a:pPr marL="45720" indent="0">
              <a:buNone/>
            </a:pPr>
            <a:endParaRPr lang="ru-RU" sz="1600" dirty="0">
              <a:latin typeface="Comic Sans MS" pitchFamily="66" charset="0"/>
            </a:endParaRPr>
          </a:p>
        </p:txBody>
      </p:sp>
      <p:pic>
        <p:nvPicPr>
          <p:cNvPr id="3074" name="Picture 2" descr="C:\Users\НЕПОСЕДЫ\Desktop\Ок\осень\gee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165">
            <a:off x="3764024" y="671424"/>
            <a:ext cx="419661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ЕПОСЕДЫ\Desktop\Ок\осень\article43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561662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05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39455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Comic Sans MS" pitchFamily="66" charset="0"/>
              </a:rPr>
              <a:t>Осенью звери в лесу готовятся к зиме. В лесные кладовые пропитание на всю зиму заготавливают, норы утепляют, шубки летние на зимние меняют.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НЕПОСЕДЫ\Desktop\Ок\осень\zhiotnye_osenyu_kartinki_dlya_dete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4968552"/>
          </a:xfrm>
          <a:prstGeom prst="rect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995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992887" cy="468052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Под корягой в буреломе 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    Спит медведь как будто 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 доме.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Положил он лапу в рот,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и как маленький сосет. 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813376" cy="122413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Comic Sans MS" pitchFamily="66" charset="0"/>
              </a:rPr>
              <a:t>Медведи в глухих лесных чащобах подыскивают место для берлоги, куда залягут с начала зимы на спячку.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 descr="C:\Users\НЕПОСЕДЫ\Desktop\Ок\осень\3bd2a7b9e8dcb106c1373af263d28d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4873"/>
            <a:ext cx="6064244" cy="3823127"/>
          </a:xfrm>
          <a:prstGeom prst="rect">
            <a:avLst/>
          </a:prstGeom>
          <a:ln w="22225">
            <a:solidFill>
              <a:schemeClr val="accent4">
                <a:lumMod val="50000"/>
              </a:schemeClr>
            </a:solidFill>
            <a:prstDash val="solid"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776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085728" cy="6046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Приметы осени</a:t>
            </a:r>
            <a:b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Осень подойдет не слышно,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Тихо встанет у ворот.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огороде листик вишни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 дорожку упадет.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Это первая примета, 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Что </a:t>
            </a:r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от нас </a:t>
            </a: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уходит лето.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вторая – куст малины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нитях белой паутины.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Чуть короче станет день,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Потемнеют облака,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Словно их накроет тень,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Станет пасмурной река-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Третья верная примета: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Осень бродит близко где – то.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Ранним утром на поляны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Лягут белые туманы,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потом уж, жди не жди,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Моросящие дожди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Пеленой затянут просинь-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Значит наступила ОСЕНЬ.</a:t>
            </a:r>
            <a:br>
              <a:rPr lang="ru-RU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НЕПОСЕДЫ\Desktop\Ок\осень\zolotaya_ose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248472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125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Познакомить детей с осенними явлениями в природе.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Уточнить приспособления птиц и животных в условиях данного сезона.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Побуждать воспринимать  художественные образы стихотворения.</a:t>
            </a:r>
          </a:p>
          <a:p>
            <a:pPr marL="45720" indent="0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329" y="404664"/>
            <a:ext cx="5131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sz="1800" i="1" u="sng" dirty="0" smtClean="0"/>
              <a:t> </a:t>
            </a:r>
            <a:br>
              <a:rPr lang="ru-RU" sz="1800" i="1" u="sng" dirty="0" smtClean="0"/>
            </a:br>
            <a:r>
              <a:rPr lang="ru-RU" sz="1800" dirty="0" smtClean="0"/>
              <a:t> 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9" name="Picture 5" descr="C:\Users\НЕПОСЕДЫ\Desktop\Ок\осень\6018764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9"/>
            <a:ext cx="9106126" cy="6849836"/>
          </a:xfrm>
          <a:prstGeom prst="rect">
            <a:avLst/>
          </a:prstGeom>
          <a:noFill/>
          <a:ln w="22225">
            <a:solidFill>
              <a:srgbClr val="095503"/>
            </a:solidFill>
            <a:prstDash val="soli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95503"/>
                </a:solidFill>
              </a:rPr>
              <a:t>Вот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и кончи</a:t>
            </a:r>
            <a:r>
              <a:rPr lang="ru-RU" b="1" dirty="0">
                <a:solidFill>
                  <a:srgbClr val="2F4E0A"/>
                </a:solidFill>
              </a:rPr>
              <a:t>лось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веселое теп</a:t>
            </a:r>
            <a:r>
              <a:rPr lang="ru-RU" b="1" dirty="0">
                <a:solidFill>
                  <a:srgbClr val="2F4E0A"/>
                </a:solidFill>
              </a:rPr>
              <a:t>лое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лето.</a:t>
            </a:r>
            <a:r>
              <a:rPr lang="ru-RU" b="1" dirty="0">
                <a:solidFill>
                  <a:srgbClr val="2F4E0A"/>
                </a:solidFill>
              </a:rPr>
              <a:t/>
            </a:r>
            <a:br>
              <a:rPr lang="ru-RU" b="1" dirty="0">
                <a:solidFill>
                  <a:srgbClr val="2F4E0A"/>
                </a:solidFill>
              </a:rPr>
            </a:br>
            <a:r>
              <a:rPr lang="ru-RU" b="1" dirty="0">
                <a:solidFill>
                  <a:srgbClr val="2F4E0A"/>
                </a:solidFill>
              </a:rPr>
              <a:t>На </a:t>
            </a:r>
            <a:r>
              <a:rPr lang="ru-RU" b="1" dirty="0">
                <a:solidFill>
                  <a:srgbClr val="009900"/>
                </a:solidFill>
              </a:rPr>
              <a:t>смену</a:t>
            </a:r>
            <a:r>
              <a:rPr lang="ru-RU" b="1" dirty="0">
                <a:solidFill>
                  <a:srgbClr val="2F4E0A"/>
                </a:solidFill>
              </a:rPr>
              <a:t> ему приходит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осень</a:t>
            </a:r>
            <a:r>
              <a:rPr lang="ru-RU" b="1" dirty="0" smtClean="0">
                <a:solidFill>
                  <a:srgbClr val="2F4E0A"/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i="1" u="sng" dirty="0">
                <a:solidFill>
                  <a:schemeClr val="bg1"/>
                </a:solidFill>
              </a:rPr>
              <a:t>Осень – художница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Повязала Осень пестрый фартук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ведерки с красками взяла.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Ранним утром, проходя по парку,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Листья позолотой обвела.</a:t>
            </a:r>
          </a:p>
          <a:p>
            <a:r>
              <a:rPr lang="ru-RU" i="1" u="sng" dirty="0">
                <a:solidFill>
                  <a:schemeClr val="bg1"/>
                </a:solidFill>
              </a:rPr>
              <a:t/>
            </a:r>
            <a:br>
              <a:rPr lang="ru-RU" i="1" u="sng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83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548680"/>
            <a:ext cx="6400800" cy="79208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7200" dirty="0">
                <a:latin typeface="Comic Sans MS" pitchFamily="66" charset="0"/>
              </a:rPr>
              <a:t>А. Рябинка</a:t>
            </a:r>
          </a:p>
          <a:p>
            <a:pPr marL="45720" indent="0">
              <a:buNone/>
            </a:pPr>
            <a:r>
              <a:rPr lang="ru-RU" sz="7200" dirty="0">
                <a:latin typeface="Comic Sans MS" pitchFamily="66" charset="0"/>
              </a:rPr>
              <a:t> 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Листопад, листопад</a:t>
            </a:r>
          </a:p>
          <a:p>
            <a:pPr marL="45720" indent="0"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Листья кружатся,  летят!</a:t>
            </a:r>
          </a:p>
          <a:p>
            <a:pPr marL="45720" indent="0"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Разноцветные, резные,</a:t>
            </a:r>
          </a:p>
          <a:p>
            <a:pPr marL="45720" indent="0"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Словно кистью расписны</a:t>
            </a:r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е…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НЕПОСЕДЫ\Desktop\Ок\осень\article165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0" y="2060848"/>
            <a:ext cx="7799020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bg2">
                <a:lumMod val="50000"/>
              </a:schemeClr>
            </a:solidFill>
            <a:prstDash val="solid"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01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147334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Вот и стали, дни короче,</a:t>
            </a:r>
          </a:p>
          <a:p>
            <a:pPr marL="4572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длиннее стали ночи, </a:t>
            </a:r>
          </a:p>
          <a:p>
            <a:pPr marL="4572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Птицы тянутся на юг,</a:t>
            </a:r>
          </a:p>
          <a:p>
            <a:pPr marL="4572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Пожелтели лес и луг.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НЕПОСЕДЫ\Desktop\Ок\осень\f7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524">
            <a:off x="2051720" y="2276872"/>
            <a:ext cx="6091878" cy="3959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41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836712"/>
            <a:ext cx="3024336" cy="514575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1700" b="1" i="1" u="sng" dirty="0">
                <a:solidFill>
                  <a:srgbClr val="7030A0"/>
                </a:solidFill>
                <a:latin typeface="Comic Sans MS" pitchFamily="66" charset="0"/>
              </a:rPr>
              <a:t>РОНЯЯ СЛЁЗЫ, ДОЖДИК ПЛАЧЕТ</a:t>
            </a:r>
          </a:p>
          <a:p>
            <a:pPr marL="45720" indent="0">
              <a:buNone/>
            </a:pPr>
            <a:r>
              <a:rPr lang="ru-RU" dirty="0">
                <a:latin typeface="Comic Sans MS" pitchFamily="66" charset="0"/>
              </a:rPr>
              <a:t> 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Роняя слёзы, дождик плачет,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Не хочет он осознавать,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Что скрылось за горами лето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И не вернётся к нам опять.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Не плачь напрасно, милый дождик,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Ты огорчаешь всех вокруг.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Смотри, и солнце не выходит,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И не приветлив сад, и луг.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Всё мокро, лужи по колено,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А ты не хочешь понимать,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Что год пройдёт и наше лето,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Вернётся с радостью опять.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НЕПОСЕДЫ\Desktop\Ок\осень\os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086"/>
            <a:ext cx="4752528" cy="6121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999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838256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НЕПОСЕДЫ\Desktop\Ок\осень\н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Comic Sans MS" pitchFamily="66" charset="0"/>
              </a:rPr>
              <a:t>Утром </a:t>
            </a:r>
            <a:r>
              <a:rPr lang="ru-RU" sz="2000" dirty="0">
                <a:latin typeface="Comic Sans MS" pitchFamily="66" charset="0"/>
              </a:rPr>
              <a:t>небо было хмурым,</a:t>
            </a:r>
          </a:p>
          <a:p>
            <a:r>
              <a:rPr lang="ru-RU" sz="2000" dirty="0">
                <a:latin typeface="Comic Sans MS" pitchFamily="66" charset="0"/>
              </a:rPr>
              <a:t>И казалось все понурым.</a:t>
            </a:r>
          </a:p>
          <a:p>
            <a:r>
              <a:rPr lang="ru-RU" sz="2000" dirty="0">
                <a:latin typeface="Comic Sans MS" pitchFamily="66" charset="0"/>
              </a:rPr>
              <a:t>Осень очень любит плакать,</a:t>
            </a:r>
          </a:p>
          <a:p>
            <a:r>
              <a:rPr lang="ru-RU" sz="2000" dirty="0">
                <a:latin typeface="Comic Sans MS" pitchFamily="66" charset="0"/>
              </a:rPr>
              <a:t>Дождиком на землю капать.</a:t>
            </a:r>
          </a:p>
          <a:p>
            <a:r>
              <a:rPr lang="ru-RU" sz="2000" dirty="0">
                <a:latin typeface="Comic Sans MS" pitchFamily="66" charset="0"/>
              </a:rPr>
              <a:t>Любит листьями шуршать,</a:t>
            </a:r>
          </a:p>
          <a:p>
            <a:r>
              <a:rPr lang="ru-RU" sz="2000" dirty="0">
                <a:latin typeface="Comic Sans MS" pitchFamily="66" charset="0"/>
              </a:rPr>
              <a:t>И с деревьев их срывать.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27785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341987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Морковка, лук, свекла, картошка,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Всё то, что любим мы в борще,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Растёт на нашем огороде,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Что мы сажали по весне.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Потом его мы поливали,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Смотрели как ростки растут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И вместе сорняки пололи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То там, то тут, то там, то тут.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И вот собрали урожаи -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Морковки, лука и свеклы,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Картошки, огурцов и перца,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 Всё будем кушать до весны</a:t>
            </a:r>
          </a:p>
        </p:txBody>
      </p:sp>
      <p:pic>
        <p:nvPicPr>
          <p:cNvPr id="1026" name="Picture 2" descr="C:\Users\НЕПОСЕДЫ\Desktop\Ок\осень\knizhki-svoimi-rukami_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664296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ЕПОСЕДЫ\Desktop\Ок\осень\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009">
            <a:off x="5173720" y="3436519"/>
            <a:ext cx="3733831" cy="267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ЕПОСЕДЫ\Desktop\Ок\осень\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300">
            <a:off x="2920596" y="4291821"/>
            <a:ext cx="256222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ЕПОСЕДЫ\Desktop\Ок\осень\wallpapers_51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608">
            <a:off x="6084168" y="620688"/>
            <a:ext cx="273630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041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16216" y="731520"/>
            <a:ext cx="2376264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latin typeface="Comic Sans MS" pitchFamily="66" charset="0"/>
              </a:rPr>
              <a:t>В лесу</a:t>
            </a:r>
          </a:p>
          <a:p>
            <a:pPr marL="45720" indent="0">
              <a:buNone/>
            </a:pPr>
            <a:r>
              <a:rPr lang="ru-RU" sz="1800" dirty="0">
                <a:latin typeface="Comic Sans MS" pitchFamily="66" charset="0"/>
              </a:rPr>
              <a:t> </a:t>
            </a:r>
            <a:r>
              <a:rPr lang="ru-RU" sz="1800" i="1" dirty="0">
                <a:latin typeface="Comic Sans MS" pitchFamily="66" charset="0"/>
              </a:rPr>
              <a:t>Сто грибов в лесу найдем,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Обойдем полянку.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В кузовок мы не возьмем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Бледную поганку.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Мы обшарим все дубы, 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Елки и осинки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И хорошие грибы</a:t>
            </a:r>
          </a:p>
          <a:p>
            <a:pPr marL="45720" indent="0">
              <a:buNone/>
            </a:pPr>
            <a:r>
              <a:rPr lang="ru-RU" sz="1800" i="1" dirty="0">
                <a:latin typeface="Comic Sans MS" pitchFamily="66" charset="0"/>
              </a:rPr>
              <a:t> Соберем в корзинки.</a:t>
            </a:r>
          </a:p>
          <a:p>
            <a:pPr marL="45720" indent="0">
              <a:buNone/>
            </a:pPr>
            <a:r>
              <a:rPr lang="ru-RU" sz="1800" dirty="0">
                <a:latin typeface="Comic Sans MS" pitchFamily="66" charset="0"/>
              </a:rPr>
              <a:t>Н. Гладков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2050" name="Picture 2" descr="C:\Users\НЕПОСЕДЫ\Desktop\Ок\осень\0c7762cdfd0f0f5e6023952a6cf38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976">
            <a:off x="539552" y="548680"/>
            <a:ext cx="4438140" cy="295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ЕПОСЕДЫ\Desktop\Ок\осень\7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9228"/>
            <a:ext cx="5472608" cy="254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10950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</TotalTime>
  <Words>292</Words>
  <Application>Microsoft Office PowerPoint</Application>
  <PresentationFormat>Экран (4:3)</PresentationFormat>
  <Paragraphs>104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Под корягой в буреломе      Спит медведь как будто  в доме. Положил он лапу в рот, и как маленький сосет.  </vt:lpstr>
      <vt:lpstr>Приметы осени  Осень подойдет не слышно, Тихо встанет у ворот. В огороде листик вишни На дорожку упадет. Это первая примета,  Что от нас уходит лето. А вторая – куст малины В нитях белой паутины. Чуть короче станет день, Потемнеют облака, Словно их накроет тень, Станет пасмурной река- Третья верная примета: Осень бродит близко где – то. Ранним утром на поляны Лягут белые туманы, А потом уж, жди не жди, Моросящие дожди Пеленой затянут просинь- Значит наступила ОСЕНЬ.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апгрейд</cp:lastModifiedBy>
  <cp:revision>40</cp:revision>
  <dcterms:modified xsi:type="dcterms:W3CDTF">2021-10-08T12:09:02Z</dcterms:modified>
</cp:coreProperties>
</file>