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82" r:id="rId4"/>
    <p:sldId id="259" r:id="rId5"/>
    <p:sldId id="260" r:id="rId6"/>
    <p:sldId id="270" r:id="rId7"/>
    <p:sldId id="261" r:id="rId8"/>
    <p:sldId id="283" r:id="rId9"/>
    <p:sldId id="284" r:id="rId10"/>
    <p:sldId id="286" r:id="rId11"/>
    <p:sldId id="263" r:id="rId12"/>
    <p:sldId id="276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66"/>
    <a:srgbClr val="A50021"/>
    <a:srgbClr val="FFFF99"/>
    <a:srgbClr val="66FF66"/>
    <a:srgbClr val="680000"/>
    <a:srgbClr val="E2F0D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66" d="100"/>
          <a:sy n="66" d="100"/>
        </p:scale>
        <p:origin x="-1302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9BB8-B382-4CF1-B60F-1BBCD556D4C1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2F2D-777F-4CC3-B225-DA852B9E46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30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9BB8-B382-4CF1-B60F-1BBCD556D4C1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2F2D-777F-4CC3-B225-DA852B9E46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946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9BB8-B382-4CF1-B60F-1BBCD556D4C1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2F2D-777F-4CC3-B225-DA852B9E46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685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9BB8-B382-4CF1-B60F-1BBCD556D4C1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2F2D-777F-4CC3-B225-DA852B9E46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166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9BB8-B382-4CF1-B60F-1BBCD556D4C1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2F2D-777F-4CC3-B225-DA852B9E46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956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9BB8-B382-4CF1-B60F-1BBCD556D4C1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2F2D-777F-4CC3-B225-DA852B9E46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4251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9BB8-B382-4CF1-B60F-1BBCD556D4C1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2F2D-777F-4CC3-B225-DA852B9E46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490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9BB8-B382-4CF1-B60F-1BBCD556D4C1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2F2D-777F-4CC3-B225-DA852B9E46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1640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9BB8-B382-4CF1-B60F-1BBCD556D4C1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2F2D-777F-4CC3-B225-DA852B9E46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887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9BB8-B382-4CF1-B60F-1BBCD556D4C1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2F2D-777F-4CC3-B225-DA852B9E46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8445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9BB8-B382-4CF1-B60F-1BBCD556D4C1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2F2D-777F-4CC3-B225-DA852B9E46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487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076624" cy="6858000"/>
          </a:xfrm>
          <a:prstGeom prst="rect">
            <a:avLst/>
          </a:prstGeom>
          <a:blipFill>
            <a:blip r:embed="rId1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1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 contourW="133350">
            <a:bevelT w="152400" h="95250" prst="slope"/>
            <a:bevelB w="152400" h="95250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20461"/>
            <a:ext cx="1929865" cy="23375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09BB8-B382-4CF1-B60F-1BBCD556D4C1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32F2D-777F-4CC3-B225-DA852B9E464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6" cstate="email"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8561" y="-191050"/>
            <a:ext cx="2445439" cy="24379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8" cstate="email"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190865"/>
            <a:ext cx="2189436" cy="24379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604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9794" y="1223964"/>
            <a:ext cx="7772400" cy="212883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>
                  <a:solidFill>
                    <a:srgbClr val="680000"/>
                  </a:solidFill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4800" b="1" dirty="0" smtClean="0">
                <a:ln>
                  <a:solidFill>
                    <a:srgbClr val="680000"/>
                  </a:solidFill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4800" b="1" dirty="0" smtClean="0">
                <a:ln>
                  <a:solidFill>
                    <a:srgbClr val="680000"/>
                  </a:solidFill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4800" b="1" dirty="0">
                <a:ln>
                  <a:solidFill>
                    <a:srgbClr val="680000"/>
                  </a:solidFill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4800" b="1" dirty="0">
                <a:ln>
                  <a:solidFill>
                    <a:srgbClr val="680000"/>
                  </a:solidFill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4800" b="1" dirty="0" smtClean="0">
                <a:ln>
                  <a:solidFill>
                    <a:srgbClr val="680000"/>
                  </a:solidFill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Активные формы </a:t>
            </a:r>
            <a:r>
              <a:rPr lang="ru-RU" sz="4800" b="1" dirty="0" smtClean="0">
                <a:ln>
                  <a:solidFill>
                    <a:srgbClr val="680000"/>
                  </a:solidFill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взаимодействия   музыкального руководителя   с   родителями </a:t>
            </a:r>
            <a:endParaRPr lang="ru-RU" sz="4800" b="1" dirty="0">
              <a:ln>
                <a:solidFill>
                  <a:srgbClr val="680000"/>
                </a:solidFill>
              </a:ln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6771" y="3649540"/>
            <a:ext cx="6858000" cy="165576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Подготовила:</a:t>
            </a:r>
          </a:p>
          <a:p>
            <a:pPr algn="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музыкальный руководитель</a:t>
            </a:r>
          </a:p>
          <a:p>
            <a:pPr algn="r"/>
            <a:r>
              <a:rPr lang="ru-RU" sz="4400" b="1" dirty="0" err="1" smtClean="0">
                <a:ln>
                  <a:solidFill>
                    <a:srgbClr val="68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Крайнюк</a:t>
            </a:r>
            <a:r>
              <a:rPr lang="ru-RU" sz="4400" b="1" dirty="0" smtClean="0">
                <a:ln>
                  <a:solidFill>
                    <a:srgbClr val="68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М.Г.</a:t>
            </a:r>
            <a:endParaRPr lang="ru-RU" sz="4400" b="1" dirty="0">
              <a:ln>
                <a:solidFill>
                  <a:srgbClr val="68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796540" y="6317672"/>
            <a:ext cx="5418908" cy="135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2021 г.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43480" y="101600"/>
            <a:ext cx="6574971" cy="135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Муниципальное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дошкольное казённое учреждение</a:t>
            </a:r>
          </a:p>
          <a:p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Кисловский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детский сад «Тополёк»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</a:t>
            </a:r>
            <a:endParaRPr lang="ru-RU" sz="1800" dirty="0" smtClean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77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389" y="384557"/>
            <a:ext cx="8165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Привлечение  </a:t>
            </a:r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родителей  к  участию    </a:t>
            </a:r>
            <a:b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       </a:t>
            </a:r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в </a:t>
            </a:r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мероприятиях </a:t>
            </a:r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ДОУ</a:t>
            </a:r>
            <a:endParaRPr lang="ru-RU" sz="32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C:\Users\Марина\Desktop\P1110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1429" y="1859824"/>
            <a:ext cx="5955619" cy="3973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6013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3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858" y="319314"/>
            <a:ext cx="836022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Перспектива:</a:t>
            </a:r>
          </a:p>
          <a:p>
            <a:pPr>
              <a:buFont typeface="Wingdings" pitchFamily="2" charset="2"/>
              <a:buChar char="§"/>
            </a:pP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Дни открытых  дверей»;</a:t>
            </a:r>
          </a:p>
          <a:p>
            <a:pPr>
              <a:buFont typeface="Wingdings" pitchFamily="2" charset="2"/>
              <a:buChar char="§"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Мастер-классы по изготовлению атрибутов для игр и танцев ;</a:t>
            </a:r>
          </a:p>
          <a:p>
            <a:pPr>
              <a:buFont typeface="Wingdings" pitchFamily="2" charset="2"/>
              <a:buChar char="§"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Совместные творческие проекты:</a:t>
            </a:r>
          </a:p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«Мастерим  музыкальные инструменты всей семьей»;</a:t>
            </a:r>
          </a:p>
          <a:p>
            <a:pPr>
              <a:buFont typeface="Wingdings" pitchFamily="2" charset="2"/>
              <a:buChar char="§"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Семейная гостиная.</a:t>
            </a:r>
          </a:p>
          <a:p>
            <a:endParaRPr lang="ru-RU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50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100000">
              <a:srgbClr val="3D5C28"/>
            </a:gs>
            <a:gs pos="99000">
              <a:srgbClr val="41602D"/>
            </a:gs>
            <a:gs pos="98000">
              <a:srgbClr val="4A6936"/>
            </a:gs>
            <a:gs pos="99000">
              <a:srgbClr val="5C7A48"/>
            </a:gs>
            <a:gs pos="7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50000"/>
              </a:schemeClr>
            </a:gs>
            <a:gs pos="31000">
              <a:schemeClr val="accent6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0229" y="164130"/>
            <a:ext cx="7881257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 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результате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использования  новых  форм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взаимодействия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музыкального  руководителя  с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родителями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наблюдается: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rgbClr val="FFFF00"/>
              </a:solidFill>
              <a:latin typeface="Monotype Corsiva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повышение уровня развития музыкальных способностей детей;</a:t>
            </a:r>
            <a:endParaRPr lang="ru-RU" sz="2400" b="1" dirty="0">
              <a:latin typeface="Monotype Corsiva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повышение уровня </a:t>
            </a:r>
            <a:r>
              <a:rPr lang="ru-RU" sz="2400" b="1" dirty="0" err="1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400" b="1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-образовательной деятельности родителей: из «зрителей» и «наблюдателей» </a:t>
            </a:r>
            <a:endParaRPr lang="ru-RU" sz="2400" b="1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они </a:t>
            </a:r>
            <a:r>
              <a:rPr lang="ru-RU" sz="2400" b="1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становятся активными участниками музыкально-педагогического процесса, единомышленниками и </a:t>
            </a:r>
            <a:endParaRPr lang="ru-RU" sz="2400" b="1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помощниками </a:t>
            </a:r>
            <a:r>
              <a:rPr lang="ru-RU" sz="2400" b="1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педагогов в ДОУ;</a:t>
            </a:r>
            <a:endParaRPr lang="ru-RU" sz="2400" b="1" dirty="0">
              <a:latin typeface="Monotype Corsiva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повышение внимание родителей к жизни ребенка в ДОУ;</a:t>
            </a:r>
            <a:endParaRPr lang="ru-RU" sz="2400" b="1" dirty="0">
              <a:latin typeface="Monotype Corsiva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родители становятся более компетентны в вопросах развития музыкальных способностей детей дошкольного возраста;</a:t>
            </a:r>
            <a:endParaRPr lang="ru-RU" sz="2400" b="1" dirty="0">
              <a:latin typeface="Monotype Corsiva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lang="ru-RU" sz="2400" b="1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обогащение опыта межличностного взаимодействия </a:t>
            </a:r>
            <a:endParaRPr lang="ru-RU" sz="2400" b="1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детей </a:t>
            </a:r>
            <a:r>
              <a:rPr lang="ru-RU" sz="2400" b="1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 родителей.</a:t>
            </a:r>
            <a:endParaRPr lang="ru-RU" sz="2400" b="1" dirty="0"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720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0286" y="711200"/>
            <a:ext cx="8447313" cy="29464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>
                  <a:solidFill>
                    <a:srgbClr val="680000"/>
                  </a:solidFill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4800" b="1" dirty="0" smtClean="0">
                <a:ln>
                  <a:solidFill>
                    <a:srgbClr val="680000"/>
                  </a:solidFill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4800" b="1" dirty="0">
                <a:ln>
                  <a:solidFill>
                    <a:srgbClr val="680000"/>
                  </a:solidFill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4800" b="1" dirty="0">
                <a:ln>
                  <a:solidFill>
                    <a:srgbClr val="680000"/>
                  </a:solidFill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4800" b="1" dirty="0" smtClean="0">
                <a:ln>
                  <a:solidFill>
                    <a:srgbClr val="680000"/>
                  </a:solidFill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7000" b="1" dirty="0" smtClean="0">
                <a:ln>
                  <a:solidFill>
                    <a:srgbClr val="680000"/>
                  </a:solidFill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Спасибо   за  внимание !</a:t>
            </a:r>
            <a:endParaRPr lang="ru-RU" sz="7000" b="1" dirty="0">
              <a:ln>
                <a:solidFill>
                  <a:srgbClr val="680000"/>
                </a:solidFill>
              </a:ln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06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77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  <a:ea typeface="+mn-ea"/>
                <a:cs typeface="+mn-cs"/>
              </a:rPr>
              <a:t>«Могучая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  <a:ea typeface="+mn-ea"/>
                <a:cs typeface="+mn-cs"/>
              </a:rPr>
              <a:t> духовная  сила  воспитания </a:t>
            </a: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  <a:ea typeface="+mn-ea"/>
                <a:cs typeface="+mn-cs"/>
              </a:rPr>
              <a:t>заложена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  <a:ea typeface="+mn-ea"/>
                <a:cs typeface="+mn-cs"/>
              </a:rPr>
              <a:t> в  том</a:t>
            </a: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  <a:ea typeface="+mn-ea"/>
                <a:cs typeface="+mn-cs"/>
              </a:rPr>
              <a:t>,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  <a:ea typeface="+mn-ea"/>
                <a:cs typeface="+mn-cs"/>
              </a:rPr>
              <a:t> что  дети  учатся </a:t>
            </a: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  <a:ea typeface="+mn-ea"/>
                <a:cs typeface="+mn-cs"/>
              </a:rPr>
              <a:t>смотреть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  <a:ea typeface="+mn-ea"/>
                <a:cs typeface="+mn-cs"/>
              </a:rPr>
              <a:t> на  мир  глазами  родителей</a:t>
            </a: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  <a:ea typeface="+mn-ea"/>
                <a:cs typeface="+mn-cs"/>
              </a:rPr>
              <a:t>. Только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  <a:ea typeface="+mn-ea"/>
                <a:cs typeface="+mn-cs"/>
              </a:rPr>
              <a:t> в  совместной  </a:t>
            </a: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  <a:ea typeface="+mn-ea"/>
                <a:cs typeface="+mn-cs"/>
              </a:rPr>
              <a:t>деятельности родители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  <a:ea typeface="+mn-ea"/>
                <a:cs typeface="+mn-cs"/>
              </a:rPr>
              <a:t> лучше  узнают  своих  детей</a:t>
            </a: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  <a:ea typeface="+mn-ea"/>
                <a:cs typeface="+mn-cs"/>
              </a:rPr>
              <a:t>,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  <a:ea typeface="+mn-ea"/>
                <a:cs typeface="+mn-cs"/>
              </a:rPr>
              <a:t>           становятся  ближе</a:t>
            </a: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  <a:ea typeface="+mn-ea"/>
                <a:cs typeface="+mn-cs"/>
              </a:rPr>
              <a:t>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71505" y="3486725"/>
            <a:ext cx="4508589" cy="1655762"/>
          </a:xfrm>
        </p:spPr>
        <p:txBody>
          <a:bodyPr/>
          <a:lstStyle/>
          <a:p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В.А.Сухомлинский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2" descr="C:\Users\uzer\Desktop\P2201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8" y="3417199"/>
            <a:ext cx="3018971" cy="32273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09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20800" y="348343"/>
            <a:ext cx="703943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576" lvl="0" algn="just">
              <a:lnSpc>
                <a:spcPct val="100000"/>
              </a:lnSpc>
              <a:spcBef>
                <a:spcPts val="0"/>
              </a:spcBef>
              <a:buClr>
                <a:srgbClr val="FF388C"/>
              </a:buClr>
              <a:buSzPct val="100000"/>
            </a:pPr>
            <a:endParaRPr lang="ru-RU" sz="2000" b="1" dirty="0" smtClean="0">
              <a:ln>
                <a:solidFill>
                  <a:srgbClr val="002060"/>
                </a:solidFill>
              </a:ln>
              <a:solidFill>
                <a:schemeClr val="accent5">
                  <a:lumMod val="75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Необходимо приобщать ребенка к миру музыки, наслаждаться им, развивать музыкальные способности.</a:t>
            </a:r>
          </a:p>
          <a:p>
            <a:endParaRPr lang="ru-RU" sz="2800" b="1" dirty="0" smtClean="0">
              <a:latin typeface="Monotype Corsiva" pitchFamily="66" charset="0"/>
            </a:endParaRPr>
          </a:p>
          <a:p>
            <a:r>
              <a:rPr lang="ru-RU" sz="3200" b="1" dirty="0" smtClean="0">
                <a:latin typeface="Monotype Corsiva" pitchFamily="66" charset="0"/>
              </a:rPr>
              <a:t>Актуальной </a:t>
            </a:r>
            <a:r>
              <a:rPr lang="ru-RU" sz="3200" b="1" dirty="0" smtClean="0">
                <a:latin typeface="Monotype Corsiva" pitchFamily="66" charset="0"/>
              </a:rPr>
              <a:t>темой </a:t>
            </a:r>
            <a:r>
              <a:rPr lang="ru-RU" sz="3200" b="1" dirty="0" smtClean="0">
                <a:latin typeface="Monotype Corsiva" pitchFamily="66" charset="0"/>
              </a:rPr>
              <a:t>в настоящее время  является взаимодействие музыкального руководителя  с родителями воспитанников. Это может  быть достигнут о при тесном взаимодействии педагогов детского сада и семьи. </a:t>
            </a:r>
            <a:endParaRPr lang="ru-RU" sz="3200" b="1" u="sng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marL="457200" marR="36576" lvl="0" indent="-457200" algn="just">
              <a:lnSpc>
                <a:spcPct val="100000"/>
              </a:lnSpc>
              <a:spcBef>
                <a:spcPts val="0"/>
              </a:spcBef>
              <a:buClr>
                <a:srgbClr val="FF388C"/>
              </a:buClr>
              <a:buSzPct val="100000"/>
              <a:buFont typeface="Wingdings" pitchFamily="2" charset="2"/>
              <a:buChar char="ü"/>
            </a:pPr>
            <a:endParaRPr lang="en-US" b="1" dirty="0" smtClean="0">
              <a:ln>
                <a:solidFill>
                  <a:srgbClr val="666666"/>
                </a:solidFill>
              </a:ln>
              <a:solidFill>
                <a:srgbClr val="FF0000"/>
              </a:solidFill>
              <a:latin typeface="Century Gothic"/>
            </a:endParaRPr>
          </a:p>
          <a:p>
            <a:pPr marR="36576" lvl="0" algn="just">
              <a:buClr>
                <a:srgbClr val="FF388C"/>
              </a:buClr>
              <a:buSzPct val="100000"/>
            </a:pPr>
            <a:endParaRPr lang="ru-RU" b="1" dirty="0">
              <a:ln>
                <a:solidFill>
                  <a:srgbClr val="666666"/>
                </a:solidFill>
              </a:ln>
              <a:solidFill>
                <a:srgbClr val="FF00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102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77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344088"/>
            <a:ext cx="4572000" cy="38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1920"/>
              </a:spcBef>
              <a:spcAft>
                <a:spcPts val="0"/>
              </a:spcAft>
            </a:pP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191" y="286440"/>
            <a:ext cx="196880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sng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Цель:</a:t>
            </a:r>
            <a:endParaRPr kumimoji="0" lang="ru-RU" sz="66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533317" y="597610"/>
            <a:ext cx="8316912" cy="621030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94398" y="1394436"/>
            <a:ext cx="75558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algn="ctr">
              <a:lnSpc>
                <a:spcPct val="150000"/>
              </a:lnSpc>
            </a:pP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  <a:cs typeface="David" panose="020E0502060401010101" pitchFamily="34" charset="-79"/>
              </a:rPr>
              <a:t>Объединение усилий музыкального руководителя  и родителей в развитии музыкальных способностей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  <a:cs typeface="David" panose="020E0502060401010101" pitchFamily="34" charset="-79"/>
              </a:rPr>
              <a:t>детей</a:t>
            </a:r>
          </a:p>
          <a:p>
            <a:pPr marL="36576" algn="ctr">
              <a:lnSpc>
                <a:spcPct val="150000"/>
              </a:lnSpc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anose="020B0600000101010101" pitchFamily="34" charset="-127"/>
              <a:ea typeface="Dotum" panose="020B0600000101010101" pitchFamily="34" charset="-127"/>
              <a:cs typeface="David" panose="020E0502060401010101" pitchFamily="34" charset="-79"/>
            </a:endParaRPr>
          </a:p>
          <a:p>
            <a:pPr marL="36576" algn="ctr">
              <a:lnSpc>
                <a:spcPct val="150000"/>
              </a:lnSpc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anose="020B0600000101010101" pitchFamily="34" charset="-127"/>
              <a:ea typeface="Dotum" panose="020B0600000101010101" pitchFamily="34" charset="-127"/>
              <a:cs typeface="David" panose="020E0502060401010101" pitchFamily="34" charset="-79"/>
            </a:endParaRPr>
          </a:p>
          <a:p>
            <a:pPr marL="36576" algn="ctr">
              <a:lnSpc>
                <a:spcPct val="150000"/>
              </a:lnSpc>
            </a:pPr>
            <a:endParaRPr lang="ru-RU" sz="2800" b="1" dirty="0">
              <a:ln>
                <a:solidFill>
                  <a:srgbClr val="002060"/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anose="020B0600000101010101" pitchFamily="34" charset="-127"/>
              <a:ea typeface="Dotum" panose="020B0600000101010101" pitchFamily="34" charset="-127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912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94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3531" y="1354014"/>
            <a:ext cx="734728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36576" lvl="0" indent="-514350" algn="ctr">
              <a:lnSpc>
                <a:spcPct val="100000"/>
              </a:lnSpc>
              <a:spcBef>
                <a:spcPts val="0"/>
              </a:spcBef>
              <a:buClr>
                <a:srgbClr val="FF388C"/>
              </a:buClr>
              <a:buSzPct val="100000"/>
              <a:buFont typeface="Wingdings" pitchFamily="2" charset="2"/>
              <a:buChar char="ü"/>
            </a:pP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Развивать музыкально-художественную </a:t>
            </a: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деятельность  </a:t>
            </a: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родителей и приобщать их к музыкальному искусству. </a:t>
            </a:r>
          </a:p>
          <a:p>
            <a:pPr marR="36576" lvl="0" algn="just">
              <a:lnSpc>
                <a:spcPct val="100000"/>
              </a:lnSpc>
              <a:spcBef>
                <a:spcPts val="0"/>
              </a:spcBef>
              <a:buClr>
                <a:srgbClr val="FF388C"/>
              </a:buClr>
              <a:buSzPct val="100000"/>
            </a:pPr>
            <a:endParaRPr lang="ru-RU" sz="2000" b="1" dirty="0" smtClean="0">
              <a:ln>
                <a:solidFill>
                  <a:srgbClr val="002060"/>
                </a:solidFill>
              </a:ln>
              <a:solidFill>
                <a:schemeClr val="accent5">
                  <a:lumMod val="75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marL="514350" marR="36576" lvl="0" indent="-514350" algn="ctr">
              <a:lnSpc>
                <a:spcPct val="100000"/>
              </a:lnSpc>
              <a:spcBef>
                <a:spcPts val="0"/>
              </a:spcBef>
              <a:buClr>
                <a:srgbClr val="FF388C"/>
              </a:buClr>
              <a:buSzPct val="100000"/>
              <a:buFont typeface="Wingdings" pitchFamily="2" charset="2"/>
              <a:buChar char="ü"/>
            </a:pP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Вовлекать родителей в воспитательно-образовательный процесс.</a:t>
            </a: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Dotum" pitchFamily="34" charset="-127"/>
                <a:ea typeface="Dotum" pitchFamily="34" charset="-127"/>
                <a:cs typeface="Arial Unicode MS" pitchFamily="34" charset="-128"/>
              </a:rPr>
              <a:t> </a:t>
            </a:r>
            <a:endParaRPr lang="ru-RU" sz="2000" b="1" dirty="0">
              <a:ln>
                <a:solidFill>
                  <a:srgbClr val="002060"/>
                </a:solidFill>
              </a:ln>
              <a:solidFill>
                <a:schemeClr val="accent5">
                  <a:lumMod val="75000"/>
                </a:schemeClr>
              </a:solidFill>
              <a:latin typeface="Dotum" pitchFamily="34" charset="-127"/>
              <a:ea typeface="Dotum" pitchFamily="34" charset="-127"/>
              <a:cs typeface="Arial Unicode MS" pitchFamily="34" charset="-128"/>
            </a:endParaRPr>
          </a:p>
          <a:p>
            <a:pPr marL="514350" marR="36576" lvl="0" indent="-514350" algn="just">
              <a:lnSpc>
                <a:spcPct val="100000"/>
              </a:lnSpc>
              <a:spcBef>
                <a:spcPts val="0"/>
              </a:spcBef>
              <a:buClr>
                <a:srgbClr val="FF388C"/>
              </a:buClr>
              <a:buSzPct val="100000"/>
              <a:buFont typeface="Wingdings" pitchFamily="2" charset="2"/>
              <a:buChar char="ü"/>
            </a:pPr>
            <a:endParaRPr lang="ru-RU" sz="2000" b="1" dirty="0">
              <a:ln>
                <a:solidFill>
                  <a:srgbClr val="002060"/>
                </a:solidFill>
              </a:ln>
              <a:solidFill>
                <a:schemeClr val="accent5">
                  <a:lumMod val="75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marL="457200" marR="36576" lvl="0" indent="-457200" algn="ctr">
              <a:lnSpc>
                <a:spcPct val="100000"/>
              </a:lnSpc>
              <a:spcBef>
                <a:spcPts val="0"/>
              </a:spcBef>
              <a:buClr>
                <a:srgbClr val="FF388C"/>
              </a:buClr>
              <a:buSzPct val="100000"/>
              <a:buFont typeface="Wingdings" pitchFamily="2" charset="2"/>
              <a:buChar char="ü"/>
            </a:pP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Разнообразить формы дифференцированной работы с родителями, чтобы пробудить интерес к жизни детей в дошкольном учреждении.</a:t>
            </a:r>
            <a:endParaRPr lang="ru-RU" sz="2000" dirty="0" smtClean="0">
              <a:latin typeface="Dotum" pitchFamily="34" charset="-127"/>
              <a:ea typeface="Dotum" pitchFamily="34" charset="-127"/>
            </a:endParaRPr>
          </a:p>
          <a:p>
            <a:pPr marL="457200" marR="36576" lvl="0" indent="-457200" algn="just">
              <a:lnSpc>
                <a:spcPct val="100000"/>
              </a:lnSpc>
              <a:spcBef>
                <a:spcPts val="0"/>
              </a:spcBef>
              <a:buClr>
                <a:srgbClr val="FF388C"/>
              </a:buClr>
              <a:buSzPct val="100000"/>
            </a:pPr>
            <a:endParaRPr lang="ru-RU" sz="2000" dirty="0" smtClean="0">
              <a:latin typeface="Dotum" pitchFamily="34" charset="-127"/>
              <a:ea typeface="Dotum" pitchFamily="34" charset="-127"/>
            </a:endParaRPr>
          </a:p>
          <a:p>
            <a:pPr marL="457200" marR="36576" lvl="0" indent="-457200" algn="ctr">
              <a:lnSpc>
                <a:spcPct val="100000"/>
              </a:lnSpc>
              <a:spcBef>
                <a:spcPts val="0"/>
              </a:spcBef>
              <a:buClr>
                <a:srgbClr val="FF388C"/>
              </a:buClr>
              <a:buSzPct val="100000"/>
              <a:buFont typeface="Wingdings" pitchFamily="2" charset="2"/>
              <a:buChar char="ü"/>
            </a:pP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Активизировать </a:t>
            </a:r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участие родителей в различных мероприятиях ДОУ. </a:t>
            </a:r>
            <a:endParaRPr lang="ru-RU" sz="2000" b="1" dirty="0" smtClean="0">
              <a:ln>
                <a:solidFill>
                  <a:srgbClr val="002060"/>
                </a:solidFill>
              </a:ln>
              <a:solidFill>
                <a:schemeClr val="accent5">
                  <a:lumMod val="75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marL="457200" marR="36576" lvl="0" indent="-457200" algn="just">
              <a:lnSpc>
                <a:spcPct val="100000"/>
              </a:lnSpc>
              <a:spcBef>
                <a:spcPts val="0"/>
              </a:spcBef>
              <a:buClr>
                <a:srgbClr val="FF388C"/>
              </a:buClr>
              <a:buSzPct val="100000"/>
              <a:buFont typeface="Wingdings" pitchFamily="2" charset="2"/>
              <a:buChar char="ü"/>
            </a:pPr>
            <a:endParaRPr lang="ru-RU" sz="2000" b="1" dirty="0">
              <a:ln>
                <a:solidFill>
                  <a:srgbClr val="002060"/>
                </a:solidFill>
              </a:ln>
              <a:solidFill>
                <a:schemeClr val="accent5">
                  <a:lumMod val="75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marL="457200" marR="36576" lvl="0" indent="-457200" algn="just">
              <a:lnSpc>
                <a:spcPct val="100000"/>
              </a:lnSpc>
              <a:spcBef>
                <a:spcPts val="0"/>
              </a:spcBef>
              <a:buClr>
                <a:srgbClr val="FF388C"/>
              </a:buClr>
              <a:buSzPct val="100000"/>
              <a:buFont typeface="Wingdings" pitchFamily="2" charset="2"/>
              <a:buChar char="ü"/>
            </a:pPr>
            <a:endParaRPr lang="en-US" b="1" dirty="0" smtClean="0">
              <a:ln>
                <a:solidFill>
                  <a:srgbClr val="666666"/>
                </a:solidFill>
              </a:ln>
              <a:solidFill>
                <a:srgbClr val="FF0000"/>
              </a:solidFill>
              <a:latin typeface="Century Gothic"/>
            </a:endParaRPr>
          </a:p>
          <a:p>
            <a:pPr marR="36576" lvl="0" algn="just">
              <a:buClr>
                <a:srgbClr val="FF388C"/>
              </a:buClr>
              <a:buSzPct val="100000"/>
            </a:pPr>
            <a:endParaRPr lang="ru-RU" b="1" dirty="0">
              <a:ln>
                <a:solidFill>
                  <a:srgbClr val="666666"/>
                </a:solidFill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0619" y="227817"/>
            <a:ext cx="265008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6600" b="1" u="sng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Задачи:</a:t>
            </a:r>
            <a:endParaRPr lang="ru-RU" b="1" kern="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102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84000">
              <a:schemeClr val="accent6">
                <a:lumMod val="40000"/>
                <a:lumOff val="60000"/>
              </a:schemeClr>
            </a:gs>
            <a:gs pos="95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451428" y="0"/>
            <a:ext cx="5950095" cy="1712686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ln w="19050" cmpd="sng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/>
              </a:rPr>
              <a:t>Формы   взаимодействия</a:t>
            </a:r>
            <a:endParaRPr lang="ru-RU" sz="2400" b="1" kern="0" dirty="0">
              <a:ln w="19050" cmpd="sng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algn="tl" rotWithShape="0">
                  <a:srgbClr val="000000"/>
                </a:outerShdw>
              </a:effectLst>
              <a:latin typeface="Century Gothic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ln w="19050" cmpd="sng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/>
              </a:rPr>
              <a:t>музыкального руководителя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ln w="19050" cmpd="sng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/>
              </a:rPr>
              <a:t>с </a:t>
            </a:r>
            <a:r>
              <a:rPr lang="ru-RU" sz="2400" b="1" kern="0" dirty="0">
                <a:ln w="19050" cmpd="sng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/>
              </a:rPr>
              <a:t>родителями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8154" y="2641599"/>
            <a:ext cx="2819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ru-RU" sz="1600" dirty="0" smtClean="0">
                <a:cs typeface="David" panose="020E0502060401010101" pitchFamily="34" charset="-79"/>
              </a:rPr>
              <a:t>анкетирование,</a:t>
            </a:r>
            <a:endParaRPr lang="ru-RU" sz="1600" dirty="0">
              <a:cs typeface="David" panose="020E0502060401010101" pitchFamily="34" charset="-79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ru-RU" sz="1600" dirty="0" smtClean="0">
                <a:cs typeface="David" panose="020E0502060401010101" pitchFamily="34" charset="-79"/>
              </a:rPr>
              <a:t>тестирование</a:t>
            </a:r>
          </a:p>
          <a:p>
            <a:pPr marL="342900" indent="-342900">
              <a:defRPr/>
            </a:pPr>
            <a:r>
              <a:rPr lang="ru-RU" sz="2000" dirty="0" smtClean="0">
                <a:cs typeface="David" panose="020E0502060401010101" pitchFamily="34" charset="-79"/>
              </a:rPr>
              <a:t> </a:t>
            </a:r>
            <a:endParaRPr lang="ru-RU" sz="2000" dirty="0">
              <a:cs typeface="David" panose="020E0502060401010101" pitchFamily="34" charset="-79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986314" y="1582059"/>
            <a:ext cx="2973703" cy="1016000"/>
            <a:chOff x="1908646" y="1185350"/>
            <a:chExt cx="1256918" cy="1283961"/>
          </a:xfrm>
          <a:solidFill>
            <a:srgbClr val="002060"/>
          </a:solidFill>
          <a:scene3d>
            <a:camera prst="orthographicFront"/>
            <a:lightRig rig="flat" dir="t"/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1908646" y="1185350"/>
              <a:ext cx="1256918" cy="1283961"/>
            </a:xfrm>
            <a:prstGeom prst="rect">
              <a:avLst/>
            </a:prstGeom>
            <a:grpFill/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1908646" y="1185350"/>
              <a:ext cx="1256918" cy="128396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b="1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50640" y="1655068"/>
            <a:ext cx="2376264" cy="768818"/>
            <a:chOff x="3429517" y="1185350"/>
            <a:chExt cx="1536105" cy="1038654"/>
          </a:xfrm>
          <a:solidFill>
            <a:srgbClr val="002060"/>
          </a:solidFill>
          <a:scene3d>
            <a:camera prst="orthographicFront"/>
            <a:lightRig rig="flat" dir="t"/>
          </a:scene3d>
        </p:grpSpPr>
        <p:sp>
          <p:nvSpPr>
            <p:cNvPr id="13" name="Прямоугольник 12"/>
            <p:cNvSpPr/>
            <p:nvPr/>
          </p:nvSpPr>
          <p:spPr>
            <a:xfrm>
              <a:off x="3429517" y="1185350"/>
              <a:ext cx="1536105" cy="1038654"/>
            </a:xfrm>
            <a:prstGeom prst="rect">
              <a:avLst/>
            </a:prstGeom>
            <a:grpFill/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3429517" y="1185350"/>
              <a:ext cx="1536105" cy="103865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Познавательные</a:t>
              </a:r>
              <a:endParaRPr lang="ru-RU" b="1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76211" y="1727640"/>
            <a:ext cx="2336649" cy="797846"/>
            <a:chOff x="-18797" y="1185350"/>
            <a:chExt cx="1663489" cy="1018237"/>
          </a:xfrm>
          <a:solidFill>
            <a:srgbClr val="002060"/>
          </a:solidFill>
          <a:scene3d>
            <a:camera prst="orthographicFront"/>
            <a:lightRig rig="flat" dir="t"/>
          </a:scene3d>
        </p:grpSpPr>
        <p:sp>
          <p:nvSpPr>
            <p:cNvPr id="16" name="Прямоугольник 15"/>
            <p:cNvSpPr/>
            <p:nvPr/>
          </p:nvSpPr>
          <p:spPr>
            <a:xfrm>
              <a:off x="2616" y="1185350"/>
              <a:ext cx="1642076" cy="987894"/>
            </a:xfrm>
            <a:prstGeom prst="rect">
              <a:avLst/>
            </a:prstGeom>
            <a:grpFill/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2616" y="1185350"/>
              <a:ext cx="1642076" cy="98789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b="1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Информационно-аналитические</a:t>
              </a:r>
              <a:endParaRPr lang="ru-RU" b="1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 flipV="1">
              <a:off x="-18797" y="2161772"/>
              <a:ext cx="1642076" cy="41815"/>
            </a:xfrm>
            <a:prstGeom prst="rect">
              <a:avLst/>
            </a:prstGeom>
            <a:grpFill/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</p:grpSp>
      <p:sp>
        <p:nvSpPr>
          <p:cNvPr id="7" name="Прямоугольник 6"/>
          <p:cNvSpPr/>
          <p:nvPr/>
        </p:nvSpPr>
        <p:spPr>
          <a:xfrm>
            <a:off x="3018971" y="2641600"/>
            <a:ext cx="28883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600" dirty="0" smtClean="0"/>
              <a:t>стенды,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600" dirty="0" smtClean="0"/>
              <a:t>альбомы,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600" dirty="0" smtClean="0"/>
              <a:t>папки-передвижки,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600" dirty="0" err="1" smtClean="0"/>
              <a:t>фото-выставки</a:t>
            </a:r>
            <a:endParaRPr lang="ru-RU" sz="1600" dirty="0"/>
          </a:p>
          <a:p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827" y="2540000"/>
            <a:ext cx="235131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600" dirty="0" smtClean="0"/>
              <a:t>родительские собрания,</a:t>
            </a:r>
            <a:endParaRPr lang="ru-RU" sz="16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1600" dirty="0" smtClean="0"/>
              <a:t>консультирование,</a:t>
            </a:r>
            <a:endParaRPr lang="ru-RU" sz="1600" dirty="0" smtClean="0">
              <a:solidFill>
                <a:prstClr val="black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prstClr val="black"/>
                </a:solidFill>
              </a:rPr>
              <a:t>индивидуальные беседы,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prstClr val="black"/>
                </a:solidFill>
              </a:rPr>
              <a:t>круглые столы</a:t>
            </a:r>
          </a:p>
          <a:p>
            <a:pPr marL="342900" lvl="0" indent="-342900"/>
            <a:endParaRPr lang="ru-RU" sz="2000" dirty="0" smtClean="0">
              <a:solidFill>
                <a:prstClr val="black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ru-RU" sz="2000" b="1" dirty="0">
              <a:solidFill>
                <a:prstClr val="black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039426" y="1567543"/>
            <a:ext cx="2838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Наглядно-информационные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Прямая соединительная линия 3"/>
          <p:cNvSpPr/>
          <p:nvPr/>
        </p:nvSpPr>
        <p:spPr>
          <a:xfrm rot="5400000">
            <a:off x="1422401" y="2859317"/>
            <a:ext cx="2743198" cy="1016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41286"/>
                </a:lnTo>
                <a:lnTo>
                  <a:pt x="1834323" y="141286"/>
                </a:lnTo>
                <a:lnTo>
                  <a:pt x="1834323" y="282573"/>
                </a:lnTo>
              </a:path>
            </a:pathLst>
          </a:custGeom>
          <a:noFill/>
          <a:ln w="25400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  <a:scene3d>
            <a:camera prst="orthographicFront"/>
            <a:lightRig rig="flat" dir="t"/>
          </a:scene3d>
          <a:sp3d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24" name="Прямая соединительная линия 3"/>
          <p:cNvSpPr/>
          <p:nvPr/>
        </p:nvSpPr>
        <p:spPr>
          <a:xfrm>
            <a:off x="4359401" y="1089495"/>
            <a:ext cx="333753" cy="46738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141286"/>
                </a:lnTo>
                <a:lnTo>
                  <a:pt x="102443" y="141286"/>
                </a:lnTo>
                <a:lnTo>
                  <a:pt x="102443" y="282573"/>
                </a:lnTo>
              </a:path>
            </a:pathLst>
          </a:custGeom>
          <a:noFill/>
          <a:ln w="25400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  <a:scene3d>
            <a:camera prst="orthographicFront"/>
            <a:lightRig rig="flat" dir="t"/>
          </a:scene3d>
          <a:sp3d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27" name="Прямая соединительная линия 3"/>
          <p:cNvSpPr/>
          <p:nvPr/>
        </p:nvSpPr>
        <p:spPr>
          <a:xfrm>
            <a:off x="673811" y="1350870"/>
            <a:ext cx="1660464" cy="224417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777600" y="0"/>
                </a:moveTo>
                <a:lnTo>
                  <a:pt x="1777600" y="141286"/>
                </a:lnTo>
                <a:lnTo>
                  <a:pt x="0" y="141286"/>
                </a:lnTo>
                <a:lnTo>
                  <a:pt x="0" y="282573"/>
                </a:lnTo>
              </a:path>
            </a:pathLst>
          </a:custGeom>
          <a:noFill/>
          <a:ln w="25400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  <a:scene3d>
            <a:camera prst="orthographicFront"/>
            <a:lightRig rig="flat" dir="t"/>
          </a:scene3d>
          <a:sp3d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57089" y="3643086"/>
            <a:ext cx="2306571" cy="638628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890" tIns="8890" rIns="8890" bIns="8890" spcCol="127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err="1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Досуговые</a:t>
            </a:r>
            <a:endParaRPr lang="ru-RU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endParaRPr lang="ru-RU" sz="140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2" name="Прямая соединительная линия 3"/>
          <p:cNvSpPr/>
          <p:nvPr/>
        </p:nvSpPr>
        <p:spPr>
          <a:xfrm>
            <a:off x="6304221" y="1343613"/>
            <a:ext cx="1713450" cy="26395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41286"/>
                </a:lnTo>
                <a:lnTo>
                  <a:pt x="1834323" y="141286"/>
                </a:lnTo>
                <a:lnTo>
                  <a:pt x="1834323" y="282573"/>
                </a:lnTo>
              </a:path>
            </a:pathLst>
          </a:custGeom>
          <a:noFill/>
          <a:ln w="25400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  <a:scene3d>
            <a:camera prst="orthographicFront"/>
            <a:lightRig rig="flat" dir="t"/>
          </a:scene3d>
          <a:sp3d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39486" y="4296230"/>
            <a:ext cx="28883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600" dirty="0" smtClean="0"/>
              <a:t>открытые просмотры музыкальной деятельности,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600" dirty="0" smtClean="0"/>
              <a:t>совместные праздники и развлечения,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600" dirty="0" smtClean="0"/>
              <a:t>выставки</a:t>
            </a:r>
            <a:r>
              <a:rPr lang="ru-RU" sz="1600" dirty="0" smtClean="0"/>
              <a:t>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600" dirty="0" smtClean="0"/>
              <a:t>совместные творческие проекты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3452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78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4871" y="188687"/>
            <a:ext cx="7772400" cy="1001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Педагогическое  просвещение  родителей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4" name="Picture 2" descr="C:\Users\МДОУ-20\Desktop\IMG_20171219_112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30053">
            <a:off x="537030" y="1930400"/>
            <a:ext cx="3439885" cy="2579914"/>
          </a:xfrm>
          <a:prstGeom prst="rect">
            <a:avLst/>
          </a:prstGeom>
          <a:noFill/>
        </p:spPr>
      </p:pic>
      <p:pic>
        <p:nvPicPr>
          <p:cNvPr id="1027" name="Picture 3" descr="C:\Users\МДОУ-20\Desktop\IMG_20171219_113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49779">
            <a:off x="5094515" y="1981199"/>
            <a:ext cx="3473754" cy="2605316"/>
          </a:xfrm>
          <a:prstGeom prst="rect">
            <a:avLst/>
          </a:prstGeom>
          <a:noFill/>
        </p:spPr>
      </p:pic>
      <p:pic>
        <p:nvPicPr>
          <p:cNvPr id="1028" name="Picture 4" descr="C:\Users\МДОУ-20\Desktop\IMG_20171219_1136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7373" y="4299857"/>
            <a:ext cx="3178628" cy="2383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051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73180" y="152859"/>
            <a:ext cx="8185020" cy="7294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Совместные  праздники  и      развлечения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6" name="Picture 2" descr="https://portal.iv-edu.ru/dep/mouoshuya/shuya_mbdou20/DocLib/%D0%9D%D0%B0%D1%88%D0%B8%20%D0%B4%D0%B5%D1%82%D0%B8/%D0%97%D0%B8%D0%BC%D0%B0%202015/P1010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955" y="1738155"/>
            <a:ext cx="4320326" cy="3240246"/>
          </a:xfrm>
          <a:prstGeom prst="rect">
            <a:avLst/>
          </a:prstGeom>
          <a:noFill/>
        </p:spPr>
      </p:pic>
      <p:pic>
        <p:nvPicPr>
          <p:cNvPr id="7" name="Picture 4" descr="C:\Users\uzer\Desktop\Фото лучшее 2016-2017 уч.год\сайт 8 марта\DSCN9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3" y="2757734"/>
            <a:ext cx="3933670" cy="38607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9679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zer\Desktop\DSCN9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46" y="2452914"/>
            <a:ext cx="4639954" cy="403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фото\P3061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1029" y="413746"/>
            <a:ext cx="4209143" cy="3159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5066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1580</TotalTime>
  <Words>294</Words>
  <Application>Microsoft Office PowerPoint</Application>
  <PresentationFormat>Экран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Активные формы взаимодействия   музыкального руководителя   с   родителями </vt:lpstr>
      <vt:lpstr>«Могучая  духовная  сила  воспитания заложена  в  том,  что  дети  учатся смотреть  на  мир  глазами  родителей. Только  в  совместной  деятельности родители  лучше  узнают  своих  детей,            становятся  ближе».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  Спасибо   за  внимание 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Asus</cp:lastModifiedBy>
  <cp:revision>130</cp:revision>
  <dcterms:created xsi:type="dcterms:W3CDTF">2014-07-11T19:27:53Z</dcterms:created>
  <dcterms:modified xsi:type="dcterms:W3CDTF">2021-03-19T16:20:18Z</dcterms:modified>
</cp:coreProperties>
</file>