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4092DDA-3EB8-4FDB-A94E-7EAB4EAC206E}" type="datetimeFigureOut">
              <a:rPr lang="ru-RU" smtClean="0"/>
              <a:pPr/>
              <a:t>12.09.2020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2063BA2-2727-420A-973E-D82A006F90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3"/>
            <a:ext cx="7958166" cy="3100408"/>
          </a:xfrm>
        </p:spPr>
        <p:txBody>
          <a:bodyPr>
            <a:normAutofit/>
          </a:bodyPr>
          <a:lstStyle/>
          <a:p>
            <a:r>
              <a:rPr lang="ru-RU" dirty="0" smtClean="0"/>
              <a:t>Диагностика  заболеваний носа.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26" name="AutoShape 2" descr="https://s0.slide-share.ru/s_slide/2e4dd072d7b82df8269e4014a0dffb10/9c6d57b4-2656-4a7a-b897-28697c857ff5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s0.slide-share.ru/s_slide/2e4dd072d7b82df8269e4014a0dffb10/9c6d57b4-2656-4a7a-b897-28697c857ff5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s0.slide-share.ru/s_slide/2e4dd072d7b82df8269e4014a0dffb10/9c6d57b4-2656-4a7a-b897-28697c857ff5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s0.slide-share.ru/s_slide/2e4dd072d7b82df8269e4014a0dffb10/9c6d57b4-2656-4a7a-b897-28697c857ff5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Picture 1" descr="C:\Users\123\Downloads\stafilokokk-v-nosu2-1024x6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496"/>
            <a:ext cx="5397399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Носовое кровотечение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Причины носовых кровотечений делят на местные. Наиболее часто кровотечения бывают из </a:t>
            </a:r>
            <a:r>
              <a:rPr lang="ru-RU" dirty="0" err="1" smtClean="0"/>
              <a:t>передне-низшего</a:t>
            </a:r>
            <a:r>
              <a:rPr lang="ru-RU" dirty="0" smtClean="0"/>
              <a:t> отдела перегородки. Кровотечения эти обычно необильные и не угрожают жизни пациента. Местом кровотечения могут быть и другие участки носовой перегородки, верхние и задние отделы боковых стенок носа. Как правило, они бывают обильными и могут привести к тяжёлому состоянию.</a:t>
            </a:r>
          </a:p>
          <a:p>
            <a:r>
              <a:rPr lang="ru-RU" u="sng" dirty="0" smtClean="0"/>
              <a:t>Местные причины носовых кровотечений:</a:t>
            </a:r>
            <a:r>
              <a:rPr lang="ru-RU" dirty="0" smtClean="0"/>
              <a:t>  травмы носа, хирургические вмешательства, отрыв корок при атрофическом рините, доброкачественные опухоли (полип, ангиома, папиллома) и злокачественные опухоли (рак, саркома), язвы сифилитической и туберкулёзной природы.</a:t>
            </a:r>
          </a:p>
          <a:p>
            <a:r>
              <a:rPr lang="ru-RU" u="sng" dirty="0" smtClean="0"/>
              <a:t>Общие причины</a:t>
            </a:r>
            <a:r>
              <a:rPr lang="ru-RU" dirty="0" smtClean="0"/>
              <a:t>: заболевания крови и сосудистой системы, Гипертоническая болезнь, нефросклероз, пороки сердца, эмфизема лёгких, заболевания печени, селезёнки. Тяжёлые кровотечения бывают при геморрагических диатезах - гемофилии, </a:t>
            </a:r>
            <a:r>
              <a:rPr lang="ru-RU" dirty="0" err="1" smtClean="0"/>
              <a:t>геморрагическомваскулите</a:t>
            </a:r>
            <a:r>
              <a:rPr lang="ru-RU" dirty="0" smtClean="0"/>
              <a:t>, а так же при лейкозах, </a:t>
            </a:r>
            <a:r>
              <a:rPr lang="ru-RU" dirty="0" err="1" smtClean="0"/>
              <a:t>гемопитобластозе</a:t>
            </a:r>
            <a:r>
              <a:rPr lang="ru-RU" dirty="0" smtClean="0"/>
              <a:t>, анемии.</a:t>
            </a:r>
          </a:p>
          <a:p>
            <a:r>
              <a:rPr lang="ru-RU" dirty="0" smtClean="0"/>
              <a:t>Носовые кровотечения могут быть при авитаминозах, перегревании организма, чрезмерной физической нагрузке, при беременности.</a:t>
            </a:r>
          </a:p>
          <a:p>
            <a:r>
              <a:rPr lang="ru-RU" dirty="0" smtClean="0"/>
              <a:t>При носовом кровотечении кровь чистая, обычного вида. Различают кровотечение: малое, умеренное и сильное. Малое кровотечение, как правило, бывает из зоны </a:t>
            </a:r>
            <a:r>
              <a:rPr lang="ru-RU" dirty="0" err="1" smtClean="0"/>
              <a:t>Киссельбаха</a:t>
            </a:r>
            <a:r>
              <a:rPr lang="ru-RU" dirty="0" smtClean="0"/>
              <a:t>, потеря крови составляет несколько миллилитров. Кровь выделяется редкими каплями и может остановиться самостоятельно.</a:t>
            </a:r>
          </a:p>
          <a:p>
            <a:r>
              <a:rPr lang="ru-RU" dirty="0" smtClean="0"/>
              <a:t>При умеренном кровотечении потеря крови составляет от нескольких десятков миллилитров до 200 миллилитров.</a:t>
            </a:r>
          </a:p>
          <a:p>
            <a:r>
              <a:rPr lang="ru-RU" dirty="0" smtClean="0"/>
              <a:t>При сильном кровотечении объём потерянной крови - от 200 миллилитров до 1 литра в сутки. Такое, кровотечение представляет непосредственную угрозу жизни пациента. Большая потеря крови вызывает падение артериального давления, учащение пульса, общую слабость, холодный пот, бледность кожных покровов.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В клинике выделяют заболевания наружного носа , носовой полости и придаточных пазух. Чтобы разбираться в этих заболеваниях, необходимо знать их анатомические особенности. Нос является начальной частью верхних дыхательных путей и делится на три отдела: наружный нос, полость </a:t>
            </a:r>
            <a:r>
              <a:rPr lang="ru-RU" dirty="0" err="1" smtClean="0"/>
              <a:t>носаи</a:t>
            </a:r>
            <a:r>
              <a:rPr lang="ru-RU" dirty="0" smtClean="0"/>
              <a:t> придаточные пазухи носа.</a:t>
            </a:r>
          </a:p>
          <a:p>
            <a:r>
              <a:rPr lang="ru-RU" dirty="0" smtClean="0"/>
              <a:t> </a:t>
            </a:r>
            <a:r>
              <a:rPr lang="ru-RU" u="sng" dirty="0" smtClean="0"/>
              <a:t>Наружный нос</a:t>
            </a:r>
            <a:r>
              <a:rPr lang="ru-RU" dirty="0" smtClean="0"/>
              <a:t> представлен костно-хрящевым остовом, покрытым кожей. Костная часть состоит из парных </a:t>
            </a:r>
            <a:r>
              <a:rPr lang="ru-RU" i="1" dirty="0" smtClean="0"/>
              <a:t>носовых костей </a:t>
            </a:r>
            <a:r>
              <a:rPr lang="ru-RU" dirty="0" smtClean="0"/>
              <a:t>и </a:t>
            </a:r>
            <a:r>
              <a:rPr lang="ru-RU" i="1" dirty="0" smtClean="0"/>
              <a:t>лобных отростков верхнечелюстных костей </a:t>
            </a:r>
            <a:r>
              <a:rPr lang="ru-RU" dirty="0" smtClean="0"/>
              <a:t>и придаточных пазух.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400948" cy="6098570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 smtClean="0"/>
              <a:t>Полость носа</a:t>
            </a:r>
            <a:r>
              <a:rPr lang="ru-RU" dirty="0" smtClean="0"/>
              <a:t> располагается между полостью рта и передней черепной ямкой, а с боковых сторон между парными верхнечелюстными и решётчатыми костями. Она разделена носовой перегородкой на две половины. Полость носа открывается кпереди ноздрями и кзади, в носоглотку, хоанами. Носовая полость ограничена четырьмя стенками: верхней, нижней, медиальной и латеральной.</a:t>
            </a:r>
          </a:p>
          <a:p>
            <a:r>
              <a:rPr lang="ru-RU" dirty="0" smtClean="0"/>
              <a:t>Нижняя стенка образована нёбными отростками верхней челюсти и горизонтальными пластинками нёбной кости.</a:t>
            </a:r>
          </a:p>
          <a:p>
            <a:r>
              <a:rPr lang="ru-RU" dirty="0" smtClean="0"/>
              <a:t> Верхняя стенка образована ситовидной пластинкой решётчатой кости, через отверстия которой проходят волокна обонятельного нерва. </a:t>
            </a:r>
          </a:p>
          <a:p>
            <a:r>
              <a:rPr lang="ru-RU" dirty="0" smtClean="0"/>
              <a:t>Медиальная стенка или перегородка носа, состоит из перпендикулярной пластинки решётчатой кости, сошника и четырёхугольного хряща.</a:t>
            </a:r>
          </a:p>
          <a:p>
            <a:r>
              <a:rPr lang="ru-RU" dirty="0" smtClean="0"/>
              <a:t> Латеральная стенка является наиболее сложной по строению. Её образуют: носовая кость, слёзная кость, решётчатая кость и крыловидный отросток клиновидной кости. На латеральной стенке располагаются три носовые раковины: верхняя, средняя и нижняя. Под каждой раковиной узкое пространство, которое называют носовым ходом. </a:t>
            </a:r>
          </a:p>
          <a:p>
            <a:r>
              <a:rPr lang="ru-RU" dirty="0" smtClean="0"/>
              <a:t>Соответственно носовым раковинам, выделяют верхний, средний и нижний носовые ходы, а между перегородкой и краями носовых раковин - общий носовой ход. В нижний носовой ход открывается слёзно-носовой канал. В средний и верхний </a:t>
            </a:r>
            <a:r>
              <a:rPr lang="ru-RU" dirty="0" err="1" smtClean="0"/>
              <a:t>носозые</a:t>
            </a:r>
            <a:r>
              <a:rPr lang="ru-RU" dirty="0" smtClean="0"/>
              <a:t> ходы открываются придаточные пазухи носа.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 исследования   носа и придаточных пазух.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Исследование  пациента следует начинать с анамнеза, выявляя характерные жалобы, особенности течения заболевания, психологические и социальные проблемы пациента.   </a:t>
            </a:r>
          </a:p>
          <a:p>
            <a:r>
              <a:rPr lang="ru-RU" dirty="0" smtClean="0"/>
              <a:t>Осматривают наружный нос и места проекций придаточных пазух носа на лице. При наружном осмотре можно обнаружить деформацию носа, изменение кожных покровов, ранения, гематомы мягких тканей и т. д. Для осмотра преддверия носа, правую руку кладут на голову пациента и большим пальцем приподнимают кончик носа.</a:t>
            </a:r>
          </a:p>
          <a:p>
            <a:r>
              <a:rPr lang="ru-RU" dirty="0" smtClean="0"/>
              <a:t>Пальпируют наружный нос, стенки придаточных пазух и регионарные лимфатические узды. Начинают пальпацию с наружного носа. Указательными пальцами обеих рук пальпируют костную и хрящевую части наружного носа. Затем большими пальцами обеих рук, пальпируют передние стенки верхнечелюстных пазух и переднюю и нижнюю стенки лобных пазух, выясняя ощущения пациента. Пальпацию подчелюстных лимфатических узлов проводят обеими руками одновременно. Глубокие шейные лимфатические пальпируют поочерёдно с каждой стороны, голова пациента при этом наклонена вперёд.</a:t>
            </a:r>
          </a:p>
          <a:p>
            <a:r>
              <a:rPr lang="ru-RU" dirty="0" smtClean="0"/>
              <a:t>Определение дыхательной функции носа. Метод проводится с помощью ватного жгутика или ниточки (</a:t>
            </a:r>
            <a:r>
              <a:rPr lang="ru-RU" dirty="0" err="1" smtClean="0"/>
              <a:t>по-Воячеку</a:t>
            </a:r>
            <a:r>
              <a:rPr lang="ru-RU" dirty="0" smtClean="0"/>
              <a:t>). Закрывая одну половину носа, к другой подносят ватный жгутик и просят пациента сделать короткий обычный вдох и выдох. По отклонению ваты судят о дыхании. </a:t>
            </a:r>
          </a:p>
          <a:p>
            <a:r>
              <a:rPr lang="ru-RU" dirty="0" smtClean="0"/>
              <a:t>Определение обонятельной функции носа. Исследование проводится с помощью набора пахучих веществ (</a:t>
            </a:r>
            <a:r>
              <a:rPr lang="ru-RU" dirty="0" err="1" smtClean="0"/>
              <a:t>ольфактометрическийнабор</a:t>
            </a:r>
            <a:r>
              <a:rPr lang="ru-RU" dirty="0" smtClean="0"/>
              <a:t>). В наборе должны быть- вещества со слабыми запахами и с резкими запахами.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7686700" cy="6241446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Передняя риноскопия.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Передняя риноскопия ~ это осмотр полости носа, поочерёдно одной и другой половины носа. Её выполняют с помощью носового зеркала, которое вводят в сомкнутом состоянии в преддверие носа и раскрывают. При передней риноскопии можно рассмотреть слизистую оболочку перегородки носа, нижний и средний носовые ходы и носовые раковины.</a:t>
            </a:r>
          </a:p>
          <a:p>
            <a:r>
              <a:rPr lang="ru-RU" b="1" dirty="0" smtClean="0"/>
              <a:t>Средняя риноскопия.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Средняя риноскопия проводится с помощью зеркала </a:t>
            </a:r>
            <a:r>
              <a:rPr lang="ru-RU" dirty="0" err="1" smtClean="0"/>
              <a:t>Киллиана</a:t>
            </a:r>
            <a:r>
              <a:rPr lang="ru-RU" dirty="0" smtClean="0"/>
              <a:t>, имеющего удлинённый клюв. Осматривают передний и средний отделы носовой полости.</a:t>
            </a:r>
          </a:p>
          <a:p>
            <a:r>
              <a:rPr lang="ru-RU" b="1" dirty="0" smtClean="0"/>
              <a:t>Задняя риноскопия.</a:t>
            </a:r>
          </a:p>
          <a:p>
            <a:pPr>
              <a:buNone/>
            </a:pPr>
            <a:r>
              <a:rPr lang="ru-RU" b="1" dirty="0" smtClean="0"/>
              <a:t>      </a:t>
            </a:r>
            <a:r>
              <a:rPr lang="ru-RU" dirty="0" smtClean="0"/>
              <a:t>Задняя риноскопия применяется для осмотра задних отделов полости носа. Её производят с помощью носоглоточного зеркала и шпателя. Носоглоточное зеркало предварительно подогревают над спиртовкой, чтобы поверхность не запотевала при осмотре. Усадив пациента, шпателем отжимают середину языка, аккуратно вводят носоглоточное зеркало за мягкое нёбо и осматривают задний отдел носовой полости.</a:t>
            </a:r>
          </a:p>
          <a:p>
            <a:r>
              <a:rPr lang="ru-RU" b="1" dirty="0" smtClean="0"/>
              <a:t>Рентгенологическое исследование.</a:t>
            </a:r>
          </a:p>
          <a:p>
            <a:pPr>
              <a:buNone/>
            </a:pPr>
            <a:r>
              <a:rPr lang="ru-RU" dirty="0" smtClean="0"/>
              <a:t>      Рентгенодиагностика применяется для уточнения диагноза при </a:t>
            </a:r>
            <a:r>
              <a:rPr lang="ru-RU" dirty="0" err="1" smtClean="0"/>
              <a:t>синуитах</a:t>
            </a:r>
            <a:r>
              <a:rPr lang="ru-RU" dirty="0" smtClean="0"/>
              <a:t>, травмах носа и придаточных пазух, опухолях, инородных телах носа. Состояние пазух оценивают по степени их затемнения.</a:t>
            </a:r>
          </a:p>
          <a:p>
            <a:r>
              <a:rPr lang="ru-RU" b="1" dirty="0" smtClean="0"/>
              <a:t>Диафаноскопия</a:t>
            </a:r>
            <a:r>
              <a:rPr lang="ru-RU" dirty="0" smtClean="0"/>
              <a:t> - проводится с помощью специального светового прибора -диафаноскопа и представляет собой просвечивание пазух в тёмном помещении.</a:t>
            </a:r>
          </a:p>
          <a:p>
            <a:r>
              <a:rPr lang="ru-RU" b="1" dirty="0" err="1" smtClean="0"/>
              <a:t>Эхография</a:t>
            </a:r>
            <a:r>
              <a:rPr lang="ru-RU" dirty="0" smtClean="0"/>
              <a:t> - исследование придаточных пазух с помощью ультразвукового прибора.</a:t>
            </a:r>
          </a:p>
          <a:p>
            <a:r>
              <a:rPr lang="ru-RU" b="1" dirty="0" err="1" smtClean="0"/>
              <a:t>Термография</a:t>
            </a:r>
            <a:r>
              <a:rPr lang="ru-RU" dirty="0" smtClean="0"/>
              <a:t>- это исследование с помощью </a:t>
            </a:r>
            <a:r>
              <a:rPr lang="ru-RU" dirty="0" err="1" smtClean="0"/>
              <a:t>тепловизора</a:t>
            </a:r>
            <a:r>
              <a:rPr lang="ru-RU" dirty="0" smtClean="0"/>
              <a:t>. Он определяет участки с повышенной температурой, свидетельствующей о воспалительном процессе.</a:t>
            </a:r>
          </a:p>
          <a:p>
            <a:r>
              <a:rPr lang="ru-RU" b="1" dirty="0" err="1" smtClean="0"/>
              <a:t>Риноэндоскопия</a:t>
            </a:r>
            <a:r>
              <a:rPr lang="ru-RU" dirty="0" smtClean="0"/>
              <a:t> - один из современных методов исследования, позволяющий с помощью эндоскопа проникать и осматривать все элементы носовой полости и носоглотки, вести фото и видеосъёмку, проводить зондирование каналов и выполнять </a:t>
            </a:r>
            <a:r>
              <a:rPr lang="ru-RU" dirty="0" err="1" smtClean="0"/>
              <a:t>эндоназальные</a:t>
            </a:r>
            <a:r>
              <a:rPr lang="ru-RU" dirty="0" smtClean="0"/>
              <a:t> хирургические операции.</a:t>
            </a:r>
          </a:p>
          <a:p>
            <a:r>
              <a:rPr lang="ru-RU" b="1" dirty="0" smtClean="0"/>
              <a:t>Диагностическая </a:t>
            </a:r>
            <a:r>
              <a:rPr lang="ru-RU" dirty="0" smtClean="0"/>
              <a:t>пункция - применяется с целью получения содержимого пазух и взятия материала на бактериологическое исследование. Пункцию гайморовой пазухи применяют наиболее часто. Она производится через нижний носовой ход иглой </a:t>
            </a:r>
            <a:r>
              <a:rPr lang="ru-RU" dirty="0" err="1" smtClean="0"/>
              <a:t>Куликовского</a:t>
            </a:r>
            <a:r>
              <a:rPr lang="ru-RU" dirty="0" smtClean="0"/>
              <a:t>. После получения содержимого для исследования, пазуху можно промыть дезинфицирующим раствором. Для исследования лобной пазухи применяют </a:t>
            </a:r>
            <a:r>
              <a:rPr lang="ru-RU" dirty="0" err="1" smtClean="0"/>
              <a:t>трепанопункцию</a:t>
            </a:r>
            <a:r>
              <a:rPr lang="ru-RU" dirty="0" smtClean="0"/>
              <a:t>. Пункции решётчатой и клиновидной пазух проводят специальными иглами под рентгеноскопическим контролем.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-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500042"/>
            <a:ext cx="6909599" cy="525204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/>
              <a:t>Фурункул носа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7239000" cy="548926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Фурункул носа - это острое воспаление волосяного фолликула или сальной железы,   стафилококковой </a:t>
            </a:r>
            <a:r>
              <a:rPr lang="ru-RU" cap="small" dirty="0" smtClean="0"/>
              <a:t>или  </a:t>
            </a:r>
            <a:r>
              <a:rPr lang="ru-RU" dirty="0" err="1" smtClean="0"/>
              <a:t>стрептоокковойприроды</a:t>
            </a:r>
            <a:r>
              <a:rPr lang="ru-RU" dirty="0" smtClean="0"/>
              <a:t>. В этиологии заболевания основное значение имеет местное снижение устойчивости кожи и всего организма к инфекции. Микрофлора, попадая в волосяные фолликулы и сальные железы кожи, вызывает острое, гнойное воспаление. Инфекция нередко попадает в нос с грязных рук. Возникновению фурункула способствуют некоторые общие заболевания - сахарный диабет, нарушения общего обмена веществ, гиповитаминоз, а так же переохлаждение организма.</a:t>
            </a:r>
          </a:p>
          <a:p>
            <a:r>
              <a:rPr lang="ru-RU" dirty="0" smtClean="0"/>
              <a:t>Клиника. У пациента отмечается боль, покраснение и уплотнение кожи носа. На верхушке инфильтрата, на 3-4 день, формируется бело-жёлтый гнойник. В последующие несколько дней происходит созревание гнойника и разрешение воспаления. По мере очищения раны происходит развитие грануляций и </a:t>
            </a:r>
            <a:r>
              <a:rPr lang="ru-RU" dirty="0" err="1" smtClean="0"/>
              <a:t>эпителизация</a:t>
            </a:r>
            <a:r>
              <a:rPr lang="ru-RU" dirty="0" smtClean="0"/>
              <a:t>. Общее состояние изменяется редко. Иногда повышается температура тела до субфебрильных цифр. В крови лейкоцитоз </a:t>
            </a:r>
            <a:r>
              <a:rPr lang="ru-RU" cap="small" dirty="0" err="1" smtClean="0"/>
              <a:t>й</a:t>
            </a:r>
            <a:r>
              <a:rPr lang="ru-RU" cap="small" dirty="0" smtClean="0"/>
              <a:t> </a:t>
            </a:r>
            <a:r>
              <a:rPr lang="ru-RU" dirty="0" smtClean="0"/>
              <a:t>повышение СОЭ. При появлении инфильтрации вокруг фурункула, распространяющейся на окружающие нос участки лица, необходимо учитывать возможность развития внутричерепного осложнения.</a:t>
            </a:r>
          </a:p>
          <a:p>
            <a:endParaRPr lang="ru-RU" dirty="0"/>
          </a:p>
        </p:txBody>
      </p:sp>
      <p:pic>
        <p:nvPicPr>
          <p:cNvPr id="5" name="Рисунок 4" descr="pokrasnenie-no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2921" y="4880107"/>
            <a:ext cx="2820123" cy="18814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/>
              <a:t>Острый ринит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28670"/>
            <a:ext cx="7339042" cy="552706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Острый ринит - это острое неспецифическое воспаление слизистой оболочки коса. Возникновение его связано с понижением обшей и местной реактивности организма, в результате чего активизируется собственная микрофлора полости носа или проникающая извне. Обычно это происходит при местном или общем переохлаждении (простуде), особенно у людей не закалённых к холоду и перепадам температуры, при наличии хронических заболеваний или острых инфекций, таких как грипп, аденовирусная инфекция, корь, скарлатина.</a:t>
            </a:r>
          </a:p>
          <a:p>
            <a:r>
              <a:rPr lang="ru-RU" dirty="0" smtClean="0"/>
              <a:t>Клиника. Начало заболевания острое, поражаются обе половины носа. В клинике выделяют три стадии острого ринита: 1 - стадия сухого раздражения; 2 - стадия обильных серозных выделений; 3 - стадия </a:t>
            </a:r>
            <a:r>
              <a:rPr lang="ru-RU" dirty="0" err="1" smtClean="0"/>
              <a:t>слизисто-шойных</a:t>
            </a:r>
            <a:r>
              <a:rPr lang="ru-RU" dirty="0" smtClean="0"/>
              <a:t> выделений.</a:t>
            </a:r>
          </a:p>
          <a:p>
            <a:r>
              <a:rPr lang="ru-RU" dirty="0" smtClean="0"/>
              <a:t>Первая стадия непродолжительная, длится несколько часов. У пациента появляются жжение, </a:t>
            </a:r>
            <a:r>
              <a:rPr lang="ru-RU" dirty="0" err="1" smtClean="0"/>
              <a:t>вдекотаеие</a:t>
            </a:r>
            <a:r>
              <a:rPr lang="ru-RU" dirty="0" smtClean="0"/>
              <a:t>, -чувство сухости в носу, чихание. Может отмечаться недомогание, </a:t>
            </a:r>
            <a:r>
              <a:rPr lang="ru-RU" dirty="0" err="1" smtClean="0"/>
              <a:t>познабливание</a:t>
            </a:r>
            <a:r>
              <a:rPr lang="ru-RU" dirty="0" smtClean="0"/>
              <a:t>, повышение температуры тела до субфебрильных цифр. Слизистая носа сухая, </a:t>
            </a:r>
            <a:r>
              <a:rPr lang="ru-RU" dirty="0" err="1" smtClean="0"/>
              <a:t>гйперемированная</a:t>
            </a:r>
            <a:r>
              <a:rPr lang="ru-RU" dirty="0" smtClean="0"/>
              <a:t>. Постепенно происходит набухание слизистой носа, нарушается носовое дыхание.</a:t>
            </a:r>
          </a:p>
          <a:p>
            <a:r>
              <a:rPr lang="ru-RU" dirty="0" smtClean="0"/>
              <a:t>Вторая стадия характеризуется появлением обильного серозного отделяемого, отмечается нарушение носового дыхания* чихание. Носовые ходы сужены, заполнены серозной жидкостью. Может появиться покраснение и припухлость кожи у входа в нос, слезотечение.</a:t>
            </a:r>
          </a:p>
          <a:p>
            <a:r>
              <a:rPr lang="ru-RU" dirty="0" smtClean="0"/>
              <a:t>Третья стадия развивается на 3-4 день заболевания, У больного появляется густое слизисто-гнойное отделяемое, заложенность носа, гнусавый оттенок голоса, снижение обоняния. Постепенно количество отделяемого уменьшается, носовое дыхание восстанавливается. Длительность заболевания - от 3 до 14 дней, в среднем 7-8 дней.</a:t>
            </a:r>
          </a:p>
          <a:p>
            <a:r>
              <a:rPr lang="ru-RU" dirty="0" smtClean="0"/>
              <a:t>Не всегда острый ринит заканчивается благополучно. Могут возникнуть такие осложнения, как </a:t>
            </a:r>
            <a:r>
              <a:rPr lang="ru-RU" dirty="0" err="1" smtClean="0"/>
              <a:t>синуиты</a:t>
            </a:r>
            <a:r>
              <a:rPr lang="ru-RU" dirty="0" smtClean="0"/>
              <a:t>, катаральный или гнойный отиты, при ослаблении иммунитета ринит затягивается до 3-4 недель и может перейти в хроническую форму. Несмотря на возможные осложнения, острый ринит у взрослого человека не считается серьёзным заболеванием, тогда как у маленьких детей, особенно у грудных детей, он может протекать тяжело. Грудной ребёнок не может активно удалять носовое отделяемое, не может сосать при отсутствии носового дыхания, поэтому быстро утомляется и перестаёт сосать, недоедает, худеет, плохо спит. Кроме того, при отсутствии носового дыхания, ребёнок заглатывает ртом воздух, это вызывает метеоризм, подъём диафрагмы усиливающий затруднение дыхания и диспепсические расстройства.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Острый  гайморит.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7410480" cy="53127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Острый гайморит или острый </a:t>
            </a:r>
            <a:r>
              <a:rPr lang="ru-RU" dirty="0" err="1" smtClean="0"/>
              <a:t>максиллит</a:t>
            </a:r>
            <a:r>
              <a:rPr lang="ru-RU" dirty="0" smtClean="0"/>
              <a:t> - это воспалительное заболевание верхнечелюстной пазухи.</a:t>
            </a:r>
          </a:p>
          <a:p>
            <a:r>
              <a:rPr lang="ru-RU" dirty="0" smtClean="0"/>
              <a:t>Клиника. У пациента можно выделить местные симптомы и общие симптомы. Местные симптомы; боль или чувство тяжести в области верхнечелюстной пазухи, которая может распространяться на половину лица или головы. Отмечается нарушение носового дыхания, особенно на стороне поражения, слизистое или слизисто-гнойное отделяемое из полости носа. Ори осмотре можно обнаружить скопление гнойного отделяемого  в среднем носовом ходе. При наклоне головы в сторону противоположную воспалению, отмечается поступление гноя в средний носовой ход. Общими симптомами являются: головная боль, плохое общее самочувствие. Температура тела повышается до 37-38</a:t>
            </a:r>
            <a:r>
              <a:rPr lang="ru-RU" baseline="30000" dirty="0" smtClean="0"/>
              <a:t>с</a:t>
            </a:r>
            <a:r>
              <a:rPr lang="ru-RU" dirty="0" smtClean="0"/>
              <a:t>С.</a:t>
            </a:r>
          </a:p>
          <a:p>
            <a:pPr lvl="0"/>
            <a:r>
              <a:rPr lang="ru-RU" dirty="0" smtClean="0"/>
              <a:t>На рентгенограмме придаточных пазух отмечается затемнение поражённой верхнечелюстной пазухи.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1755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Диагностика  заболеваний носа. </vt:lpstr>
      <vt:lpstr>Слайд 2</vt:lpstr>
      <vt:lpstr>Слайд 3</vt:lpstr>
      <vt:lpstr>Методы  исследования   носа и придаточных пазух. </vt:lpstr>
      <vt:lpstr>Слайд 5</vt:lpstr>
      <vt:lpstr>Слайд 6</vt:lpstr>
      <vt:lpstr>Фурункул носа</vt:lpstr>
      <vt:lpstr>Острый ринит</vt:lpstr>
      <vt:lpstr>Острый  гайморит. </vt:lpstr>
      <vt:lpstr>Носовое кровотечение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 заболеваний носа.</dc:title>
  <dc:creator>123</dc:creator>
  <cp:lastModifiedBy>123</cp:lastModifiedBy>
  <cp:revision>4</cp:revision>
  <dcterms:created xsi:type="dcterms:W3CDTF">2020-09-12T16:37:02Z</dcterms:created>
  <dcterms:modified xsi:type="dcterms:W3CDTF">2020-09-12T17:04:19Z</dcterms:modified>
</cp:coreProperties>
</file>