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2%D0%B8%D1%86%D1%8B" TargetMode="External"/><Relationship Id="rId3" Type="http://schemas.openxmlformats.org/officeDocument/2006/relationships/hyperlink" Target="https://ru.wikipedia.org/wiki/%D0%9F%D0%B5%D1%87%D0%BE%D1%80%D0%BE-%D0%98%D0%BB%D1%8B%D1%87%D1%81%D0%BA%D0%B8%D0%B9_%D0%B7%D0%B0%D0%BF%D0%BE%D0%B2%D0%B5%D0%B4%D0%BD%D0%B8%D0%BA" TargetMode="External"/><Relationship Id="rId7" Type="http://schemas.openxmlformats.org/officeDocument/2006/relationships/hyperlink" Target="https://ru.wikipedia.org/wiki/%D0%A4%D0%B0%D1%83%D0%BD%D0%B0" TargetMode="External"/><Relationship Id="rId2" Type="http://schemas.openxmlformats.org/officeDocument/2006/relationships/hyperlink" Target="https://ru.wikipedia.org/wiki/%D0%A2%D0%B0%D0%B9%D0%B3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5%D0%BA%D0%B0" TargetMode="External"/><Relationship Id="rId5" Type="http://schemas.openxmlformats.org/officeDocument/2006/relationships/hyperlink" Target="https://ru.wikipedia.org/wiki/1995_%D0%B3%D0%BE%D0%B4" TargetMode="External"/><Relationship Id="rId10" Type="http://schemas.openxmlformats.org/officeDocument/2006/relationships/hyperlink" Target="https://ru.wikipedia.org/wiki/%D0%A4%D0%BB%D0%BE%D1%80%D0%B0" TargetMode="External"/><Relationship Id="rId4" Type="http://schemas.openxmlformats.org/officeDocument/2006/relationships/hyperlink" Target="https://ru.wikipedia.org/wiki/%D0%AE%D0%B3%D1%8B%D0%B4_%D0%B2%D0%B0" TargetMode="External"/><Relationship Id="rId9" Type="http://schemas.openxmlformats.org/officeDocument/2006/relationships/hyperlink" Target="https://ru.wikipedia.org/wiki/%D0%A0%D1%8B%D0%B1%D1%8B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1%81#cite_note-le-2" TargetMode="External"/><Relationship Id="rId3" Type="http://schemas.openxmlformats.org/officeDocument/2006/relationships/hyperlink" Target="https://ru.wikipedia.org/wiki/%D0%97%D0%B0%D0%B3%D1%80%D1%8F%D0%B7%D0%BD%D0%B5%D0%BD%D0%B8%D0%B5" TargetMode="External"/><Relationship Id="rId7" Type="http://schemas.openxmlformats.org/officeDocument/2006/relationships/hyperlink" Target="https://ru.wikipedia.org/wiki/%D0%A2%D0%BE%D0%BD%D1%83%D1%81" TargetMode="External"/><Relationship Id="rId2" Type="http://schemas.openxmlformats.org/officeDocument/2006/relationships/hyperlink" Target="https://ru.wikipedia.org/wiki/%D0%90%D1%8D%D1%80%D0%BE%D0%B7%D0%BE%D0%BB%D1%8C%D0%BD%D1%8B%D0%B5_%D0%B7%D0%B0%D0%B3%D1%80%D1%8F%D0%B7%D0%BD%D0%B5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5%D1%80%D0%B2%D0%BD%D0%B0%D1%8F_%D1%81%D0%B8%D1%81%D1%82%D0%B5%D0%BC%D0%B0" TargetMode="External"/><Relationship Id="rId11" Type="http://schemas.openxmlformats.org/officeDocument/2006/relationships/hyperlink" Target="https://ru.wikipedia.org/wiki/%D0%AD%D0%BA%D0%BE%D0%BB%D0%BE%D0%B3%D0%B8%D1%87%D0%B5%D1%81%D0%BA%D0%B8%D0%B9_%D1%82%D1%83%D1%80%D0%B8%D0%B7%D0%BC" TargetMode="External"/><Relationship Id="rId5" Type="http://schemas.openxmlformats.org/officeDocument/2006/relationships/hyperlink" Target="https://ru.wikipedia.org/wiki/%D0%9B%D0%B5%D1%81%D0%BE%D0%BF%D0%BE%D0%BB%D0%BE%D1%81%D0%B0" TargetMode="External"/><Relationship Id="rId10" Type="http://schemas.openxmlformats.org/officeDocument/2006/relationships/hyperlink" Target="https://ru.wikipedia.org/wiki/%D0%9E%D0%B1%D0%BC%D0%B5%D0%BD_%D0%B2%D0%B5%D1%89%D0%B5%D1%81%D1%82%D0%B2" TargetMode="External"/><Relationship Id="rId4" Type="http://schemas.openxmlformats.org/officeDocument/2006/relationships/hyperlink" Target="https://ru.wikipedia.org/wiki/%D0%9F%D1%8B%D0%BB%D1%8C" TargetMode="External"/><Relationship Id="rId9" Type="http://schemas.openxmlformats.org/officeDocument/2006/relationships/hyperlink" Target="https://ru.wikipedia.org/wiki/%D0%96%D0%B5%D0%BB%D1%83%D0%B4%D0%BE%D1%87%D0%BD%D0%BE-%D0%BA%D0%B8%D1%88%D0%B5%D1%87%D0%BD%D1%8B%D0%B9_%D1%82%D1%80%D0%B0%D0%BA%D1%8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1%83%D0%BD%D0%B4%D1%80%D1%8B" TargetMode="External"/><Relationship Id="rId3" Type="http://schemas.openxmlformats.org/officeDocument/2006/relationships/hyperlink" Target="https://ru.wikipedia.org/wiki/%D0%A1%D0%B5%D0%B2%D0%B5%D1%80%D0%BD%D1%8B%D0%B9_%D0%A3%D1%80%D0%B0%D0%BB" TargetMode="External"/><Relationship Id="rId7" Type="http://schemas.openxmlformats.org/officeDocument/2006/relationships/hyperlink" Target="https://ru.wikipedia.org/wiki/%D0%AE%D0%9D%D0%95%D0%A1%D0%9A%D0%9E" TargetMode="External"/><Relationship Id="rId2" Type="http://schemas.openxmlformats.org/officeDocument/2006/relationships/hyperlink" Target="https://ru.wikipedia.org/wiki/%D0%9E%D1%81%D0%BE%D0%B1%D0%BE_%D0%BE%D1%85%D1%80%D0%B0%D0%BD%D1%8F%D0%B5%D0%BC%D0%B0%D1%8F_%D0%BF%D1%80%D0%B8%D1%80%D0%BE%D0%B4%D0%BD%D0%B0%D1%8F_%D1%82%D0%B5%D1%80%D1%80%D0%B8%D1%82%D0%BE%D1%80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1%81%D0%B5%D0%BC%D0%B8%D1%80%D0%BD%D0%BE%D0%B5_%D0%BD%D0%B0%D1%81%D0%BB%D0%B5%D0%B4%D0%B8%D0%B5" TargetMode="External"/><Relationship Id="rId5" Type="http://schemas.openxmlformats.org/officeDocument/2006/relationships/hyperlink" Target="https://ru.wikipedia.org/wiki/%D0%A0%D0%B5%D1%81%D0%BF%D1%83%D0%B1%D0%BB%D0%B8%D0%BA%D0%B0_%D0%9A%D0%BE%D0%BC%D0%B8" TargetMode="External"/><Relationship Id="rId10" Type="http://schemas.openxmlformats.org/officeDocument/2006/relationships/hyperlink" Target="https://ru.wikipedia.org/wiki/%D0%95%D0%B2%D1%80%D0%BE%D0%BF%D0%B0" TargetMode="External"/><Relationship Id="rId4" Type="http://schemas.openxmlformats.org/officeDocument/2006/relationships/hyperlink" Target="https://ru.wikipedia.org/wiki/%D0%9F%D1%80%D0%B8%D0%BF%D0%BE%D0%BB%D1%8F%D1%80%D0%BD%D1%8B%D0%B9_%D0%A3%D1%80%D0%B0%D0%BB" TargetMode="External"/><Relationship Id="rId9" Type="http://schemas.openxmlformats.org/officeDocument/2006/relationships/hyperlink" Target="https://ru.wikipedia.org/wiki/%D0%91%D0%BE%D1%80%D0%B5%D0%B0%D0%BB%D1%8C%D0%BD%D1%8B%D0%B9_%D0%BF%D0%B5%D1%80%D0%B8%D0%BE%D0%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«Путешествие в лесное царство»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2215" y="4088671"/>
            <a:ext cx="6815669" cy="1320802"/>
          </a:xfrm>
        </p:spPr>
        <p:txBody>
          <a:bodyPr/>
          <a:lstStyle/>
          <a:p>
            <a:r>
              <a:rPr lang="ru-RU" dirty="0" smtClean="0"/>
              <a:t>Подготовила: Андроник ИРИНА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37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ur herou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3955"/>
            <a:ext cx="10987042" cy="564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9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0343" y="2063931"/>
            <a:ext cx="10267406" cy="3775166"/>
          </a:xfrm>
        </p:spPr>
        <p:txBody>
          <a:bodyPr/>
          <a:lstStyle/>
          <a:p>
            <a:r>
              <a:rPr lang="ru-RU" dirty="0"/>
              <a:t>Девственные леса Коми принадлежат к </a:t>
            </a:r>
            <a:r>
              <a:rPr lang="ru-RU" dirty="0" err="1"/>
              <a:t>экорегиону</a:t>
            </a:r>
            <a:r>
              <a:rPr lang="ru-RU" dirty="0"/>
              <a:t> уральской </a:t>
            </a:r>
            <a:r>
              <a:rPr lang="ru-RU" dirty="0">
                <a:hlinkClick r:id="rId2" tooltip="Тайга"/>
              </a:rPr>
              <a:t>тайги</a:t>
            </a:r>
            <a:r>
              <a:rPr lang="ru-RU" dirty="0"/>
              <a:t>. Они находятся на территории </a:t>
            </a:r>
            <a:r>
              <a:rPr lang="ru-RU" b="1" dirty="0" err="1">
                <a:hlinkClick r:id="rId3" tooltip="Печоро-Илычский заповедник"/>
              </a:rPr>
              <a:t>Печоро-Илычского</a:t>
            </a:r>
            <a:r>
              <a:rPr lang="ru-RU" b="1" dirty="0">
                <a:hlinkClick r:id="rId3" tooltip="Печоро-Илычский заповедник"/>
              </a:rPr>
              <a:t> заповедника</a:t>
            </a:r>
            <a:r>
              <a:rPr lang="ru-RU" dirty="0"/>
              <a:t> и национального парка «</a:t>
            </a:r>
            <a:r>
              <a:rPr lang="ru-RU" b="1" dirty="0" err="1">
                <a:hlinkClick r:id="rId4" tooltip="Югыд ва"/>
              </a:rPr>
              <a:t>Югыд</a:t>
            </a:r>
            <a:r>
              <a:rPr lang="ru-RU" b="1" dirty="0">
                <a:hlinkClick r:id="rId4" tooltip="Югыд ва"/>
              </a:rPr>
              <a:t> </a:t>
            </a:r>
            <a:r>
              <a:rPr lang="ru-RU" b="1" dirty="0" err="1">
                <a:hlinkClick r:id="rId4" tooltip="Югыд ва"/>
              </a:rPr>
              <a:t>ва</a:t>
            </a:r>
            <a:r>
              <a:rPr lang="ru-RU" dirty="0"/>
              <a:t>». Признание места всемирным наследием произошло в </a:t>
            </a:r>
            <a:r>
              <a:rPr lang="ru-RU" dirty="0">
                <a:hlinkClick r:id="rId5" tooltip="1995 год"/>
              </a:rPr>
              <a:t>1995 году</a:t>
            </a:r>
            <a:r>
              <a:rPr lang="ru-RU" dirty="0"/>
              <a:t>. Западная часть находится в полосе предгорий, восточная — собственно на горах. В лесном массиве протекает несколько </a:t>
            </a:r>
            <a:r>
              <a:rPr lang="ru-RU" dirty="0">
                <a:hlinkClick r:id="rId6" tooltip="Река"/>
              </a:rPr>
              <a:t>рек</a:t>
            </a:r>
            <a:r>
              <a:rPr lang="ru-RU" dirty="0"/>
              <a:t>. </a:t>
            </a:r>
            <a:r>
              <a:rPr lang="ru-RU" dirty="0">
                <a:hlinkClick r:id="rId7" tooltip="Фауна"/>
              </a:rPr>
              <a:t>Фауна</a:t>
            </a:r>
            <a:r>
              <a:rPr lang="ru-RU" dirty="0"/>
              <a:t> лесов включает более 200 видов </a:t>
            </a:r>
            <a:r>
              <a:rPr lang="ru-RU" dirty="0">
                <a:hlinkClick r:id="rId8"/>
              </a:rPr>
              <a:t>птиц</a:t>
            </a:r>
            <a:r>
              <a:rPr lang="ru-RU" dirty="0"/>
              <a:t>, а также многие редкие виды </a:t>
            </a:r>
            <a:r>
              <a:rPr lang="ru-RU" dirty="0">
                <a:hlinkClick r:id="rId9" tooltip="Рыбы"/>
              </a:rPr>
              <a:t>рыб</a:t>
            </a:r>
            <a:r>
              <a:rPr lang="ru-RU" dirty="0"/>
              <a:t> и млекопитающих, </a:t>
            </a:r>
            <a:r>
              <a:rPr lang="ru-RU" dirty="0">
                <a:hlinkClick r:id="rId10" tooltip="Флора"/>
              </a:rPr>
              <a:t>флора</a:t>
            </a:r>
            <a:r>
              <a:rPr lang="ru-RU" dirty="0"/>
              <a:t> — сотни видов растений, в том числе охраняемых.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139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585145"/>
            <a:ext cx="10998926" cy="56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8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7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24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74559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8sbiecm6bhdx8i.xn--p1ai/sites/default/files/images/shkolnikam/l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8" y="627016"/>
            <a:ext cx="10959736" cy="56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41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ravelask.ru/system/images/files/001/037/589/wysiwyg/%D1%84%D0%BE%D1%82%D0%BE_3_%D0%BB%D0%B5%D1%81%D0%B0_%D1%81%D0%B8%D0%B1%D0%B8%D1%80%D0%B8.jpg?1518791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627017"/>
            <a:ext cx="10972800" cy="56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1503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wishboard.com/thumbs/wish/k/h/a/1020x0_iciapikfwvzjqlmq_jpg_da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2" y="617537"/>
            <a:ext cx="10987042" cy="562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13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1.fotokto.ru/photo/full/609/6092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3954"/>
            <a:ext cx="10960916" cy="5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29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61704"/>
            <a:ext cx="9601196" cy="1724296"/>
          </a:xfrm>
        </p:spPr>
        <p:txBody>
          <a:bodyPr>
            <a:noAutofit/>
          </a:bodyPr>
          <a:lstStyle/>
          <a:p>
            <a:r>
              <a:rPr lang="ru-RU" sz="2800" dirty="0"/>
              <a:t>Леса заметно влияют на процессы, происходящие в атмосфере, на земной поверхности и на некоторой глубине под нею, взаимодействует со многими компонентами окружающей среды, оказывая определяющее влияние на её качество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0978" y="2948817"/>
            <a:ext cx="9601196" cy="3318936"/>
          </a:xfrm>
        </p:spPr>
        <p:txBody>
          <a:bodyPr/>
          <a:lstStyle/>
          <a:p>
            <a:r>
              <a:rPr lang="ru-RU" dirty="0" smtClean="0"/>
              <a:t>ГИДРОСФЕРА</a:t>
            </a:r>
          </a:p>
          <a:p>
            <a:r>
              <a:rPr lang="ru-RU" dirty="0" smtClean="0"/>
              <a:t>ПОЧВА</a:t>
            </a:r>
          </a:p>
          <a:p>
            <a:r>
              <a:rPr lang="ru-RU" dirty="0" smtClean="0"/>
              <a:t>ПОГОДА И КЛИМАТ</a:t>
            </a:r>
          </a:p>
          <a:p>
            <a:r>
              <a:rPr lang="ru-RU" dirty="0" smtClean="0"/>
              <a:t>ЛЕС-ХРАНИТЕЛЬ УГЛЕРОДА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6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Хозяйственное значение леса: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813" y="2622246"/>
            <a:ext cx="8005353" cy="3318936"/>
          </a:xfrm>
        </p:spPr>
        <p:txBody>
          <a:bodyPr/>
          <a:lstStyle/>
          <a:p>
            <a:r>
              <a:rPr lang="ru-RU" dirty="0" smtClean="0"/>
              <a:t>Источник пищи: грибы, ягоды, дичь, мед.</a:t>
            </a:r>
          </a:p>
          <a:p>
            <a:r>
              <a:rPr lang="ru-RU" dirty="0" smtClean="0"/>
              <a:t>Источник энергии: дрова, и сырье для биотоплива.</a:t>
            </a:r>
          </a:p>
          <a:p>
            <a:r>
              <a:rPr lang="ru-RU" dirty="0" smtClean="0"/>
              <a:t>Источник сырья: древесина, смола, дёготь, кора.</a:t>
            </a:r>
          </a:p>
          <a:p>
            <a:r>
              <a:rPr lang="ru-RU" dirty="0" smtClean="0"/>
              <a:t>Кормовая база животноводства.</a:t>
            </a:r>
          </a:p>
          <a:p>
            <a:r>
              <a:rPr lang="ru-RU" dirty="0" smtClean="0"/>
              <a:t>Благоприятная среда для животноводства.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89005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Значение леса для здоровья </a:t>
            </a:r>
            <a:r>
              <a:rPr lang="ru-RU" b="1" dirty="0" smtClean="0"/>
              <a:t>человека: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26304"/>
            <a:ext cx="9601196" cy="388305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Лес имеет огромное санитарно-гигиеническое и целебное значение. В воздухе природных лесов присутствует более 300 наименований различных химических соединений. Леса активно преобразовывают некоторые атмосферные загрязнения</a:t>
            </a:r>
            <a:r>
              <a:rPr lang="ru-RU" dirty="0" smtClean="0"/>
              <a:t>.</a:t>
            </a:r>
          </a:p>
          <a:p>
            <a:r>
              <a:rPr lang="ru-RU" dirty="0"/>
              <a:t>Лес активно поглощает </a:t>
            </a:r>
            <a:r>
              <a:rPr lang="ru-RU" dirty="0">
                <a:hlinkClick r:id="rId2" tooltip="Берёза"/>
              </a:rPr>
              <a:t>аэрозольные</a:t>
            </a:r>
            <a:r>
              <a:rPr lang="ru-RU" dirty="0"/>
              <a:t> промышленные </a:t>
            </a:r>
            <a:r>
              <a:rPr lang="ru-RU" dirty="0">
                <a:hlinkClick r:id="rId3"/>
              </a:rPr>
              <a:t>загрязнения</a:t>
            </a:r>
            <a:r>
              <a:rPr lang="ru-RU" dirty="0"/>
              <a:t>, в частности осаждает в кронах </a:t>
            </a:r>
            <a:r>
              <a:rPr lang="ru-RU" dirty="0">
                <a:hlinkClick r:id="rId4"/>
              </a:rPr>
              <a:t>пыль</a:t>
            </a:r>
            <a:r>
              <a:rPr lang="ru-RU" dirty="0"/>
              <a:t>, с последующим переводом её в почву вместе с осадками, поддерживает постоянство состава </a:t>
            </a:r>
            <a:r>
              <a:rPr lang="ru-RU" dirty="0" smtClean="0"/>
              <a:t>воздуха</a:t>
            </a:r>
          </a:p>
          <a:p>
            <a:r>
              <a:rPr lang="ru-RU" dirty="0" smtClean="0">
                <a:hlinkClick r:id="rId5" tooltip="Лесополоса"/>
              </a:rPr>
              <a:t>Лесные </a:t>
            </a:r>
            <a:r>
              <a:rPr lang="ru-RU" dirty="0">
                <a:hlinkClick r:id="rId5" tooltip="Лесополоса"/>
              </a:rPr>
              <a:t>полосы</a:t>
            </a:r>
            <a:r>
              <a:rPr lang="ru-RU" dirty="0"/>
              <a:t> вдоль дорог способствуют снижению шума от </a:t>
            </a:r>
            <a:r>
              <a:rPr lang="ru-RU" dirty="0" smtClean="0"/>
              <a:t>транспорта.</a:t>
            </a:r>
          </a:p>
          <a:p>
            <a:r>
              <a:rPr lang="ru-RU" dirty="0"/>
              <a:t>Пребывание в лесу благотворно влияет на </a:t>
            </a:r>
            <a:r>
              <a:rPr lang="ru-RU" dirty="0">
                <a:hlinkClick r:id="rId6"/>
              </a:rPr>
              <a:t>нервную систему</a:t>
            </a:r>
            <a:r>
              <a:rPr lang="ru-RU" dirty="0"/>
              <a:t>, </a:t>
            </a:r>
            <a:r>
              <a:rPr lang="ru-RU" dirty="0">
                <a:hlinkClick r:id="rId7"/>
              </a:rPr>
              <a:t>тонус</a:t>
            </a:r>
            <a:r>
              <a:rPr lang="ru-RU" baseline="30000" dirty="0">
                <a:hlinkClick r:id="rId8"/>
              </a:rPr>
              <a:t>[2]</a:t>
            </a:r>
            <a:r>
              <a:rPr lang="ru-RU" dirty="0"/>
              <a:t>, усиливает двигательную и секреторную функции </a:t>
            </a:r>
            <a:r>
              <a:rPr lang="ru-RU" u="sng" dirty="0">
                <a:hlinkClick r:id="rId9" tooltip="Желудочно-кишечный тракт"/>
              </a:rPr>
              <a:t>желудочно-кишечного тракта</a:t>
            </a:r>
            <a:r>
              <a:rPr lang="ru-RU" dirty="0"/>
              <a:t>, способствует улучшению </a:t>
            </a:r>
            <a:r>
              <a:rPr lang="ru-RU" dirty="0">
                <a:hlinkClick r:id="rId10" tooltip="Аэрозольные загрязнения"/>
              </a:rPr>
              <a:t>обмена веществ</a:t>
            </a:r>
            <a:r>
              <a:rPr lang="ru-RU" dirty="0"/>
              <a:t>, стимулирует сердечную деятельность и повышает </a:t>
            </a:r>
            <a:r>
              <a:rPr lang="ru-RU" dirty="0" smtClean="0"/>
              <a:t>иммунитет.</a:t>
            </a:r>
          </a:p>
          <a:p>
            <a:r>
              <a:rPr lang="ru-RU" dirty="0"/>
              <a:t>Лес является важнейшим рекреационным ресурсом, </a:t>
            </a:r>
            <a:r>
              <a:rPr lang="ru-RU" dirty="0">
                <a:hlinkClick r:id="rId11" tooltip="Экологический туризм"/>
              </a:rPr>
              <a:t>экотуризм</a:t>
            </a:r>
            <a:r>
              <a:rPr lang="ru-RU" dirty="0"/>
              <a:t>, прогулки по лесу, отдых в лесу способствуют снятию стрессов и восстановлению психического и эмоционального здоровья человека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1164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«Леса Республики Коми»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Девственные </a:t>
            </a:r>
            <a:r>
              <a:rPr lang="ru-RU" b="1" dirty="0"/>
              <a:t>леса́ </a:t>
            </a:r>
            <a:r>
              <a:rPr lang="ru-RU" b="1" dirty="0" smtClean="0"/>
              <a:t>Коми</a:t>
            </a:r>
            <a:r>
              <a:rPr lang="ru-RU" dirty="0"/>
              <a:t> — </a:t>
            </a:r>
            <a:r>
              <a:rPr lang="ru-RU" dirty="0">
                <a:hlinkClick r:id="rId2" tooltip="Особо охраняемая природная территория"/>
              </a:rPr>
              <a:t>особо охраняемая природная территория</a:t>
            </a:r>
            <a:r>
              <a:rPr lang="ru-RU" dirty="0"/>
              <a:t>, расположенная на западных склонах </a:t>
            </a:r>
            <a:r>
              <a:rPr lang="ru-RU" dirty="0">
                <a:hlinkClick r:id="rId3" tooltip="Приполярный Урал"/>
              </a:rPr>
              <a:t>Северного</a:t>
            </a:r>
            <a:r>
              <a:rPr lang="ru-RU" dirty="0"/>
              <a:t> и </a:t>
            </a:r>
            <a:r>
              <a:rPr lang="ru-RU" dirty="0">
                <a:hlinkClick r:id="rId4"/>
              </a:rPr>
              <a:t>Приполярного Урала</a:t>
            </a:r>
            <a:r>
              <a:rPr lang="ru-RU" dirty="0"/>
              <a:t> в </a:t>
            </a:r>
            <a:r>
              <a:rPr lang="ru-RU" dirty="0">
                <a:hlinkClick r:id="rId5" tooltip="Республика Коми"/>
              </a:rPr>
              <a:t>Республике Коми</a:t>
            </a:r>
            <a:r>
              <a:rPr lang="ru-RU" dirty="0"/>
              <a:t>. Это первый российский природный объект, включенный в список объектов </a:t>
            </a:r>
            <a:r>
              <a:rPr lang="ru-RU" dirty="0">
                <a:hlinkClick r:id="rId6"/>
              </a:rPr>
              <a:t>Всемирного природного наследия</a:t>
            </a:r>
            <a:r>
              <a:rPr lang="ru-RU" dirty="0"/>
              <a:t> </a:t>
            </a:r>
            <a:r>
              <a:rPr lang="ru-RU" dirty="0">
                <a:hlinkClick r:id="rId7" tooltip="ЮНЕСКО"/>
              </a:rPr>
              <a:t>ЮНЕСКО</a:t>
            </a:r>
            <a:r>
              <a:rPr lang="ru-RU" dirty="0"/>
              <a:t>. Природный объект включает в себя равнинные и горные </a:t>
            </a:r>
            <a:r>
              <a:rPr lang="ru-RU" dirty="0">
                <a:hlinkClick r:id="rId8" tooltip="Тундры"/>
              </a:rPr>
              <a:t>тундры</a:t>
            </a:r>
            <a:r>
              <a:rPr lang="ru-RU" dirty="0"/>
              <a:t>, один из крупнейших оставшихся в Европе массив первичных </a:t>
            </a:r>
            <a:r>
              <a:rPr lang="ru-RU" dirty="0">
                <a:hlinkClick r:id="rId9" tooltip="Бореальный период"/>
              </a:rPr>
              <a:t>бореальных лесов</a:t>
            </a:r>
            <a:r>
              <a:rPr lang="ru-RU" dirty="0"/>
              <a:t>, обширную </a:t>
            </a:r>
            <a:r>
              <a:rPr lang="ru-RU" dirty="0" smtClean="0"/>
              <a:t>водно-болотную </a:t>
            </a:r>
            <a:r>
              <a:rPr lang="ru-RU" dirty="0"/>
              <a:t>систему. По охватываемой площади в 32 800 км² это самые большие нетронутые леса в </a:t>
            </a:r>
            <a:r>
              <a:rPr lang="ru-RU" dirty="0" smtClean="0">
                <a:hlinkClick r:id="rId10" tooltip="Европа"/>
              </a:rPr>
              <a:t>Европе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49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152</Words>
  <Application>Microsoft Office PowerPoint</Application>
  <PresentationFormat>Широкоэкранный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«Путешествие в лесное царство»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Леса заметно влияют на процессы, происходящие в атмосфере, на земной поверхности и на некоторой глубине под нею, взаимодействует со многими компонентами окружающей среды, оказывая определяющее влияние на её качество:</vt:lpstr>
      <vt:lpstr>Хозяйственное значение леса:</vt:lpstr>
      <vt:lpstr>Значение леса для здоровья человека: </vt:lpstr>
      <vt:lpstr>«Леса Республики Коми»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лесное царство»</dc:title>
  <dc:creator>Пользователь</dc:creator>
  <cp:lastModifiedBy>Пользователь</cp:lastModifiedBy>
  <cp:revision>3</cp:revision>
  <dcterms:created xsi:type="dcterms:W3CDTF">2021-06-23T09:44:17Z</dcterms:created>
  <dcterms:modified xsi:type="dcterms:W3CDTF">2021-06-23T10:08:55Z</dcterms:modified>
</cp:coreProperties>
</file>