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5" r:id="rId4"/>
    <p:sldId id="267" r:id="rId5"/>
    <p:sldId id="272" r:id="rId6"/>
    <p:sldId id="257" r:id="rId7"/>
    <p:sldId id="258" r:id="rId8"/>
    <p:sldId id="259" r:id="rId9"/>
    <p:sldId id="260" r:id="rId10"/>
    <p:sldId id="261" r:id="rId11"/>
    <p:sldId id="262" r:id="rId12"/>
    <p:sldId id="263" r:id="rId13"/>
    <p:sldId id="264" r:id="rId14"/>
    <p:sldId id="268" r:id="rId15"/>
    <p:sldId id="269" r:id="rId16"/>
    <p:sldId id="270" r:id="rId17"/>
    <p:sldId id="271"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29.03.2021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29.03.2021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29.03.2021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29.03.2021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29.03.2021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29.03.2021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29.03.2021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29.03.2021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29.03.2021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29.03.2021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29.03.2021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29.03.2021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90948" cy="6858000"/>
          </a:xfrm>
          <a:prstGeom prst="rect">
            <a:avLst/>
          </a:prstGeom>
        </p:spPr>
      </p:pic>
      <p:pic>
        <p:nvPicPr>
          <p:cNvPr id="3" name="Рисунок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63672" y="4128267"/>
            <a:ext cx="2216656" cy="2651760"/>
          </a:xfrm>
          <a:prstGeom prst="rect">
            <a:avLst/>
          </a:prstGeom>
        </p:spPr>
      </p:pic>
      <p:sp>
        <p:nvSpPr>
          <p:cNvPr id="4" name="Заголовок 3"/>
          <p:cNvSpPr>
            <a:spLocks noGrp="1"/>
          </p:cNvSpPr>
          <p:nvPr>
            <p:ph type="title"/>
          </p:nvPr>
        </p:nvSpPr>
        <p:spPr>
          <a:xfrm>
            <a:off x="1259632" y="116632"/>
            <a:ext cx="7992888" cy="4011635"/>
          </a:xfrm>
        </p:spPr>
        <p:txBody>
          <a:bodyPr>
            <a:normAutofit/>
          </a:bodyPr>
          <a:lstStyle/>
          <a:p>
            <a:r>
              <a:rPr lang="ru-RU" b="1" dirty="0" smtClean="0">
                <a:solidFill>
                  <a:srgbClr val="C00000"/>
                </a:solidFill>
                <a:latin typeface="Times New Roman" pitchFamily="18" charset="0"/>
                <a:cs typeface="Times New Roman" pitchFamily="18" charset="0"/>
              </a:rPr>
              <a:t>« Проведение физкультурных досугов и развлечений – эффективные формы физического развития дошкольников»</a:t>
            </a:r>
            <a:endParaRPr lang="ru-RU"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23741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90948" cy="6858000"/>
          </a:xfrm>
          <a:prstGeom prst="rect">
            <a:avLst/>
          </a:prstGeom>
        </p:spPr>
      </p:pic>
      <p:pic>
        <p:nvPicPr>
          <p:cNvPr id="3" name="Рисунок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63672" y="4128267"/>
            <a:ext cx="2216656" cy="265176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0"/>
            <a:ext cx="5472608" cy="4128267"/>
          </a:xfrm>
          <a:prstGeom prst="ellipse">
            <a:avLst/>
          </a:prstGeom>
          <a:ln w="6350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5595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965"/>
            <a:ext cx="9390948" cy="6858000"/>
          </a:xfrm>
          <a:prstGeom prst="rect">
            <a:avLst/>
          </a:prstGeom>
        </p:spPr>
      </p:pic>
      <p:pic>
        <p:nvPicPr>
          <p:cNvPr id="3" name="Рисунок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63672" y="4128267"/>
            <a:ext cx="2216656" cy="2651760"/>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5736" y="116632"/>
            <a:ext cx="5616624" cy="4011635"/>
          </a:xfrm>
          <a:prstGeom prst="ellipse">
            <a:avLst/>
          </a:prstGeom>
          <a:ln w="6350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69430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90948" cy="6858000"/>
          </a:xfrm>
          <a:prstGeom prst="rect">
            <a:avLst/>
          </a:prstGeom>
        </p:spPr>
      </p:pic>
      <p:pic>
        <p:nvPicPr>
          <p:cNvPr id="3" name="Рисунок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63672" y="4128267"/>
            <a:ext cx="2216656" cy="2651760"/>
          </a:xfrm>
          <a:prstGeom prst="rect">
            <a:avLst/>
          </a:prstGeom>
        </p:spPr>
      </p:pic>
      <p:pic>
        <p:nvPicPr>
          <p:cNvPr id="5" name="Рисунок 4"/>
          <p:cNvPicPr>
            <a:picLocks noChangeAspect="1"/>
          </p:cNvPicPr>
          <p:nvPr/>
        </p:nvPicPr>
        <p:blipFill rotWithShape="1">
          <a:blip r:embed="rId4">
            <a:extLst>
              <a:ext uri="{28A0092B-C50C-407E-A947-70E740481C1C}">
                <a14:useLocalDpi xmlns:a14="http://schemas.microsoft.com/office/drawing/2010/main" val="0"/>
              </a:ext>
            </a:extLst>
          </a:blip>
          <a:srcRect l="8030" r="5607" b="25605"/>
          <a:stretch/>
        </p:blipFill>
        <p:spPr>
          <a:xfrm>
            <a:off x="1691681" y="116631"/>
            <a:ext cx="6120680" cy="4011635"/>
          </a:xfrm>
          <a:prstGeom prst="rect">
            <a:avLst/>
          </a:prstGeom>
          <a:ln>
            <a:noFill/>
          </a:ln>
          <a:effectLst>
            <a:softEdge rad="112500"/>
          </a:effectLst>
        </p:spPr>
      </p:pic>
    </p:spTree>
    <p:extLst>
      <p:ext uri="{BB962C8B-B14F-4D97-AF65-F5344CB8AC3E}">
        <p14:creationId xmlns:p14="http://schemas.microsoft.com/office/powerpoint/2010/main" val="2378700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90948" cy="6858000"/>
          </a:xfrm>
          <a:prstGeom prst="rect">
            <a:avLst/>
          </a:prstGeom>
        </p:spPr>
      </p:pic>
      <p:pic>
        <p:nvPicPr>
          <p:cNvPr id="3" name="Рисунок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63672" y="4128267"/>
            <a:ext cx="2216656" cy="2651760"/>
          </a:xfrm>
          <a:prstGeom prst="rect">
            <a:avLst/>
          </a:prstGeom>
        </p:spPr>
      </p:pic>
      <p:sp>
        <p:nvSpPr>
          <p:cNvPr id="4" name="Заголовок 3"/>
          <p:cNvSpPr>
            <a:spLocks noGrp="1"/>
          </p:cNvSpPr>
          <p:nvPr>
            <p:ph type="title"/>
          </p:nvPr>
        </p:nvSpPr>
        <p:spPr>
          <a:xfrm>
            <a:off x="1403648" y="1"/>
            <a:ext cx="7848872" cy="4128266"/>
          </a:xfrm>
        </p:spPr>
        <p:txBody>
          <a:bodyPr>
            <a:noAutofit/>
          </a:bodyPr>
          <a:lstStyle/>
          <a:p>
            <a:pPr algn="l"/>
            <a:r>
              <a:rPr lang="ru-RU" sz="2400" dirty="0" smtClean="0">
                <a:solidFill>
                  <a:srgbClr val="000000"/>
                </a:solidFill>
                <a:latin typeface="Times New Roman" pitchFamily="18" charset="0"/>
                <a:cs typeface="Times New Roman" pitchFamily="18" charset="0"/>
              </a:rPr>
              <a:t/>
            </a:r>
            <a:br>
              <a:rPr lang="ru-RU" sz="2400" dirty="0" smtClean="0">
                <a:solidFill>
                  <a:srgbClr val="000000"/>
                </a:solidFill>
                <a:latin typeface="Times New Roman" pitchFamily="18" charset="0"/>
                <a:cs typeface="Times New Roman" pitchFamily="18" charset="0"/>
              </a:rPr>
            </a:br>
            <a:r>
              <a:rPr lang="ru-RU" sz="2400" dirty="0">
                <a:solidFill>
                  <a:srgbClr val="000000"/>
                </a:solidFill>
                <a:latin typeface="Times New Roman" pitchFamily="18" charset="0"/>
                <a:cs typeface="Times New Roman" pitchFamily="18" charset="0"/>
              </a:rPr>
              <a:t/>
            </a:r>
            <a:br>
              <a:rPr lang="ru-RU" sz="2400" dirty="0">
                <a:solidFill>
                  <a:srgbClr val="000000"/>
                </a:solidFill>
                <a:latin typeface="Times New Roman" pitchFamily="18" charset="0"/>
                <a:cs typeface="Times New Roman" pitchFamily="18" charset="0"/>
              </a:rPr>
            </a:br>
            <a:r>
              <a:rPr lang="ru-RU" sz="2400" dirty="0" smtClean="0">
                <a:solidFill>
                  <a:srgbClr val="000000"/>
                </a:solidFill>
                <a:latin typeface="Times New Roman" pitchFamily="18" charset="0"/>
                <a:cs typeface="Times New Roman" pitchFamily="18" charset="0"/>
              </a:rPr>
              <a:t/>
            </a:r>
            <a:br>
              <a:rPr lang="ru-RU" sz="2400" dirty="0" smtClean="0">
                <a:solidFill>
                  <a:srgbClr val="000000"/>
                </a:solidFill>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Успешность проведения физкультурного </a:t>
            </a:r>
            <a:r>
              <a:rPr lang="ru-RU" sz="2400" b="1" dirty="0">
                <a:solidFill>
                  <a:srgbClr val="002060"/>
                </a:solidFill>
                <a:latin typeface="Times New Roman" pitchFamily="18" charset="0"/>
                <a:cs typeface="Times New Roman" pitchFamily="18" charset="0"/>
              </a:rPr>
              <a:t>досуга во </a:t>
            </a:r>
            <a:r>
              <a:rPr lang="ru-RU" sz="2400" b="1" dirty="0" smtClean="0">
                <a:solidFill>
                  <a:srgbClr val="002060"/>
                </a:solidFill>
                <a:latin typeface="Times New Roman" pitchFamily="18" charset="0"/>
                <a:cs typeface="Times New Roman" pitchFamily="18" charset="0"/>
              </a:rPr>
              <a:t>многом зависит </a:t>
            </a:r>
            <a:r>
              <a:rPr lang="ru-RU" sz="2400" b="1" dirty="0">
                <a:solidFill>
                  <a:srgbClr val="002060"/>
                </a:solidFill>
                <a:latin typeface="Times New Roman" pitchFamily="18" charset="0"/>
                <a:cs typeface="Times New Roman" pitchFamily="18" charset="0"/>
              </a:rPr>
              <a:t>от того, насколько подробно и четко</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спланирована его программа:</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 обозначить цель, задачи досуга, дату, время, место его проведения;</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 продумать содержание;</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-продумать начало и окончание досуга, сюрпризный момент, награждение</a:t>
            </a:r>
            <a:r>
              <a:rPr lang="ru-RU" sz="2400" b="1" dirty="0" smtClean="0">
                <a:solidFill>
                  <a:srgbClr val="002060"/>
                </a:solidFill>
                <a:latin typeface="Times New Roman" pitchFamily="18" charset="0"/>
                <a:cs typeface="Times New Roman" pitchFamily="18" charset="0"/>
              </a:rPr>
              <a:t>;</a:t>
            </a:r>
            <a:br>
              <a:rPr lang="ru-RU" sz="2400" b="1" dirty="0" smtClean="0">
                <a:solidFill>
                  <a:srgbClr val="002060"/>
                </a:solidFill>
                <a:latin typeface="Times New Roman" pitchFamily="18" charset="0"/>
                <a:cs typeface="Times New Roman" pitchFamily="18" charset="0"/>
              </a:rPr>
            </a:br>
            <a:r>
              <a:rPr lang="ru-RU" sz="2400" b="1" dirty="0">
                <a:solidFill>
                  <a:srgbClr val="002060"/>
                </a:solidFill>
                <a:latin typeface="yandex-sans"/>
              </a:rPr>
              <a:t>- </a:t>
            </a:r>
            <a:r>
              <a:rPr lang="ru-RU" sz="2400" b="1" dirty="0">
                <a:solidFill>
                  <a:srgbClr val="002060"/>
                </a:solidFill>
                <a:latin typeface="Times New Roman" pitchFamily="18" charset="0"/>
                <a:cs typeface="Times New Roman" pitchFamily="18" charset="0"/>
              </a:rPr>
              <a:t>выделить ответственных за подготовку и проведение праздника (желательно </a:t>
            </a:r>
            <a:r>
              <a:rPr lang="ru-RU" sz="2400" b="1" dirty="0" smtClean="0">
                <a:solidFill>
                  <a:srgbClr val="002060"/>
                </a:solidFill>
                <a:latin typeface="Times New Roman" pitchFamily="18" charset="0"/>
                <a:cs typeface="Times New Roman" pitchFamily="18" charset="0"/>
              </a:rPr>
              <a:t>участие методиста</a:t>
            </a:r>
            <a:r>
              <a:rPr lang="ru-RU" sz="2400" b="1" dirty="0">
                <a:solidFill>
                  <a:srgbClr val="002060"/>
                </a:solidFill>
                <a:latin typeface="Times New Roman" pitchFamily="18" charset="0"/>
                <a:cs typeface="Times New Roman" pitchFamily="18" charset="0"/>
              </a:rPr>
              <a:t>, воспитателей групп, воспитателя по физической культуре, родителей);</a:t>
            </a:r>
            <a:r>
              <a:rPr lang="ru-RU" sz="2400" b="1" dirty="0">
                <a:solidFill>
                  <a:srgbClr val="002060"/>
                </a:solidFill>
                <a:latin typeface="yandex-sans"/>
              </a:rPr>
              <a:t/>
            </a:r>
            <a:br>
              <a:rPr lang="ru-RU" sz="2400" b="1" dirty="0">
                <a:solidFill>
                  <a:srgbClr val="002060"/>
                </a:solidFill>
                <a:latin typeface="yandex-sans"/>
              </a:rPr>
            </a:br>
            <a:r>
              <a:rPr lang="ru-RU" sz="2400" dirty="0">
                <a:solidFill>
                  <a:srgbClr val="000000"/>
                </a:solidFill>
                <a:latin typeface="yandex-sans"/>
              </a:rPr>
              <a:t/>
            </a:r>
            <a:br>
              <a:rPr lang="ru-RU" sz="2400" dirty="0">
                <a:solidFill>
                  <a:srgbClr val="000000"/>
                </a:solidFill>
                <a:latin typeface="yandex-sans"/>
              </a:rPr>
            </a:br>
            <a:endParaRPr lang="ru-RU" sz="2400" dirty="0"/>
          </a:p>
        </p:txBody>
      </p:sp>
    </p:spTree>
    <p:extLst>
      <p:ext uri="{BB962C8B-B14F-4D97-AF65-F5344CB8AC3E}">
        <p14:creationId xmlns:p14="http://schemas.microsoft.com/office/powerpoint/2010/main" val="2023418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90948" cy="6858000"/>
          </a:xfrm>
          <a:prstGeom prst="rect">
            <a:avLst/>
          </a:prstGeom>
        </p:spPr>
      </p:pic>
      <p:pic>
        <p:nvPicPr>
          <p:cNvPr id="3" name="Рисунок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63672" y="4128267"/>
            <a:ext cx="2216656" cy="2651760"/>
          </a:xfrm>
          <a:prstGeom prst="rect">
            <a:avLst/>
          </a:prstGeom>
        </p:spPr>
      </p:pic>
      <p:sp>
        <p:nvSpPr>
          <p:cNvPr id="4" name="Заголовок 3"/>
          <p:cNvSpPr>
            <a:spLocks noGrp="1"/>
          </p:cNvSpPr>
          <p:nvPr>
            <p:ph type="title"/>
          </p:nvPr>
        </p:nvSpPr>
        <p:spPr>
          <a:xfrm>
            <a:off x="971600" y="274638"/>
            <a:ext cx="8419348" cy="4018458"/>
          </a:xfrm>
        </p:spPr>
        <p:txBody>
          <a:bodyPr>
            <a:noAutofit/>
          </a:bodyPr>
          <a:lstStyle/>
          <a:p>
            <a:r>
              <a:rPr lang="ru-RU" sz="2400" b="1" dirty="0">
                <a:solidFill>
                  <a:srgbClr val="002060"/>
                </a:solidFill>
                <a:latin typeface="Times New Roman" pitchFamily="18" charset="0"/>
                <a:cs typeface="Times New Roman" pitchFamily="18" charset="0"/>
              </a:rPr>
              <a:t>- определить количество участников каждой возрастной группы детского сада, а </a:t>
            </a:r>
            <a:r>
              <a:rPr lang="ru-RU" sz="2400" b="1" dirty="0" smtClean="0">
                <a:solidFill>
                  <a:srgbClr val="002060"/>
                </a:solidFill>
                <a:latin typeface="Times New Roman" pitchFamily="18" charset="0"/>
                <a:cs typeface="Times New Roman" pitchFamily="18" charset="0"/>
              </a:rPr>
              <a:t>также приглашенных </a:t>
            </a:r>
            <a:r>
              <a:rPr lang="ru-RU" sz="2400" b="1" dirty="0">
                <a:solidFill>
                  <a:srgbClr val="002060"/>
                </a:solidFill>
                <a:latin typeface="Times New Roman" pitchFamily="18" charset="0"/>
                <a:cs typeface="Times New Roman" pitchFamily="18" charset="0"/>
              </a:rPr>
              <a:t>гостей;</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-продумать и оформить место проведения досуга, одежду участников, </a:t>
            </a:r>
            <a:r>
              <a:rPr lang="ru-RU" sz="2400" b="1" dirty="0" smtClean="0">
                <a:solidFill>
                  <a:srgbClr val="002060"/>
                </a:solidFill>
                <a:latin typeface="Times New Roman" pitchFamily="18" charset="0"/>
                <a:cs typeface="Times New Roman" pitchFamily="18" charset="0"/>
              </a:rPr>
              <a:t>атрибутику, музыкальное </a:t>
            </a:r>
            <a:r>
              <a:rPr lang="ru-RU" sz="2400" b="1" dirty="0">
                <a:solidFill>
                  <a:srgbClr val="002060"/>
                </a:solidFill>
                <a:latin typeface="Times New Roman" pitchFamily="18" charset="0"/>
                <a:cs typeface="Times New Roman" pitchFamily="18" charset="0"/>
              </a:rPr>
              <a:t>сопровождение, наглядность и </a:t>
            </a:r>
            <a:r>
              <a:rPr lang="ru-RU" sz="2400" b="1" dirty="0" smtClean="0">
                <a:solidFill>
                  <a:srgbClr val="002060"/>
                </a:solidFill>
                <a:latin typeface="Times New Roman" pitchFamily="18" charset="0"/>
                <a:cs typeface="Times New Roman" pitchFamily="18" charset="0"/>
              </a:rPr>
              <a:t>эстетику оформления</a:t>
            </a:r>
            <a:r>
              <a:rPr lang="ru-RU" sz="2400" b="1" dirty="0">
                <a:solidFill>
                  <a:srgbClr val="002060"/>
                </a:solidFill>
                <a:latin typeface="Times New Roman" pitchFamily="18" charset="0"/>
                <a:cs typeface="Times New Roman" pitchFamily="18" charset="0"/>
              </a:rPr>
              <a:t>;</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-если есть необходимость, организовать ремонт пособий;</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-продумать технику безопасности выполнения движений;</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-продумать индивидуальный и дифференцированный подход;</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 обозначить порядок подведения итогов конкурса и, поощрение участников досуга.</a:t>
            </a:r>
            <a:endParaRPr lang="ru-RU" sz="2400" b="1"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102120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2" y="0"/>
            <a:ext cx="9390948" cy="6880983"/>
          </a:xfrm>
          <a:prstGeom prst="rect">
            <a:avLst/>
          </a:prstGeom>
        </p:spPr>
      </p:pic>
      <p:pic>
        <p:nvPicPr>
          <p:cNvPr id="3" name="Рисунок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63672" y="4128267"/>
            <a:ext cx="2216656" cy="2651760"/>
          </a:xfrm>
          <a:prstGeom prst="rect">
            <a:avLst/>
          </a:prstGeom>
        </p:spPr>
      </p:pic>
      <p:sp>
        <p:nvSpPr>
          <p:cNvPr id="4" name="Заголовок 3"/>
          <p:cNvSpPr>
            <a:spLocks noGrp="1"/>
          </p:cNvSpPr>
          <p:nvPr>
            <p:ph type="title"/>
          </p:nvPr>
        </p:nvSpPr>
        <p:spPr>
          <a:xfrm>
            <a:off x="1043608" y="274637"/>
            <a:ext cx="7992888" cy="3853630"/>
          </a:xfrm>
        </p:spPr>
        <p:txBody>
          <a:bodyPr>
            <a:normAutofit/>
          </a:bodyPr>
          <a:lstStyle/>
          <a:p>
            <a:r>
              <a:rPr lang="ru-RU" sz="2800" b="1" dirty="0">
                <a:solidFill>
                  <a:srgbClr val="002060"/>
                </a:solidFill>
                <a:latin typeface="Times New Roman" pitchFamily="18" charset="0"/>
                <a:cs typeface="Times New Roman" pitchFamily="18" charset="0"/>
              </a:rPr>
              <a:t> </a:t>
            </a:r>
            <a:r>
              <a:rPr lang="ru-RU" sz="2800" b="1" dirty="0" smtClean="0">
                <a:solidFill>
                  <a:srgbClr val="002060"/>
                </a:solidFill>
                <a:latin typeface="Times New Roman" pitchFamily="18" charset="0"/>
                <a:cs typeface="Times New Roman" pitchFamily="18" charset="0"/>
              </a:rPr>
              <a:t>Физкультурные </a:t>
            </a:r>
            <a:r>
              <a:rPr lang="ru-RU" sz="2800" b="1" dirty="0">
                <a:solidFill>
                  <a:srgbClr val="002060"/>
                </a:solidFill>
                <a:latin typeface="Times New Roman" pitchFamily="18" charset="0"/>
                <a:cs typeface="Times New Roman" pitchFamily="18" charset="0"/>
              </a:rPr>
              <a:t>праздники и развлечения вызывают у детей повышенный интерес к двигательной активности, </a:t>
            </a:r>
            <a:r>
              <a:rPr lang="ru-RU" sz="2800" b="1" dirty="0" smtClean="0">
                <a:solidFill>
                  <a:srgbClr val="002060"/>
                </a:solidFill>
                <a:latin typeface="Times New Roman" pitchFamily="18" charset="0"/>
                <a:cs typeface="Times New Roman" pitchFamily="18" charset="0"/>
              </a:rPr>
              <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дают </a:t>
            </a:r>
            <a:r>
              <a:rPr lang="ru-RU" sz="2800" b="1" dirty="0">
                <a:solidFill>
                  <a:srgbClr val="002060"/>
                </a:solidFill>
                <a:latin typeface="Times New Roman" pitchFamily="18" charset="0"/>
                <a:cs typeface="Times New Roman" pitchFamily="18" charset="0"/>
              </a:rPr>
              <a:t>им возможность реализовать естественную потребность в движении, </a:t>
            </a:r>
            <a:r>
              <a:rPr lang="ru-RU" sz="2800" b="1" dirty="0" smtClean="0">
                <a:solidFill>
                  <a:srgbClr val="002060"/>
                </a:solidFill>
                <a:latin typeface="Times New Roman" pitchFamily="18" charset="0"/>
                <a:cs typeface="Times New Roman" pitchFamily="18" charset="0"/>
              </a:rPr>
              <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закрепляют </a:t>
            </a:r>
            <a:r>
              <a:rPr lang="ru-RU" sz="2800" b="1" dirty="0">
                <a:solidFill>
                  <a:srgbClr val="002060"/>
                </a:solidFill>
                <a:latin typeface="Times New Roman" pitchFamily="18" charset="0"/>
                <a:cs typeface="Times New Roman" pitchFamily="18" charset="0"/>
              </a:rPr>
              <a:t>двигательные умения и навыки</a:t>
            </a:r>
            <a:r>
              <a:rPr lang="ru-RU" sz="2800" b="1" dirty="0" smtClean="0">
                <a:solidFill>
                  <a:srgbClr val="002060"/>
                </a:solidFill>
                <a:latin typeface="Times New Roman" pitchFamily="18" charset="0"/>
                <a:cs typeface="Times New Roman" pitchFamily="18" charset="0"/>
              </a:rPr>
              <a:t>,</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 </a:t>
            </a:r>
            <a:r>
              <a:rPr lang="ru-RU" sz="2800" b="1" dirty="0">
                <a:solidFill>
                  <a:srgbClr val="002060"/>
                </a:solidFill>
                <a:latin typeface="Times New Roman" pitchFamily="18" charset="0"/>
                <a:cs typeface="Times New Roman" pitchFamily="18" charset="0"/>
              </a:rPr>
              <a:t>а также доставляют </a:t>
            </a:r>
            <a:r>
              <a:rPr lang="ru-RU" sz="2800" b="1" dirty="0" smtClean="0">
                <a:solidFill>
                  <a:srgbClr val="002060"/>
                </a:solidFill>
                <a:latin typeface="Times New Roman" pitchFamily="18" charset="0"/>
                <a:cs typeface="Times New Roman" pitchFamily="18" charset="0"/>
              </a:rPr>
              <a:t>им</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 </a:t>
            </a:r>
            <a:r>
              <a:rPr lang="ru-RU" sz="2800" b="1" dirty="0">
                <a:solidFill>
                  <a:srgbClr val="002060"/>
                </a:solidFill>
                <a:latin typeface="Times New Roman" pitchFamily="18" charset="0"/>
                <a:cs typeface="Times New Roman" pitchFamily="18" charset="0"/>
              </a:rPr>
              <a:t>огромное удовольствие </a:t>
            </a:r>
            <a:r>
              <a:rPr lang="ru-RU" sz="2800" b="1" dirty="0" smtClean="0">
                <a:solidFill>
                  <a:srgbClr val="002060"/>
                </a:solidFill>
                <a:latin typeface="Times New Roman" pitchFamily="18" charset="0"/>
                <a:cs typeface="Times New Roman" pitchFamily="18" charset="0"/>
              </a:rPr>
              <a:t>и </a:t>
            </a:r>
            <a:r>
              <a:rPr lang="ru-RU" sz="2800" b="1" dirty="0">
                <a:solidFill>
                  <a:srgbClr val="002060"/>
                </a:solidFill>
                <a:latin typeface="Times New Roman" pitchFamily="18" charset="0"/>
                <a:cs typeface="Times New Roman" pitchFamily="18" charset="0"/>
              </a:rPr>
              <a:t>радость.</a:t>
            </a:r>
          </a:p>
        </p:txBody>
      </p:sp>
    </p:spTree>
    <p:extLst>
      <p:ext uri="{BB962C8B-B14F-4D97-AF65-F5344CB8AC3E}">
        <p14:creationId xmlns:p14="http://schemas.microsoft.com/office/powerpoint/2010/main" val="3400319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90948" cy="6858000"/>
          </a:xfrm>
          <a:prstGeom prst="rect">
            <a:avLst/>
          </a:prstGeom>
        </p:spPr>
      </p:pic>
      <p:pic>
        <p:nvPicPr>
          <p:cNvPr id="3" name="Рисунок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63672" y="4128267"/>
            <a:ext cx="2216656" cy="2651760"/>
          </a:xfrm>
          <a:prstGeom prst="rect">
            <a:avLst/>
          </a:prstGeom>
        </p:spPr>
      </p:pic>
      <p:sp>
        <p:nvSpPr>
          <p:cNvPr id="4" name="Заголовок 3"/>
          <p:cNvSpPr>
            <a:spLocks noGrp="1"/>
          </p:cNvSpPr>
          <p:nvPr>
            <p:ph type="title"/>
          </p:nvPr>
        </p:nvSpPr>
        <p:spPr>
          <a:xfrm>
            <a:off x="1403648" y="116633"/>
            <a:ext cx="7848872" cy="3096343"/>
          </a:xfrm>
        </p:spPr>
        <p:txBody>
          <a:bodyPr>
            <a:normAutofit/>
          </a:bodyPr>
          <a:lstStyle/>
          <a:p>
            <a:r>
              <a:rPr lang="ru-RU" sz="3200" b="1" dirty="0" smtClean="0">
                <a:solidFill>
                  <a:srgbClr val="002060"/>
                </a:solidFill>
                <a:latin typeface="Times New Roman" pitchFamily="18" charset="0"/>
                <a:cs typeface="Times New Roman" pitchFamily="18" charset="0"/>
              </a:rPr>
              <a:t>Праздники и  развлечения</a:t>
            </a:r>
            <a:r>
              <a:rPr lang="ru-RU" sz="3200" b="1" dirty="0">
                <a:solidFill>
                  <a:srgbClr val="002060"/>
                </a:solidFill>
                <a:latin typeface="Times New Roman" pitchFamily="18" charset="0"/>
                <a:cs typeface="Times New Roman" pitchFamily="18" charset="0"/>
              </a:rPr>
              <a:t> сплачивают коллектив, воспитывают командный дух и, </a:t>
            </a:r>
            <a:r>
              <a:rPr lang="ru-RU" sz="3200" b="1" dirty="0" smtClean="0">
                <a:solidFill>
                  <a:srgbClr val="002060"/>
                </a:solidFill>
                <a:latin typeface="Times New Roman" pitchFamily="18" charset="0"/>
                <a:cs typeface="Times New Roman" pitchFamily="18" charset="0"/>
              </a:rPr>
              <a:t>конечно </a:t>
            </a:r>
            <a:r>
              <a:rPr lang="ru-RU" sz="3200" b="1" dirty="0">
                <a:solidFill>
                  <a:srgbClr val="002060"/>
                </a:solidFill>
                <a:latin typeface="Times New Roman" pitchFamily="18" charset="0"/>
                <a:cs typeface="Times New Roman" pitchFamily="18" charset="0"/>
              </a:rPr>
              <a:t>же, дарят огромное количество незабываемых эмоций </a:t>
            </a:r>
            <a:r>
              <a:rPr lang="ru-RU" sz="3200" b="1" dirty="0" smtClean="0">
                <a:solidFill>
                  <a:srgbClr val="002060"/>
                </a:solidFill>
                <a:latin typeface="Times New Roman" pitchFamily="18" charset="0"/>
                <a:cs typeface="Times New Roman" pitchFamily="18" charset="0"/>
              </a:rPr>
              <a:t>и</a:t>
            </a:r>
            <a:br>
              <a:rPr lang="ru-RU" sz="3200" b="1" dirty="0" smtClean="0">
                <a:solidFill>
                  <a:srgbClr val="002060"/>
                </a:solidFill>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ярких </a:t>
            </a:r>
            <a:r>
              <a:rPr lang="ru-RU" sz="3200" b="1" dirty="0">
                <a:solidFill>
                  <a:srgbClr val="002060"/>
                </a:solidFill>
                <a:latin typeface="Times New Roman" pitchFamily="18" charset="0"/>
                <a:cs typeface="Times New Roman" pitchFamily="18" charset="0"/>
              </a:rPr>
              <a:t>впечатлений, </a:t>
            </a:r>
            <a:r>
              <a:rPr lang="ru-RU" sz="3200" b="1" dirty="0" smtClean="0">
                <a:solidFill>
                  <a:srgbClr val="002060"/>
                </a:solidFill>
                <a:latin typeface="Times New Roman" pitchFamily="18" charset="0"/>
                <a:cs typeface="Times New Roman" pitchFamily="18" charset="0"/>
              </a:rPr>
              <a:t>а </a:t>
            </a:r>
            <a:r>
              <a:rPr lang="ru-RU" sz="3200" b="1" dirty="0">
                <a:solidFill>
                  <a:srgbClr val="002060"/>
                </a:solidFill>
                <a:latin typeface="Times New Roman" pitchFamily="18" charset="0"/>
                <a:cs typeface="Times New Roman" pitchFamily="18" charset="0"/>
              </a:rPr>
              <a:t>они просто необходимы каждому ребёнку!</a:t>
            </a:r>
          </a:p>
        </p:txBody>
      </p:sp>
    </p:spTree>
    <p:extLst>
      <p:ext uri="{BB962C8B-B14F-4D97-AF65-F5344CB8AC3E}">
        <p14:creationId xmlns:p14="http://schemas.microsoft.com/office/powerpoint/2010/main" val="2603992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0"/>
            <a:ext cx="9822996" cy="6858000"/>
          </a:xfrm>
          <a:prstGeom prst="rect">
            <a:avLst/>
          </a:prstGeom>
        </p:spPr>
      </p:pic>
      <p:pic>
        <p:nvPicPr>
          <p:cNvPr id="3" name="Рисунок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63672" y="4128267"/>
            <a:ext cx="2216656" cy="2651760"/>
          </a:xfrm>
          <a:prstGeom prst="rect">
            <a:avLst/>
          </a:prstGeom>
        </p:spPr>
      </p:pic>
      <p:sp>
        <p:nvSpPr>
          <p:cNvPr id="4" name="Заголовок 3"/>
          <p:cNvSpPr>
            <a:spLocks noGrp="1"/>
          </p:cNvSpPr>
          <p:nvPr>
            <p:ph type="title"/>
          </p:nvPr>
        </p:nvSpPr>
        <p:spPr>
          <a:xfrm>
            <a:off x="1375583" y="0"/>
            <a:ext cx="7987300" cy="4365104"/>
          </a:xfrm>
        </p:spPr>
        <p:txBody>
          <a:bodyPr>
            <a:normAutofit fontScale="90000"/>
          </a:bodyPr>
          <a:lstStyle/>
          <a:p>
            <a:pPr algn="l"/>
            <a:r>
              <a:rPr lang="ru-RU" sz="2700" b="1" dirty="0">
                <a:solidFill>
                  <a:srgbClr val="002060"/>
                </a:solidFill>
                <a:latin typeface="Times New Roman" pitchFamily="18" charset="0"/>
                <a:cs typeface="Times New Roman" pitchFamily="18" charset="0"/>
              </a:rPr>
              <a:t>При любой форме организации физкультурного досуга для </a:t>
            </a:r>
            <a:r>
              <a:rPr lang="ru-RU" sz="2700" b="1" dirty="0" smtClean="0">
                <a:solidFill>
                  <a:srgbClr val="002060"/>
                </a:solidFill>
                <a:latin typeface="Times New Roman" pitchFamily="18" charset="0"/>
                <a:cs typeface="Times New Roman" pitchFamily="18" charset="0"/>
              </a:rPr>
              <a:t>дошкольников  необходимо </a:t>
            </a:r>
            <a:r>
              <a:rPr lang="ru-RU" sz="2700" b="1" dirty="0">
                <a:solidFill>
                  <a:srgbClr val="002060"/>
                </a:solidFill>
                <a:latin typeface="Times New Roman" pitchFamily="18" charset="0"/>
                <a:cs typeface="Times New Roman" pitchFamily="18" charset="0"/>
              </a:rPr>
              <a:t>помнить следующее:</a:t>
            </a:r>
            <a:br>
              <a:rPr lang="ru-RU" sz="2700" b="1" dirty="0">
                <a:solidFill>
                  <a:srgbClr val="002060"/>
                </a:solidFill>
                <a:latin typeface="Times New Roman" pitchFamily="18" charset="0"/>
                <a:cs typeface="Times New Roman" pitchFamily="18" charset="0"/>
              </a:rPr>
            </a:br>
            <a:r>
              <a:rPr lang="ru-RU" sz="2700" b="1" dirty="0">
                <a:solidFill>
                  <a:srgbClr val="002060"/>
                </a:solidFill>
                <a:latin typeface="Times New Roman" pitchFamily="18" charset="0"/>
                <a:cs typeface="Times New Roman" pitchFamily="18" charset="0"/>
              </a:rPr>
              <a:t>- недопустимо перерастание детского праздника в развлекательное зрелище для взрослых.</a:t>
            </a:r>
            <a:br>
              <a:rPr lang="ru-RU" sz="2700" b="1" dirty="0">
                <a:solidFill>
                  <a:srgbClr val="002060"/>
                </a:solidFill>
                <a:latin typeface="Times New Roman" pitchFamily="18" charset="0"/>
                <a:cs typeface="Times New Roman" pitchFamily="18" charset="0"/>
              </a:rPr>
            </a:br>
            <a:r>
              <a:rPr lang="ru-RU" sz="2700" b="1" dirty="0">
                <a:solidFill>
                  <a:srgbClr val="002060"/>
                </a:solidFill>
                <a:latin typeface="Times New Roman" pitchFamily="18" charset="0"/>
                <a:cs typeface="Times New Roman" pitchFamily="18" charset="0"/>
              </a:rPr>
              <a:t>– не допускать, чтобы кто то из детей не участвовал в досуге</a:t>
            </a:r>
            <a:br>
              <a:rPr lang="ru-RU" sz="2700" b="1" dirty="0">
                <a:solidFill>
                  <a:srgbClr val="002060"/>
                </a:solidFill>
                <a:latin typeface="Times New Roman" pitchFamily="18" charset="0"/>
                <a:cs typeface="Times New Roman" pitchFamily="18" charset="0"/>
              </a:rPr>
            </a:br>
            <a:r>
              <a:rPr lang="ru-RU" sz="2700" b="1" dirty="0">
                <a:solidFill>
                  <a:srgbClr val="002060"/>
                </a:solidFill>
                <a:latin typeface="Times New Roman" pitchFamily="18" charset="0"/>
                <a:cs typeface="Times New Roman" pitchFamily="18" charset="0"/>
              </a:rPr>
              <a:t>- при подготовке важно поддерживать живой интерес детей к мероприятию. </a:t>
            </a:r>
            <a:r>
              <a:rPr lang="ru-RU" sz="2700" b="1" dirty="0" smtClean="0">
                <a:solidFill>
                  <a:srgbClr val="002060"/>
                </a:solidFill>
                <a:latin typeface="Times New Roman" pitchFamily="18" charset="0"/>
                <a:cs typeface="Times New Roman" pitchFamily="18" charset="0"/>
              </a:rPr>
              <a:t/>
            </a:r>
            <a:br>
              <a:rPr lang="ru-RU" sz="2700" b="1" dirty="0" smtClean="0">
                <a:solidFill>
                  <a:srgbClr val="002060"/>
                </a:solidFill>
                <a:latin typeface="Times New Roman" pitchFamily="18" charset="0"/>
                <a:cs typeface="Times New Roman" pitchFamily="18" charset="0"/>
              </a:rPr>
            </a:br>
            <a:r>
              <a:rPr lang="ru-RU" sz="2700" b="1" dirty="0" smtClean="0">
                <a:solidFill>
                  <a:srgbClr val="002060"/>
                </a:solidFill>
                <a:latin typeface="Times New Roman" pitchFamily="18" charset="0"/>
                <a:cs typeface="Times New Roman" pitchFamily="18" charset="0"/>
              </a:rPr>
              <a:t>Не следует проводить репетиции.</a:t>
            </a:r>
            <a:r>
              <a:rPr lang="ru-RU" sz="2700" b="1" dirty="0">
                <a:solidFill>
                  <a:srgbClr val="002060"/>
                </a:solidFill>
                <a:latin typeface="Times New Roman" pitchFamily="18" charset="0"/>
                <a:cs typeface="Times New Roman" pitchFamily="18" charset="0"/>
              </a:rPr>
              <a:t/>
            </a:r>
            <a:br>
              <a:rPr lang="ru-RU" sz="2700" b="1" dirty="0">
                <a:solidFill>
                  <a:srgbClr val="002060"/>
                </a:solidFill>
                <a:latin typeface="Times New Roman" pitchFamily="18" charset="0"/>
                <a:cs typeface="Times New Roman" pitchFamily="18" charset="0"/>
              </a:rPr>
            </a:br>
            <a:endParaRPr lang="ru-RU" sz="27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58720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90948" cy="6858000"/>
          </a:xfrm>
          <a:prstGeom prst="rect">
            <a:avLst/>
          </a:prstGeom>
        </p:spPr>
      </p:pic>
      <p:pic>
        <p:nvPicPr>
          <p:cNvPr id="3" name="Рисунок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63672" y="4128267"/>
            <a:ext cx="2216656" cy="2651760"/>
          </a:xfrm>
          <a:prstGeom prst="rect">
            <a:avLst/>
          </a:prstGeom>
        </p:spPr>
      </p:pic>
      <p:sp>
        <p:nvSpPr>
          <p:cNvPr id="5" name="Заголовок 4"/>
          <p:cNvSpPr>
            <a:spLocks noGrp="1"/>
          </p:cNvSpPr>
          <p:nvPr>
            <p:ph type="title"/>
          </p:nvPr>
        </p:nvSpPr>
        <p:spPr>
          <a:xfrm>
            <a:off x="1403648" y="188641"/>
            <a:ext cx="7987300" cy="3528392"/>
          </a:xfrm>
        </p:spPr>
        <p:txBody>
          <a:bodyPr>
            <a:normAutofit/>
          </a:bodyPr>
          <a:lstStyle/>
          <a:p>
            <a:r>
              <a:rPr lang="ru-RU" sz="2400" b="1" dirty="0">
                <a:solidFill>
                  <a:srgbClr val="002060"/>
                </a:solidFill>
                <a:latin typeface="Times New Roman" pitchFamily="18" charset="0"/>
                <a:cs typeface="Times New Roman" pitchFamily="18" charset="0"/>
              </a:rPr>
              <a:t>- необходимо рациональное распределение физической нагрузки в разных видах</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деятельности (с учетом уровня развития двигательной активности и физической подготовленности детей).</a:t>
            </a:r>
            <a:r>
              <a:rPr lang="ru-RU" sz="4000" dirty="0">
                <a:solidFill>
                  <a:srgbClr val="000000"/>
                </a:solidFill>
                <a:latin typeface="yandex-sans"/>
              </a:rPr>
              <a:t/>
            </a:r>
            <a:br>
              <a:rPr lang="ru-RU" sz="4000" dirty="0">
                <a:solidFill>
                  <a:srgbClr val="000000"/>
                </a:solidFill>
                <a:latin typeface="yandex-sans"/>
              </a:rPr>
            </a:br>
            <a:r>
              <a:rPr lang="ru-RU" sz="2400" b="1" dirty="0">
                <a:solidFill>
                  <a:srgbClr val="002060"/>
                </a:solidFill>
                <a:latin typeface="Times New Roman" pitchFamily="18" charset="0"/>
                <a:cs typeface="Times New Roman" pitchFamily="18" charset="0"/>
              </a:rPr>
              <a:t>-учесть, что пользу для оздоровления и закаливания детей приносят физкультурные</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досуги, организованные на открытом воздухе.</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-важно вызвать у детей желание участвовать в будущих досугах</a:t>
            </a:r>
            <a:endParaRPr lang="ru-RU" dirty="0"/>
          </a:p>
        </p:txBody>
      </p:sp>
    </p:spTree>
    <p:extLst>
      <p:ext uri="{BB962C8B-B14F-4D97-AF65-F5344CB8AC3E}">
        <p14:creationId xmlns:p14="http://schemas.microsoft.com/office/powerpoint/2010/main" val="1614661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5" y="0"/>
            <a:ext cx="9390948" cy="6858000"/>
          </a:xfrm>
          <a:prstGeom prst="rect">
            <a:avLst/>
          </a:prstGeom>
        </p:spPr>
      </p:pic>
      <p:pic>
        <p:nvPicPr>
          <p:cNvPr id="3" name="Рисунок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08254" y="3717032"/>
            <a:ext cx="2216656" cy="2651760"/>
          </a:xfrm>
          <a:prstGeom prst="rect">
            <a:avLst/>
          </a:prstGeom>
        </p:spPr>
      </p:pic>
      <p:sp>
        <p:nvSpPr>
          <p:cNvPr id="5" name="Заголовок 4"/>
          <p:cNvSpPr>
            <a:spLocks noGrp="1"/>
          </p:cNvSpPr>
          <p:nvPr>
            <p:ph type="ctrTitle"/>
          </p:nvPr>
        </p:nvSpPr>
        <p:spPr>
          <a:xfrm>
            <a:off x="1475656" y="1"/>
            <a:ext cx="7668344" cy="1844823"/>
          </a:xfrm>
        </p:spPr>
        <p:txBody>
          <a:bodyPr>
            <a:noAutofit/>
          </a:bodyPr>
          <a:lstStyle/>
          <a:p>
            <a:pPr algn="l"/>
            <a:r>
              <a:rPr lang="ru-RU" b="1" dirty="0">
                <a:solidFill>
                  <a:srgbClr val="C00000"/>
                </a:solidFill>
                <a:latin typeface="Times New Roman" pitchFamily="18" charset="0"/>
                <a:cs typeface="Times New Roman" pitchFamily="18" charset="0"/>
              </a:rPr>
              <a:t>« Быстрого и ловкого болезнь не догонит» - </a:t>
            </a:r>
            <a:r>
              <a:rPr lang="ru-RU" b="1" dirty="0" smtClean="0">
                <a:solidFill>
                  <a:srgbClr val="C00000"/>
                </a:solidFill>
                <a:latin typeface="Times New Roman" pitchFamily="18" charset="0"/>
                <a:cs typeface="Times New Roman" pitchFamily="18" charset="0"/>
              </a:rPr>
              <a:t>так </a:t>
            </a:r>
            <a:r>
              <a:rPr lang="ru-RU" b="1" dirty="0">
                <a:solidFill>
                  <a:srgbClr val="C00000"/>
                </a:solidFill>
                <a:latin typeface="Times New Roman" pitchFamily="18" charset="0"/>
                <a:cs typeface="Times New Roman" pitchFamily="18" charset="0"/>
              </a:rPr>
              <a:t>гласит народная мудрость</a:t>
            </a:r>
            <a:r>
              <a:rPr lang="ru-RU" b="1" dirty="0">
                <a:solidFill>
                  <a:srgbClr val="C00000"/>
                </a:solidFill>
                <a:latin typeface="Arial"/>
              </a:rPr>
              <a:t>.</a:t>
            </a:r>
            <a:endParaRPr lang="ru-RU" b="1" dirty="0">
              <a:solidFill>
                <a:srgbClr val="C00000"/>
              </a:solidFill>
            </a:endParaRPr>
          </a:p>
        </p:txBody>
      </p:sp>
      <p:sp>
        <p:nvSpPr>
          <p:cNvPr id="4" name="Подзаголовок 3"/>
          <p:cNvSpPr>
            <a:spLocks noGrp="1"/>
          </p:cNvSpPr>
          <p:nvPr>
            <p:ph type="subTitle" idx="1"/>
          </p:nvPr>
        </p:nvSpPr>
        <p:spPr>
          <a:xfrm>
            <a:off x="0" y="1988840"/>
            <a:ext cx="9252520" cy="2016224"/>
          </a:xfrm>
        </p:spPr>
        <p:txBody>
          <a:bodyPr>
            <a:noAutofit/>
          </a:bodyPr>
          <a:lstStyle/>
          <a:p>
            <a:pPr algn="l"/>
            <a:r>
              <a:rPr lang="ru-RU" sz="2800" b="1" dirty="0">
                <a:solidFill>
                  <a:srgbClr val="002060"/>
                </a:solidFill>
                <a:latin typeface="Times New Roman" pitchFamily="18" charset="0"/>
                <a:cs typeface="Times New Roman" pitchFamily="18" charset="0"/>
              </a:rPr>
              <a:t>Спортивные праздники и развлеченья любят дети</a:t>
            </a:r>
          </a:p>
          <a:p>
            <a:pPr algn="l"/>
            <a:r>
              <a:rPr lang="ru-RU" sz="2800" b="1" dirty="0" smtClean="0">
                <a:solidFill>
                  <a:srgbClr val="002060"/>
                </a:solidFill>
                <a:latin typeface="Times New Roman" pitchFamily="18" charset="0"/>
                <a:cs typeface="Times New Roman" pitchFamily="18" charset="0"/>
              </a:rPr>
              <a:t>городов </a:t>
            </a:r>
            <a:r>
              <a:rPr lang="ru-RU" sz="2800" b="1" dirty="0">
                <a:solidFill>
                  <a:srgbClr val="002060"/>
                </a:solidFill>
                <a:latin typeface="Times New Roman" pitchFamily="18" charset="0"/>
                <a:cs typeface="Times New Roman" pitchFamily="18" charset="0"/>
              </a:rPr>
              <a:t>и деревень.</a:t>
            </a:r>
          </a:p>
          <a:p>
            <a:pPr algn="l"/>
            <a:r>
              <a:rPr lang="ru-RU" sz="2800" b="1" dirty="0">
                <a:solidFill>
                  <a:srgbClr val="002060"/>
                </a:solidFill>
                <a:latin typeface="Times New Roman" pitchFamily="18" charset="0"/>
                <a:cs typeface="Times New Roman" pitchFamily="18" charset="0"/>
              </a:rPr>
              <a:t>Пусть же станут в целом </a:t>
            </a:r>
            <a:r>
              <a:rPr lang="ru-RU" sz="2800" b="1" dirty="0" smtClean="0">
                <a:solidFill>
                  <a:srgbClr val="002060"/>
                </a:solidFill>
                <a:latin typeface="Times New Roman" pitchFamily="18" charset="0"/>
                <a:cs typeface="Times New Roman" pitchFamily="18" charset="0"/>
              </a:rPr>
              <a:t>свете, спортивные </a:t>
            </a:r>
            <a:r>
              <a:rPr lang="ru-RU" sz="2800" b="1" dirty="0">
                <a:solidFill>
                  <a:srgbClr val="002060"/>
                </a:solidFill>
                <a:latin typeface="Times New Roman" pitchFamily="18" charset="0"/>
                <a:cs typeface="Times New Roman" pitchFamily="18" charset="0"/>
              </a:rPr>
              <a:t>праздники и развлеченья каждый день.</a:t>
            </a:r>
          </a:p>
        </p:txBody>
      </p:sp>
    </p:spTree>
    <p:extLst>
      <p:ext uri="{BB962C8B-B14F-4D97-AF65-F5344CB8AC3E}">
        <p14:creationId xmlns:p14="http://schemas.microsoft.com/office/powerpoint/2010/main" val="918389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90948" cy="6858000"/>
          </a:xfrm>
          <a:prstGeom prst="rect">
            <a:avLst/>
          </a:prstGeom>
        </p:spPr>
      </p:pic>
      <p:pic>
        <p:nvPicPr>
          <p:cNvPr id="3" name="Рисунок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63672" y="4128267"/>
            <a:ext cx="2216656" cy="2651760"/>
          </a:xfrm>
          <a:prstGeom prst="rect">
            <a:avLst/>
          </a:prstGeom>
        </p:spPr>
      </p:pic>
      <p:sp>
        <p:nvSpPr>
          <p:cNvPr id="4" name="Заголовок 3"/>
          <p:cNvSpPr>
            <a:spLocks noGrp="1"/>
          </p:cNvSpPr>
          <p:nvPr>
            <p:ph type="title"/>
          </p:nvPr>
        </p:nvSpPr>
        <p:spPr>
          <a:xfrm>
            <a:off x="1259632" y="116632"/>
            <a:ext cx="7776864" cy="4011635"/>
          </a:xfrm>
        </p:spPr>
        <p:txBody>
          <a:bodyPr>
            <a:normAutofit/>
          </a:bodyPr>
          <a:lstStyle/>
          <a:p>
            <a:r>
              <a:rPr lang="ru-RU" sz="3600" b="1" dirty="0">
                <a:solidFill>
                  <a:srgbClr val="002060"/>
                </a:solidFill>
                <a:latin typeface="Times New Roman" pitchFamily="18" charset="0"/>
                <a:cs typeface="Times New Roman" pitchFamily="18" charset="0"/>
              </a:rPr>
              <a:t>Актуальность </a:t>
            </a:r>
            <a:r>
              <a:rPr lang="ru-RU" sz="3600" b="1" dirty="0" smtClean="0">
                <a:solidFill>
                  <a:srgbClr val="002060"/>
                </a:solidFill>
                <a:latin typeface="Times New Roman" pitchFamily="18" charset="0"/>
                <a:cs typeface="Times New Roman" pitchFamily="18" charset="0"/>
              </a:rPr>
              <a:t>физкультурных досугов и развлечений заключается </a:t>
            </a:r>
            <a:r>
              <a:rPr lang="ru-RU" sz="3600" b="1" dirty="0">
                <a:solidFill>
                  <a:srgbClr val="002060"/>
                </a:solidFill>
                <a:latin typeface="Times New Roman" pitchFamily="18" charset="0"/>
                <a:cs typeface="Times New Roman" pitchFamily="18" charset="0"/>
              </a:rPr>
              <a:t>в том, что современные дети в большинстве своем испытывают двигательный дефицит, т. е. страдают гиподинамией.</a:t>
            </a:r>
          </a:p>
        </p:txBody>
      </p:sp>
    </p:spTree>
    <p:extLst>
      <p:ext uri="{BB962C8B-B14F-4D97-AF65-F5344CB8AC3E}">
        <p14:creationId xmlns:p14="http://schemas.microsoft.com/office/powerpoint/2010/main" val="2864075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3"/>
            <a:ext cx="9425972" cy="6858000"/>
          </a:xfrm>
          <a:prstGeom prst="rect">
            <a:avLst/>
          </a:prstGeom>
        </p:spPr>
      </p:pic>
      <p:pic>
        <p:nvPicPr>
          <p:cNvPr id="3" name="Рисунок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63672" y="4128267"/>
            <a:ext cx="2216656" cy="2651760"/>
          </a:xfrm>
          <a:prstGeom prst="rect">
            <a:avLst/>
          </a:prstGeom>
        </p:spPr>
      </p:pic>
      <p:sp>
        <p:nvSpPr>
          <p:cNvPr id="4" name="Заголовок 3"/>
          <p:cNvSpPr>
            <a:spLocks noGrp="1"/>
          </p:cNvSpPr>
          <p:nvPr>
            <p:ph type="title"/>
          </p:nvPr>
        </p:nvSpPr>
        <p:spPr>
          <a:xfrm>
            <a:off x="1331640" y="0"/>
            <a:ext cx="7920880" cy="4005065"/>
          </a:xfrm>
        </p:spPr>
        <p:txBody>
          <a:bodyPr>
            <a:noAutofit/>
          </a:bodyPr>
          <a:lstStyle/>
          <a:p>
            <a:pPr algn="l"/>
            <a:r>
              <a:rPr lang="ru-RU" sz="2800" b="1" dirty="0" smtClean="0">
                <a:solidFill>
                  <a:srgbClr val="002060"/>
                </a:solidFill>
                <a:latin typeface="Times New Roman" pitchFamily="18" charset="0"/>
                <a:cs typeface="Times New Roman" pitchFamily="18" charset="0"/>
              </a:rPr>
              <a:t/>
            </a:r>
            <a:br>
              <a:rPr lang="ru-RU" sz="2800" b="1" dirty="0" smtClean="0">
                <a:solidFill>
                  <a:srgbClr val="002060"/>
                </a:solidFill>
                <a:latin typeface="Times New Roman" pitchFamily="18" charset="0"/>
                <a:cs typeface="Times New Roman" pitchFamily="18" charset="0"/>
              </a:rPr>
            </a:br>
            <a:r>
              <a:rPr lang="ru-RU" sz="2800" b="1" dirty="0">
                <a:solidFill>
                  <a:srgbClr val="002060"/>
                </a:solidFill>
                <a:latin typeface="Times New Roman" pitchFamily="18" charset="0"/>
                <a:cs typeface="Times New Roman" pitchFamily="18" charset="0"/>
              </a:rPr>
              <a:t/>
            </a:r>
            <a:br>
              <a:rPr lang="ru-RU" sz="2800" b="1" dirty="0">
                <a:solidFill>
                  <a:srgbClr val="002060"/>
                </a:solidFill>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По </a:t>
            </a:r>
            <a:r>
              <a:rPr lang="ru-RU" sz="2400" b="1" dirty="0">
                <a:solidFill>
                  <a:srgbClr val="002060"/>
                </a:solidFill>
                <a:latin typeface="Times New Roman" pitchFamily="18" charset="0"/>
                <a:cs typeface="Times New Roman" pitchFamily="18" charset="0"/>
              </a:rPr>
              <a:t>тематике досуги можно условно разделить на 4 основные </a:t>
            </a:r>
            <a:r>
              <a:rPr lang="ru-RU" sz="2400" b="1" dirty="0" smtClean="0">
                <a:solidFill>
                  <a:srgbClr val="002060"/>
                </a:solidFill>
                <a:latin typeface="Times New Roman" pitchFamily="18" charset="0"/>
                <a:cs typeface="Times New Roman" pitchFamily="18" charset="0"/>
              </a:rPr>
              <a:t>группы:</a:t>
            </a:r>
            <a:r>
              <a:rPr lang="ru-RU" sz="2400" b="1" dirty="0">
                <a:solidFill>
                  <a:srgbClr val="002060"/>
                </a:solidFill>
                <a:latin typeface="Times New Roman" pitchFamily="18" charset="0"/>
                <a:cs typeface="Times New Roman" pitchFamily="18" charset="0"/>
              </a:rPr>
              <a:t/>
            </a:r>
            <a:br>
              <a:rPr lang="ru-RU" sz="2400" b="1" dirty="0">
                <a:solidFill>
                  <a:srgbClr val="002060"/>
                </a:solidFill>
                <a:latin typeface="Times New Roman" pitchFamily="18" charset="0"/>
                <a:cs typeface="Times New Roman" pitchFamily="18" charset="0"/>
              </a:rPr>
            </a:br>
            <a:r>
              <a:rPr lang="ru-RU" sz="2400" b="1" dirty="0" smtClean="0">
                <a:solidFill>
                  <a:srgbClr val="C00000"/>
                </a:solidFill>
                <a:latin typeface="Times New Roman" pitchFamily="18" charset="0"/>
                <a:cs typeface="Times New Roman" pitchFamily="18" charset="0"/>
              </a:rPr>
              <a:t>Развлекательные: </a:t>
            </a:r>
            <a:r>
              <a:rPr lang="ru-RU" sz="2400" b="1" dirty="0" smtClean="0">
                <a:solidFill>
                  <a:srgbClr val="002060"/>
                </a:solidFill>
                <a:latin typeface="Times New Roman" pitchFamily="18" charset="0"/>
                <a:cs typeface="Times New Roman" pitchFamily="18" charset="0"/>
              </a:rPr>
              <a:t>"Весёлые </a:t>
            </a:r>
            <a:r>
              <a:rPr lang="ru-RU" sz="2400" b="1" dirty="0">
                <a:solidFill>
                  <a:srgbClr val="002060"/>
                </a:solidFill>
                <a:latin typeface="Times New Roman" pitchFamily="18" charset="0"/>
                <a:cs typeface="Times New Roman" pitchFamily="18" charset="0"/>
              </a:rPr>
              <a:t>старты ", "Петрушкины забавы" и др.</a:t>
            </a:r>
            <a:br>
              <a:rPr lang="ru-RU" sz="2400" b="1" dirty="0">
                <a:solidFill>
                  <a:srgbClr val="002060"/>
                </a:solidFill>
                <a:latin typeface="Times New Roman" pitchFamily="18" charset="0"/>
                <a:cs typeface="Times New Roman" pitchFamily="18" charset="0"/>
              </a:rPr>
            </a:br>
            <a:r>
              <a:rPr lang="ru-RU" sz="2400" b="1" dirty="0" smtClean="0">
                <a:solidFill>
                  <a:srgbClr val="C00000"/>
                </a:solidFill>
                <a:latin typeface="Times New Roman" pitchFamily="18" charset="0"/>
                <a:cs typeface="Times New Roman" pitchFamily="18" charset="0"/>
              </a:rPr>
              <a:t>Познавательные: </a:t>
            </a:r>
            <a:r>
              <a:rPr lang="ru-RU" sz="2400" b="1" dirty="0">
                <a:solidFill>
                  <a:srgbClr val="002060"/>
                </a:solidFill>
                <a:latin typeface="Times New Roman" pitchFamily="18" charset="0"/>
                <a:cs typeface="Times New Roman" pitchFamily="18" charset="0"/>
              </a:rPr>
              <a:t>"Спортивная викторина", "Форт Боярд".</a:t>
            </a:r>
            <a:br>
              <a:rPr lang="ru-RU" sz="2400" b="1" dirty="0">
                <a:solidFill>
                  <a:srgbClr val="002060"/>
                </a:solidFill>
                <a:latin typeface="Times New Roman" pitchFamily="18" charset="0"/>
                <a:cs typeface="Times New Roman" pitchFamily="18" charset="0"/>
              </a:rPr>
            </a:br>
            <a:r>
              <a:rPr lang="ru-RU" sz="2400" b="1" dirty="0" smtClean="0">
                <a:solidFill>
                  <a:srgbClr val="C00000"/>
                </a:solidFill>
                <a:latin typeface="Times New Roman" pitchFamily="18" charset="0"/>
                <a:cs typeface="Times New Roman" pitchFamily="18" charset="0"/>
              </a:rPr>
              <a:t>Нравственно-патриотические: "</a:t>
            </a:r>
            <a:r>
              <a:rPr lang="ru-RU" sz="2400" b="1" dirty="0" smtClean="0">
                <a:solidFill>
                  <a:srgbClr val="002060"/>
                </a:solidFill>
                <a:latin typeface="Times New Roman" pitchFamily="18" charset="0"/>
                <a:cs typeface="Times New Roman" pitchFamily="18" charset="0"/>
              </a:rPr>
              <a:t>Папа</a:t>
            </a:r>
            <a:r>
              <a:rPr lang="ru-RU" sz="2400" b="1" dirty="0">
                <a:solidFill>
                  <a:srgbClr val="002060"/>
                </a:solidFill>
                <a:latin typeface="Times New Roman" pitchFamily="18" charset="0"/>
                <a:cs typeface="Times New Roman" pitchFamily="18" charset="0"/>
              </a:rPr>
              <a:t>, мама, я — спортивная семья", "Народные забавы "</a:t>
            </a:r>
            <a:br>
              <a:rPr lang="ru-RU" sz="2400" b="1" dirty="0">
                <a:solidFill>
                  <a:srgbClr val="002060"/>
                </a:solidFill>
                <a:latin typeface="Times New Roman" pitchFamily="18" charset="0"/>
                <a:cs typeface="Times New Roman" pitchFamily="18" charset="0"/>
              </a:rPr>
            </a:br>
            <a:r>
              <a:rPr lang="ru-RU" sz="2400" b="1" dirty="0">
                <a:solidFill>
                  <a:srgbClr val="C00000"/>
                </a:solidFill>
                <a:latin typeface="Times New Roman" pitchFamily="18" charset="0"/>
                <a:cs typeface="Times New Roman" pitchFamily="18" charset="0"/>
              </a:rPr>
              <a:t>Воспитывающие привычку к здоровому образу </a:t>
            </a:r>
            <a:r>
              <a:rPr lang="ru-RU" sz="2400" b="1" dirty="0" smtClean="0">
                <a:solidFill>
                  <a:srgbClr val="C00000"/>
                </a:solidFill>
                <a:latin typeface="Times New Roman" pitchFamily="18" charset="0"/>
                <a:cs typeface="Times New Roman" pitchFamily="18" charset="0"/>
              </a:rPr>
              <a:t>жизни: </a:t>
            </a:r>
            <a:r>
              <a:rPr lang="ru-RU" sz="2400" b="1" dirty="0" smtClean="0">
                <a:solidFill>
                  <a:srgbClr val="002060"/>
                </a:solidFill>
                <a:latin typeface="Times New Roman" pitchFamily="18" charset="0"/>
                <a:cs typeface="Times New Roman" pitchFamily="18" charset="0"/>
              </a:rPr>
              <a:t>"Солнце</a:t>
            </a:r>
            <a:r>
              <a:rPr lang="ru-RU" sz="2400" b="1" dirty="0">
                <a:solidFill>
                  <a:srgbClr val="002060"/>
                </a:solidFill>
                <a:latin typeface="Times New Roman" pitchFamily="18" charset="0"/>
                <a:cs typeface="Times New Roman" pitchFamily="18" charset="0"/>
              </a:rPr>
              <a:t>, воздух и вода - наши лучшие друзья ", "Чистота - залог здоровья ".</a:t>
            </a:r>
            <a:r>
              <a:rPr lang="ru-RU" sz="2800" dirty="0">
                <a:solidFill>
                  <a:srgbClr val="000000"/>
                </a:solidFill>
                <a:latin typeface="yandex-sans"/>
              </a:rPr>
              <a:t/>
            </a:r>
            <a:br>
              <a:rPr lang="ru-RU" sz="2800" dirty="0">
                <a:solidFill>
                  <a:srgbClr val="000000"/>
                </a:solidFill>
                <a:latin typeface="yandex-sans"/>
              </a:rPr>
            </a:br>
            <a:endParaRPr lang="ru-RU" sz="3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979758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5083"/>
            <a:ext cx="9534492" cy="6858000"/>
          </a:xfrm>
          <a:prstGeom prst="rect">
            <a:avLst/>
          </a:prstGeom>
        </p:spPr>
      </p:pic>
      <p:pic>
        <p:nvPicPr>
          <p:cNvPr id="3" name="Рисунок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63672" y="4128267"/>
            <a:ext cx="2216656" cy="2651760"/>
          </a:xfrm>
          <a:prstGeom prst="rect">
            <a:avLst/>
          </a:prstGeom>
        </p:spPr>
      </p:pic>
      <p:sp>
        <p:nvSpPr>
          <p:cNvPr id="4" name="Заголовок 3"/>
          <p:cNvSpPr>
            <a:spLocks noGrp="1"/>
          </p:cNvSpPr>
          <p:nvPr>
            <p:ph type="title"/>
          </p:nvPr>
        </p:nvSpPr>
        <p:spPr>
          <a:xfrm>
            <a:off x="539552" y="332656"/>
            <a:ext cx="8712968" cy="4176464"/>
          </a:xfrm>
        </p:spPr>
        <p:txBody>
          <a:bodyPr>
            <a:noAutofit/>
          </a:bodyPr>
          <a:lstStyle/>
          <a:p>
            <a:r>
              <a:rPr lang="ru-RU" sz="3200" b="1" dirty="0" smtClean="0">
                <a:solidFill>
                  <a:srgbClr val="002060"/>
                </a:solidFill>
                <a:latin typeface="Times New Roman" pitchFamily="18" charset="0"/>
                <a:cs typeface="Times New Roman" pitchFamily="18" charset="0"/>
              </a:rPr>
              <a:t/>
            </a:r>
            <a:br>
              <a:rPr lang="ru-RU" sz="3200" b="1" dirty="0" smtClean="0">
                <a:solidFill>
                  <a:srgbClr val="002060"/>
                </a:solidFill>
                <a:latin typeface="Times New Roman" pitchFamily="18" charset="0"/>
                <a:cs typeface="Times New Roman" pitchFamily="18" charset="0"/>
              </a:rPr>
            </a:br>
            <a:r>
              <a:rPr lang="ru-RU" sz="3200" b="1" dirty="0">
                <a:solidFill>
                  <a:srgbClr val="002060"/>
                </a:solidFill>
                <a:latin typeface="Times New Roman" pitchFamily="18" charset="0"/>
                <a:cs typeface="Times New Roman" pitchFamily="18" charset="0"/>
              </a:rPr>
              <a:t/>
            </a:r>
            <a:br>
              <a:rPr lang="ru-RU" sz="3200" b="1" dirty="0">
                <a:solidFill>
                  <a:srgbClr val="002060"/>
                </a:solidFill>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Как </a:t>
            </a:r>
            <a:r>
              <a:rPr lang="ru-RU" sz="3200" b="1" dirty="0">
                <a:solidFill>
                  <a:srgbClr val="002060"/>
                </a:solidFill>
                <a:latin typeface="Times New Roman" pitchFamily="18" charset="0"/>
                <a:cs typeface="Times New Roman" pitchFamily="18" charset="0"/>
              </a:rPr>
              <a:t>утверждает В. Л. </a:t>
            </a:r>
            <a:r>
              <a:rPr lang="ru-RU" sz="3200" b="1" dirty="0">
                <a:solidFill>
                  <a:srgbClr val="002060"/>
                </a:solidFill>
                <a:latin typeface="Times New Roman" pitchFamily="18" charset="0"/>
                <a:cs typeface="Times New Roman" pitchFamily="18" charset="0"/>
              </a:rPr>
              <a:t>Страковская</a:t>
            </a:r>
            <a:r>
              <a:rPr lang="ru-RU" sz="3200" b="1" dirty="0">
                <a:solidFill>
                  <a:srgbClr val="002060"/>
                </a:solidFill>
                <a:latin typeface="Times New Roman" pitchFamily="18" charset="0"/>
                <a:cs typeface="Times New Roman" pitchFamily="18" charset="0"/>
              </a:rPr>
              <a:t>, </a:t>
            </a:r>
            <a:r>
              <a:rPr lang="ru-RU" sz="3200" b="1" dirty="0" smtClean="0">
                <a:solidFill>
                  <a:srgbClr val="002060"/>
                </a:solidFill>
                <a:latin typeface="Times New Roman" pitchFamily="18" charset="0"/>
                <a:cs typeface="Times New Roman" pitchFamily="18" charset="0"/>
              </a:rPr>
              <a:t/>
            </a:r>
            <a:br>
              <a:rPr lang="ru-RU" sz="3200" b="1" dirty="0" smtClean="0">
                <a:solidFill>
                  <a:srgbClr val="002060"/>
                </a:solidFill>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праздник</a:t>
            </a:r>
            <a:r>
              <a:rPr lang="ru-RU" sz="3200" b="1" dirty="0">
                <a:solidFill>
                  <a:srgbClr val="002060"/>
                </a:solidFill>
                <a:latin typeface="Times New Roman" pitchFamily="18" charset="0"/>
                <a:cs typeface="Times New Roman" pitchFamily="18" charset="0"/>
              </a:rPr>
              <a:t> – это всегда радость, веселье. </a:t>
            </a:r>
            <a:r>
              <a:rPr lang="ru-RU" sz="3200" b="1" dirty="0" smtClean="0">
                <a:solidFill>
                  <a:srgbClr val="002060"/>
                </a:solidFill>
                <a:latin typeface="Times New Roman" pitchFamily="18" charset="0"/>
                <a:cs typeface="Times New Roman" pitchFamily="18" charset="0"/>
              </a:rPr>
              <a:t/>
            </a:r>
            <a:br>
              <a:rPr lang="ru-RU" sz="3200" b="1" dirty="0" smtClean="0">
                <a:solidFill>
                  <a:srgbClr val="002060"/>
                </a:solidFill>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Одно </a:t>
            </a:r>
            <a:r>
              <a:rPr lang="ru-RU" sz="3200" b="1" dirty="0">
                <a:solidFill>
                  <a:srgbClr val="002060"/>
                </a:solidFill>
                <a:latin typeface="Times New Roman" pitchFamily="18" charset="0"/>
                <a:cs typeface="Times New Roman" pitchFamily="18" charset="0"/>
              </a:rPr>
              <a:t>только его ожидание способно вызвать у ребёнка положительные эмоции. </a:t>
            </a:r>
            <a:r>
              <a:rPr lang="ru-RU" sz="3200" b="1" dirty="0" smtClean="0">
                <a:solidFill>
                  <a:srgbClr val="002060"/>
                </a:solidFill>
                <a:latin typeface="Times New Roman" pitchFamily="18" charset="0"/>
                <a:cs typeface="Times New Roman" pitchFamily="18" charset="0"/>
              </a:rPr>
              <a:t/>
            </a:r>
            <a:br>
              <a:rPr lang="ru-RU" sz="3200" b="1" dirty="0" smtClean="0">
                <a:solidFill>
                  <a:srgbClr val="002060"/>
                </a:solidFill>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Физкультурные </a:t>
            </a:r>
            <a:r>
              <a:rPr lang="ru-RU" sz="3200" b="1" dirty="0">
                <a:solidFill>
                  <a:srgbClr val="002060"/>
                </a:solidFill>
                <a:latin typeface="Times New Roman" pitchFamily="18" charset="0"/>
                <a:cs typeface="Times New Roman" pitchFamily="18" charset="0"/>
              </a:rPr>
              <a:t>праздники и развлечения являются эффективной формой оздоровительной работы с детьми.</a:t>
            </a:r>
            <a:r>
              <a:rPr lang="ru-RU" sz="3200" b="1" dirty="0" smtClean="0">
                <a:solidFill>
                  <a:srgbClr val="002060"/>
                </a:solidFill>
                <a:latin typeface="Times New Roman" pitchFamily="18" charset="0"/>
                <a:cs typeface="Times New Roman" pitchFamily="18" charset="0"/>
              </a:rPr>
              <a:t/>
            </a:r>
            <a:br>
              <a:rPr lang="ru-RU" sz="3200" b="1" dirty="0" smtClean="0">
                <a:solidFill>
                  <a:srgbClr val="002060"/>
                </a:solidFill>
                <a:latin typeface="Times New Roman" pitchFamily="18" charset="0"/>
                <a:cs typeface="Times New Roman" pitchFamily="18" charset="0"/>
              </a:rPr>
            </a:br>
            <a:r>
              <a:rPr lang="ru-RU" sz="3200" dirty="0">
                <a:solidFill>
                  <a:srgbClr val="000000"/>
                </a:solidFill>
                <a:latin typeface="yandex-sans"/>
              </a:rPr>
              <a:t/>
            </a:r>
            <a:br>
              <a:rPr lang="ru-RU" sz="3200" dirty="0">
                <a:solidFill>
                  <a:srgbClr val="000000"/>
                </a:solidFill>
                <a:latin typeface="yandex-sans"/>
              </a:rPr>
            </a:br>
            <a:endParaRPr lang="ru-RU" sz="3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23703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5083"/>
            <a:ext cx="9534492" cy="6858000"/>
          </a:xfrm>
          <a:prstGeom prst="rect">
            <a:avLst/>
          </a:prstGeom>
        </p:spPr>
      </p:pic>
      <p:pic>
        <p:nvPicPr>
          <p:cNvPr id="3" name="Рисунок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63672" y="4128267"/>
            <a:ext cx="2216656" cy="2651760"/>
          </a:xfrm>
          <a:prstGeom prst="rect">
            <a:avLst/>
          </a:prstGeom>
        </p:spPr>
      </p:pic>
      <p:sp>
        <p:nvSpPr>
          <p:cNvPr id="4" name="Заголовок 3"/>
          <p:cNvSpPr>
            <a:spLocks noGrp="1"/>
          </p:cNvSpPr>
          <p:nvPr>
            <p:ph type="title"/>
          </p:nvPr>
        </p:nvSpPr>
        <p:spPr>
          <a:xfrm>
            <a:off x="755576" y="0"/>
            <a:ext cx="8568952" cy="4221088"/>
          </a:xfrm>
        </p:spPr>
        <p:txBody>
          <a:bodyPr>
            <a:noAutofit/>
          </a:bodyPr>
          <a:lstStyle/>
          <a:p>
            <a:r>
              <a:rPr lang="ru-RU" sz="2800" b="1" dirty="0" smtClean="0">
                <a:solidFill>
                  <a:srgbClr val="002060"/>
                </a:solidFill>
                <a:latin typeface="Times New Roman" pitchFamily="18" charset="0"/>
                <a:cs typeface="Times New Roman" pitchFamily="18" charset="0"/>
              </a:rPr>
              <a:t/>
            </a:r>
            <a:br>
              <a:rPr lang="ru-RU" sz="2800" b="1" dirty="0" smtClean="0">
                <a:solidFill>
                  <a:srgbClr val="002060"/>
                </a:solidFill>
                <a:latin typeface="Times New Roman" pitchFamily="18" charset="0"/>
                <a:cs typeface="Times New Roman" pitchFamily="18" charset="0"/>
              </a:rPr>
            </a:br>
            <a:r>
              <a:rPr lang="ru-RU" sz="2800" b="1" dirty="0">
                <a:solidFill>
                  <a:srgbClr val="002060"/>
                </a:solidFill>
                <a:latin typeface="Times New Roman" pitchFamily="18" charset="0"/>
                <a:cs typeface="Times New Roman" pitchFamily="18" charset="0"/>
              </a:rPr>
              <a:t/>
            </a:r>
            <a:br>
              <a:rPr lang="ru-RU" sz="2800" b="1" dirty="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Подвижные </a:t>
            </a:r>
            <a:r>
              <a:rPr lang="ru-RU" sz="2800" b="1" dirty="0">
                <a:solidFill>
                  <a:srgbClr val="002060"/>
                </a:solidFill>
                <a:latin typeface="Times New Roman" pitchFamily="18" charset="0"/>
                <a:cs typeface="Times New Roman" pitchFamily="18" charset="0"/>
              </a:rPr>
              <a:t>игры, аттракционы,</a:t>
            </a:r>
            <a:br>
              <a:rPr lang="ru-RU" sz="2800" b="1" dirty="0">
                <a:solidFill>
                  <a:srgbClr val="002060"/>
                </a:solidFill>
                <a:latin typeface="Times New Roman" pitchFamily="18" charset="0"/>
                <a:cs typeface="Times New Roman" pitchFamily="18" charset="0"/>
              </a:rPr>
            </a:br>
            <a:r>
              <a:rPr lang="ru-RU" sz="2800" b="1" dirty="0">
                <a:solidFill>
                  <a:srgbClr val="002060"/>
                </a:solidFill>
                <a:latin typeface="Times New Roman" pitchFamily="18" charset="0"/>
                <a:cs typeface="Times New Roman" pitchFamily="18" charset="0"/>
              </a:rPr>
              <a:t>конкурсы, розыгрыши, потехи, сюрпризы, </a:t>
            </a:r>
            <a:r>
              <a:rPr lang="ru-RU" sz="2800" b="1" dirty="0" smtClean="0">
                <a:solidFill>
                  <a:srgbClr val="002060"/>
                </a:solidFill>
                <a:latin typeface="Times New Roman" pitchFamily="18" charset="0"/>
                <a:cs typeface="Times New Roman" pitchFamily="18" charset="0"/>
              </a:rPr>
              <a:t>которым насыщена </a:t>
            </a:r>
            <a:r>
              <a:rPr lang="ru-RU" sz="2800" b="1" dirty="0">
                <a:solidFill>
                  <a:srgbClr val="002060"/>
                </a:solidFill>
                <a:latin typeface="Times New Roman" pitchFamily="18" charset="0"/>
                <a:cs typeface="Times New Roman" pitchFamily="18" charset="0"/>
              </a:rPr>
              <a:t>программа любого праздника, </a:t>
            </a:r>
            <a:r>
              <a:rPr lang="ru-RU" sz="2800" b="1" dirty="0" smtClean="0">
                <a:solidFill>
                  <a:srgbClr val="002060"/>
                </a:solidFill>
                <a:latin typeface="Times New Roman" pitchFamily="18" charset="0"/>
                <a:cs typeface="Times New Roman" pitchFamily="18" charset="0"/>
              </a:rPr>
              <a:t>часто сопровождаются </a:t>
            </a:r>
            <a:r>
              <a:rPr lang="ru-RU" sz="2800" b="1" dirty="0">
                <a:solidFill>
                  <a:srgbClr val="002060"/>
                </a:solidFill>
                <a:latin typeface="Times New Roman" pitchFamily="18" charset="0"/>
                <a:cs typeface="Times New Roman" pitchFamily="18" charset="0"/>
              </a:rPr>
              <a:t>спонтанными </a:t>
            </a:r>
            <a:r>
              <a:rPr lang="ru-RU" sz="2800" b="1" dirty="0" smtClean="0">
                <a:solidFill>
                  <a:srgbClr val="002060"/>
                </a:solidFill>
                <a:latin typeface="Times New Roman" pitchFamily="18" charset="0"/>
                <a:cs typeface="Times New Roman" pitchFamily="18" charset="0"/>
              </a:rPr>
              <a:t>комичным ситуациями</a:t>
            </a:r>
            <a:r>
              <a:rPr lang="ru-RU" sz="2800" b="1" dirty="0">
                <a:solidFill>
                  <a:srgbClr val="002060"/>
                </a:solidFill>
                <a:latin typeface="Times New Roman" pitchFamily="18" charset="0"/>
                <a:cs typeface="Times New Roman" pitchFamily="18" charset="0"/>
              </a:rPr>
              <a:t>, вызывают искренний смех, </a:t>
            </a:r>
            <a:r>
              <a:rPr lang="ru-RU" sz="2800" b="1" dirty="0" smtClean="0">
                <a:solidFill>
                  <a:srgbClr val="002060"/>
                </a:solidFill>
                <a:latin typeface="Times New Roman" pitchFamily="18" charset="0"/>
                <a:cs typeface="Times New Roman" pitchFamily="18" charset="0"/>
              </a:rPr>
              <a:t>удивление, восторг</a:t>
            </a:r>
            <a:r>
              <a:rPr lang="ru-RU" sz="2800" b="1" dirty="0">
                <a:solidFill>
                  <a:srgbClr val="002060"/>
                </a:solidFill>
                <a:latin typeface="Times New Roman" pitchFamily="18" charset="0"/>
                <a:cs typeface="Times New Roman" pitchFamily="18" charset="0"/>
              </a:rPr>
              <a:t>. </a:t>
            </a:r>
            <a:r>
              <a:rPr lang="ru-RU" sz="2800" b="1" dirty="0" smtClean="0">
                <a:solidFill>
                  <a:srgbClr val="002060"/>
                </a:solidFill>
                <a:latin typeface="Times New Roman" pitchFamily="18" charset="0"/>
                <a:cs typeface="Times New Roman" pitchFamily="18" charset="0"/>
              </a:rPr>
              <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Уже </a:t>
            </a:r>
            <a:r>
              <a:rPr lang="ru-RU" sz="2800" b="1" dirty="0">
                <a:solidFill>
                  <a:srgbClr val="002060"/>
                </a:solidFill>
                <a:latin typeface="Times New Roman" pitchFamily="18" charset="0"/>
                <a:cs typeface="Times New Roman" pitchFamily="18" charset="0"/>
              </a:rPr>
              <a:t>одно это обстоятельство делает </a:t>
            </a:r>
            <a:r>
              <a:rPr lang="ru-RU" sz="2800" b="1" dirty="0" smtClean="0">
                <a:solidFill>
                  <a:srgbClr val="002060"/>
                </a:solidFill>
                <a:latin typeface="Times New Roman" pitchFamily="18" charset="0"/>
                <a:cs typeface="Times New Roman" pitchFamily="18" charset="0"/>
              </a:rPr>
              <a:t>праздник</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незаменимым </a:t>
            </a:r>
            <a:r>
              <a:rPr lang="ru-RU" sz="2800" b="1" dirty="0">
                <a:solidFill>
                  <a:srgbClr val="002060"/>
                </a:solidFill>
                <a:latin typeface="Times New Roman" pitchFamily="18" charset="0"/>
                <a:cs typeface="Times New Roman" pitchFamily="18" charset="0"/>
              </a:rPr>
              <a:t>средством профилактики и даже</a:t>
            </a:r>
            <a:br>
              <a:rPr lang="ru-RU" sz="2800" b="1" dirty="0">
                <a:solidFill>
                  <a:srgbClr val="002060"/>
                </a:solidFill>
                <a:latin typeface="Times New Roman" pitchFamily="18" charset="0"/>
                <a:cs typeface="Times New Roman" pitchFamily="18" charset="0"/>
              </a:rPr>
            </a:br>
            <a:r>
              <a:rPr lang="ru-RU" sz="2800" b="1" dirty="0">
                <a:solidFill>
                  <a:srgbClr val="002060"/>
                </a:solidFill>
                <a:latin typeface="Times New Roman" pitchFamily="18" charset="0"/>
                <a:cs typeface="Times New Roman" pitchFamily="18" charset="0"/>
              </a:rPr>
              <a:t>лечения различных нарушений в состоянии здоровья.</a:t>
            </a:r>
            <a:r>
              <a:rPr lang="ru-RU" sz="2400" b="1" dirty="0" smtClean="0">
                <a:solidFill>
                  <a:srgbClr val="002060"/>
                </a:solidFill>
                <a:latin typeface="Times New Roman" pitchFamily="18" charset="0"/>
                <a:cs typeface="Times New Roman" pitchFamily="18" charset="0"/>
              </a:rPr>
              <a:t/>
            </a:r>
            <a:br>
              <a:rPr lang="ru-RU" sz="2400" b="1" dirty="0" smtClean="0">
                <a:solidFill>
                  <a:srgbClr val="002060"/>
                </a:solidFill>
                <a:latin typeface="Times New Roman" pitchFamily="18" charset="0"/>
                <a:cs typeface="Times New Roman" pitchFamily="18" charset="0"/>
              </a:rPr>
            </a:br>
            <a:r>
              <a:rPr lang="ru-RU" sz="3200" b="1" dirty="0">
                <a:solidFill>
                  <a:srgbClr val="002060"/>
                </a:solidFill>
                <a:latin typeface="Times New Roman" pitchFamily="18" charset="0"/>
                <a:cs typeface="Times New Roman" pitchFamily="18" charset="0"/>
              </a:rPr>
              <a:t/>
            </a:r>
            <a:br>
              <a:rPr lang="ru-RU" sz="3200" b="1" dirty="0">
                <a:solidFill>
                  <a:srgbClr val="002060"/>
                </a:solidFill>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
            </a:r>
            <a:br>
              <a:rPr lang="ru-RU" sz="3200" b="1" dirty="0" smtClean="0">
                <a:solidFill>
                  <a:srgbClr val="002060"/>
                </a:solidFill>
                <a:latin typeface="Times New Roman" pitchFamily="18" charset="0"/>
                <a:cs typeface="Times New Roman" pitchFamily="18" charset="0"/>
              </a:rPr>
            </a:br>
            <a:r>
              <a:rPr lang="ru-RU" sz="3200" dirty="0">
                <a:solidFill>
                  <a:srgbClr val="000000"/>
                </a:solidFill>
                <a:latin typeface="yandex-sans"/>
              </a:rPr>
              <a:t/>
            </a:r>
            <a:br>
              <a:rPr lang="ru-RU" sz="3200" dirty="0">
                <a:solidFill>
                  <a:srgbClr val="000000"/>
                </a:solidFill>
                <a:latin typeface="yandex-sans"/>
              </a:rPr>
            </a:br>
            <a:endParaRPr lang="ru-RU" sz="3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7624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90948" cy="6858000"/>
          </a:xfrm>
          <a:prstGeom prst="rect">
            <a:avLst/>
          </a:prstGeom>
        </p:spPr>
      </p:pic>
      <p:pic>
        <p:nvPicPr>
          <p:cNvPr id="3" name="Рисунок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63672" y="4128267"/>
            <a:ext cx="2216656" cy="2651760"/>
          </a:xfrm>
          <a:prstGeom prst="rect">
            <a:avLst/>
          </a:prstGeom>
        </p:spPr>
      </p:pic>
      <p:sp>
        <p:nvSpPr>
          <p:cNvPr id="8" name="Заголовок 7"/>
          <p:cNvSpPr>
            <a:spLocks noGrp="1"/>
          </p:cNvSpPr>
          <p:nvPr>
            <p:ph type="ctrTitle"/>
          </p:nvPr>
        </p:nvSpPr>
        <p:spPr>
          <a:xfrm>
            <a:off x="1907704" y="332657"/>
            <a:ext cx="7344816" cy="1584175"/>
          </a:xfrm>
        </p:spPr>
        <p:txBody>
          <a:bodyPr>
            <a:noAutofit/>
          </a:bodyPr>
          <a:lstStyle/>
          <a:p>
            <a:pPr algn="l"/>
            <a:r>
              <a:rPr lang="ru-RU" sz="2400" b="1" dirty="0">
                <a:solidFill>
                  <a:srgbClr val="002060"/>
                </a:solidFill>
                <a:latin typeface="Times New Roman" pitchFamily="18" charset="0"/>
                <a:cs typeface="Times New Roman" pitchFamily="18" charset="0"/>
              </a:rPr>
              <a:t>Само слово «Развлечение» говорит само за себя</a:t>
            </a:r>
            <a:r>
              <a:rPr lang="ru-RU" sz="2400" b="1" dirty="0" smtClean="0">
                <a:solidFill>
                  <a:srgbClr val="002060"/>
                </a:solidFill>
                <a:latin typeface="Times New Roman" pitchFamily="18" charset="0"/>
                <a:cs typeface="Times New Roman" pitchFamily="18" charset="0"/>
              </a:rPr>
              <a:t>.</a:t>
            </a:r>
            <a:br>
              <a:rPr lang="ru-RU" sz="2400" b="1" dirty="0" smtClean="0">
                <a:solidFill>
                  <a:srgbClr val="002060"/>
                </a:solidFill>
                <a:latin typeface="Times New Roman" pitchFamily="18" charset="0"/>
                <a:cs typeface="Times New Roman" pitchFamily="18" charset="0"/>
              </a:rPr>
            </a:br>
            <a:r>
              <a:rPr lang="ru-RU" sz="2400" b="1" dirty="0" smtClean="0">
                <a:solidFill>
                  <a:srgbClr val="002060"/>
                </a:solidFill>
                <a:latin typeface="Times New Roman" pitchFamily="18" charset="0"/>
                <a:cs typeface="Times New Roman" pitchFamily="18" charset="0"/>
              </a:rPr>
              <a:t> </a:t>
            </a:r>
            <a:r>
              <a:rPr lang="ru-RU" sz="2400" b="1" dirty="0">
                <a:solidFill>
                  <a:srgbClr val="002060"/>
                </a:solidFill>
                <a:latin typeface="Times New Roman" pitchFamily="18" charset="0"/>
                <a:cs typeface="Times New Roman" pitchFamily="18" charset="0"/>
              </a:rPr>
              <a:t>Если заглянуть в словарь русского </a:t>
            </a:r>
            <a:r>
              <a:rPr lang="ru-RU" sz="2400" b="1" dirty="0" smtClean="0">
                <a:solidFill>
                  <a:srgbClr val="002060"/>
                </a:solidFill>
                <a:latin typeface="Times New Roman" pitchFamily="18" charset="0"/>
                <a:cs typeface="Times New Roman" pitchFamily="18" charset="0"/>
              </a:rPr>
              <a:t>языка, развлечение-это </a:t>
            </a:r>
            <a:r>
              <a:rPr lang="ru-RU" sz="2400" b="1" dirty="0">
                <a:solidFill>
                  <a:srgbClr val="002060"/>
                </a:solidFill>
                <a:latin typeface="Times New Roman" pitchFamily="18" charset="0"/>
                <a:cs typeface="Times New Roman" pitchFamily="18" charset="0"/>
              </a:rPr>
              <a:t>активная творческая деятельность</a:t>
            </a:r>
            <a:r>
              <a:rPr lang="ru-RU" sz="2400" b="1" dirty="0" smtClean="0">
                <a:solidFill>
                  <a:srgbClr val="002060"/>
                </a:solidFill>
                <a:latin typeface="Times New Roman" pitchFamily="18" charset="0"/>
                <a:cs typeface="Times New Roman" pitchFamily="18" charset="0"/>
              </a:rPr>
              <a:t>.</a:t>
            </a:r>
            <a:endParaRPr lang="ru-RU" sz="2400" b="1" dirty="0">
              <a:solidFill>
                <a:srgbClr val="002060"/>
              </a:solidFill>
            </a:endParaRPr>
          </a:p>
        </p:txBody>
      </p:sp>
      <p:sp>
        <p:nvSpPr>
          <p:cNvPr id="9" name="Подзаголовок 8"/>
          <p:cNvSpPr>
            <a:spLocks noGrp="1"/>
          </p:cNvSpPr>
          <p:nvPr>
            <p:ph type="subTitle" idx="1"/>
          </p:nvPr>
        </p:nvSpPr>
        <p:spPr>
          <a:xfrm>
            <a:off x="1331640" y="2060848"/>
            <a:ext cx="7704856" cy="2067419"/>
          </a:xfrm>
        </p:spPr>
        <p:txBody>
          <a:bodyPr>
            <a:normAutofit fontScale="92500" lnSpcReduction="10000"/>
          </a:bodyPr>
          <a:lstStyle/>
          <a:p>
            <a:pPr algn="l"/>
            <a:r>
              <a:rPr lang="ru-RU" sz="2800" b="1" dirty="0">
                <a:solidFill>
                  <a:srgbClr val="002060"/>
                </a:solidFill>
                <a:latin typeface="Times New Roman" pitchFamily="18" charset="0"/>
                <a:cs typeface="Times New Roman" pitchFamily="18" charset="0"/>
              </a:rPr>
              <a:t>Слово « Досуг» в русском языке звучит как время, не занятое делами, свободное время.</a:t>
            </a:r>
          </a:p>
          <a:p>
            <a:pPr algn="l"/>
            <a:r>
              <a:rPr lang="ru-RU" sz="2800" b="1" dirty="0">
                <a:solidFill>
                  <a:srgbClr val="002060"/>
                </a:solidFill>
                <a:latin typeface="Times New Roman" pitchFamily="18" charset="0"/>
                <a:cs typeface="Times New Roman" pitchFamily="18" charset="0"/>
              </a:rPr>
              <a:t>Ударение в слове «досуг» всегда ставится на второй слог (легко запомнить, если знать</a:t>
            </a:r>
          </a:p>
          <a:p>
            <a:pPr algn="l"/>
            <a:r>
              <a:rPr lang="ru-RU" sz="2800" b="1" dirty="0">
                <a:solidFill>
                  <a:srgbClr val="002060"/>
                </a:solidFill>
                <a:latin typeface="Times New Roman" pitchFamily="18" charset="0"/>
                <a:cs typeface="Times New Roman" pitchFamily="18" charset="0"/>
              </a:rPr>
              <a:t>пословицу «Был бы </a:t>
            </a:r>
            <a:r>
              <a:rPr lang="ru-RU" sz="2800" b="1" dirty="0">
                <a:solidFill>
                  <a:srgbClr val="002060"/>
                </a:solidFill>
                <a:latin typeface="Times New Roman" pitchFamily="18" charset="0"/>
                <a:cs typeface="Times New Roman" pitchFamily="18" charset="0"/>
              </a:rPr>
              <a:t>дрУг</a:t>
            </a:r>
            <a:r>
              <a:rPr lang="ru-RU" sz="2800" b="1" dirty="0">
                <a:solidFill>
                  <a:srgbClr val="002060"/>
                </a:solidFill>
                <a:latin typeface="Times New Roman" pitchFamily="18" charset="0"/>
                <a:cs typeface="Times New Roman" pitchFamily="18" charset="0"/>
              </a:rPr>
              <a:t>-будет и </a:t>
            </a:r>
            <a:r>
              <a:rPr lang="ru-RU" sz="2800" b="1" dirty="0">
                <a:solidFill>
                  <a:srgbClr val="002060"/>
                </a:solidFill>
                <a:latin typeface="Times New Roman" pitchFamily="18" charset="0"/>
                <a:cs typeface="Times New Roman" pitchFamily="18" charset="0"/>
              </a:rPr>
              <a:t>досУг</a:t>
            </a:r>
            <a:r>
              <a:rPr lang="ru-RU" sz="2800" b="1" dirty="0" smtClean="0">
                <a:solidFill>
                  <a:srgbClr val="002060"/>
                </a:solidFill>
                <a:latin typeface="Times New Roman" pitchFamily="18" charset="0"/>
                <a:cs typeface="Times New Roman" pitchFamily="18" charset="0"/>
              </a:rPr>
              <a:t>!»)</a:t>
            </a:r>
            <a:endParaRPr lang="ru-RU" sz="2800" b="1" dirty="0">
              <a:solidFill>
                <a:srgbClr val="002060"/>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439442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90948" cy="6858000"/>
          </a:xfrm>
          <a:prstGeom prst="rect">
            <a:avLst/>
          </a:prstGeom>
        </p:spPr>
      </p:pic>
      <p:pic>
        <p:nvPicPr>
          <p:cNvPr id="3" name="Рисунок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63672" y="4128267"/>
            <a:ext cx="2216656" cy="2651760"/>
          </a:xfrm>
          <a:prstGeom prst="rect">
            <a:avLst/>
          </a:prstGeom>
        </p:spPr>
      </p:pic>
      <p:sp>
        <p:nvSpPr>
          <p:cNvPr id="4" name="Заголовок 3"/>
          <p:cNvSpPr>
            <a:spLocks noGrp="1"/>
          </p:cNvSpPr>
          <p:nvPr>
            <p:ph type="ctrTitle"/>
          </p:nvPr>
        </p:nvSpPr>
        <p:spPr>
          <a:xfrm>
            <a:off x="1403648" y="260649"/>
            <a:ext cx="7848872" cy="2160239"/>
          </a:xfrm>
        </p:spPr>
        <p:txBody>
          <a:bodyPr>
            <a:noAutofit/>
          </a:bodyPr>
          <a:lstStyle/>
          <a:p>
            <a:pPr algn="l"/>
            <a:r>
              <a:rPr lang="ru-RU" sz="2400" b="1" dirty="0">
                <a:solidFill>
                  <a:srgbClr val="002060"/>
                </a:solidFill>
                <a:latin typeface="Times New Roman" pitchFamily="18" charset="0"/>
                <a:cs typeface="Times New Roman" pitchFamily="18" charset="0"/>
              </a:rPr>
              <a:t>Главная цель </a:t>
            </a:r>
            <a:r>
              <a:rPr lang="ru-RU" sz="2400" b="1" dirty="0" smtClean="0">
                <a:solidFill>
                  <a:srgbClr val="002060"/>
                </a:solidFill>
                <a:latin typeface="Times New Roman" pitchFamily="18" charset="0"/>
                <a:cs typeface="Times New Roman" pitchFamily="18" charset="0"/>
              </a:rPr>
              <a:t>физкультурного досуга или  </a:t>
            </a:r>
            <a:r>
              <a:rPr lang="ru-RU" sz="2400" b="1" dirty="0">
                <a:solidFill>
                  <a:srgbClr val="002060"/>
                </a:solidFill>
                <a:latin typeface="Times New Roman" pitchFamily="18" charset="0"/>
                <a:cs typeface="Times New Roman" pitchFamily="18" charset="0"/>
              </a:rPr>
              <a:t>развлечения – получение детьми эмоционального</a:t>
            </a:r>
            <a:br>
              <a:rPr lang="ru-RU" sz="2400" b="1" dirty="0">
                <a:solidFill>
                  <a:srgbClr val="002060"/>
                </a:solidFill>
                <a:latin typeface="Times New Roman" pitchFamily="18" charset="0"/>
                <a:cs typeface="Times New Roman" pitchFamily="18" charset="0"/>
              </a:rPr>
            </a:br>
            <a:r>
              <a:rPr lang="ru-RU" sz="2400" b="1" dirty="0">
                <a:solidFill>
                  <a:srgbClr val="002060"/>
                </a:solidFill>
                <a:latin typeface="Times New Roman" pitchFamily="18" charset="0"/>
                <a:cs typeface="Times New Roman" pitchFamily="18" charset="0"/>
              </a:rPr>
              <a:t>удовольствия от удовлетворения природной потребности в движении.</a:t>
            </a:r>
            <a:r>
              <a:rPr lang="ru-RU" sz="2800" b="1" dirty="0">
                <a:solidFill>
                  <a:srgbClr val="002060"/>
                </a:solidFill>
                <a:latin typeface="Times New Roman" pitchFamily="18" charset="0"/>
                <a:cs typeface="Times New Roman" pitchFamily="18" charset="0"/>
              </a:rPr>
              <a:t/>
            </a:r>
            <a:br>
              <a:rPr lang="ru-RU" sz="2800" b="1" dirty="0">
                <a:solidFill>
                  <a:srgbClr val="002060"/>
                </a:solidFill>
                <a:latin typeface="Times New Roman" pitchFamily="18" charset="0"/>
                <a:cs typeface="Times New Roman" pitchFamily="18" charset="0"/>
              </a:rPr>
            </a:br>
            <a:endParaRPr lang="ru-RU" sz="2800" b="1" dirty="0">
              <a:solidFill>
                <a:srgbClr val="002060"/>
              </a:solidFill>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179512" y="1988840"/>
            <a:ext cx="8856984" cy="2880320"/>
          </a:xfrm>
        </p:spPr>
        <p:txBody>
          <a:bodyPr>
            <a:noAutofit/>
          </a:bodyPr>
          <a:lstStyle/>
          <a:p>
            <a:pPr algn="l"/>
            <a:r>
              <a:rPr lang="ru-RU" sz="2000" b="1" dirty="0">
                <a:solidFill>
                  <a:srgbClr val="C00000"/>
                </a:solidFill>
                <a:latin typeface="Times New Roman" pitchFamily="18" charset="0"/>
                <a:cs typeface="Times New Roman" pitchFamily="18" charset="0"/>
              </a:rPr>
              <a:t>Главной задачей педагога при проведении физкультурного досуга является:</a:t>
            </a:r>
          </a:p>
          <a:p>
            <a:pPr algn="l"/>
            <a:r>
              <a:rPr lang="ru-RU" sz="2000" b="1" dirty="0">
                <a:solidFill>
                  <a:srgbClr val="002060"/>
                </a:solidFill>
                <a:latin typeface="Times New Roman" pitchFamily="18" charset="0"/>
                <a:cs typeface="Times New Roman" pitchFamily="18" charset="0"/>
              </a:rPr>
              <a:t>создание бодрого, радостного настроения, стимулирование активности </a:t>
            </a:r>
            <a:r>
              <a:rPr lang="ru-RU" sz="2000" b="1" dirty="0" smtClean="0">
                <a:solidFill>
                  <a:srgbClr val="002060"/>
                </a:solidFill>
                <a:latin typeface="Times New Roman" pitchFamily="18" charset="0"/>
                <a:cs typeface="Times New Roman" pitchFamily="18" charset="0"/>
              </a:rPr>
              <a:t>каждого ребенка</a:t>
            </a:r>
            <a:r>
              <a:rPr lang="ru-RU" sz="2000" b="1" dirty="0">
                <a:solidFill>
                  <a:srgbClr val="002060"/>
                </a:solidFill>
                <a:latin typeface="Times New Roman" pitchFamily="18" charset="0"/>
                <a:cs typeface="Times New Roman" pitchFamily="18" charset="0"/>
              </a:rPr>
              <a:t>, с учетом его индивидуальных возможностей. </a:t>
            </a:r>
            <a:endParaRPr lang="ru-RU" sz="2000" b="1" dirty="0" smtClean="0">
              <a:solidFill>
                <a:srgbClr val="002060"/>
              </a:solidFill>
              <a:latin typeface="Times New Roman" pitchFamily="18" charset="0"/>
              <a:cs typeface="Times New Roman" pitchFamily="18" charset="0"/>
            </a:endParaRPr>
          </a:p>
          <a:p>
            <a:pPr algn="l"/>
            <a:r>
              <a:rPr lang="ru-RU" sz="2000" b="1" dirty="0" smtClean="0">
                <a:solidFill>
                  <a:srgbClr val="002060"/>
                </a:solidFill>
                <a:latin typeface="Times New Roman" pitchFamily="18" charset="0"/>
                <a:cs typeface="Times New Roman" pitchFamily="18" charset="0"/>
              </a:rPr>
              <a:t>А </a:t>
            </a:r>
            <a:r>
              <a:rPr lang="ru-RU" sz="2000" b="1" dirty="0">
                <a:solidFill>
                  <a:srgbClr val="002060"/>
                </a:solidFill>
                <a:latin typeface="Times New Roman" pitchFamily="18" charset="0"/>
                <a:cs typeface="Times New Roman" pitchFamily="18" charset="0"/>
              </a:rPr>
              <a:t>также предоставление </a:t>
            </a:r>
            <a:r>
              <a:rPr lang="ru-RU" sz="2000" b="1" dirty="0" smtClean="0">
                <a:solidFill>
                  <a:srgbClr val="002060"/>
                </a:solidFill>
                <a:latin typeface="Times New Roman" pitchFamily="18" charset="0"/>
                <a:cs typeface="Times New Roman" pitchFamily="18" charset="0"/>
              </a:rPr>
              <a:t>детям возможности </a:t>
            </a:r>
            <a:r>
              <a:rPr lang="ru-RU" sz="2000" b="1" dirty="0">
                <a:solidFill>
                  <a:srgbClr val="002060"/>
                </a:solidFill>
                <a:latin typeface="Times New Roman" pitchFamily="18" charset="0"/>
                <a:cs typeface="Times New Roman" pitchFamily="18" charset="0"/>
              </a:rPr>
              <a:t>испытать приятное ощущение радости от выполняемых им и </a:t>
            </a:r>
            <a:r>
              <a:rPr lang="ru-RU" sz="2000" b="1" dirty="0" smtClean="0">
                <a:solidFill>
                  <a:srgbClr val="002060"/>
                </a:solidFill>
                <a:latin typeface="Times New Roman" pitchFamily="18" charset="0"/>
                <a:cs typeface="Times New Roman" pitchFamily="18" charset="0"/>
              </a:rPr>
              <a:t>другими детьми </a:t>
            </a:r>
            <a:r>
              <a:rPr lang="ru-RU" sz="2000" b="1" dirty="0">
                <a:solidFill>
                  <a:srgbClr val="002060"/>
                </a:solidFill>
                <a:latin typeface="Times New Roman" pitchFamily="18" charset="0"/>
                <a:cs typeface="Times New Roman" pitchFamily="18" charset="0"/>
              </a:rPr>
              <a:t>движений, радости от успеха.</a:t>
            </a:r>
            <a:endParaRPr lang="ru-RU" sz="2000" b="1"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741256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90948" cy="6858000"/>
          </a:xfrm>
          <a:prstGeom prst="rect">
            <a:avLst/>
          </a:prstGeom>
        </p:spPr>
      </p:pic>
      <p:pic>
        <p:nvPicPr>
          <p:cNvPr id="3" name="Рисунок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63672" y="4128267"/>
            <a:ext cx="2216656" cy="2651760"/>
          </a:xfrm>
          <a:prstGeom prst="rect">
            <a:avLst/>
          </a:prstGeom>
        </p:spPr>
      </p:pic>
      <p:sp>
        <p:nvSpPr>
          <p:cNvPr id="4" name="Заголовок 3"/>
          <p:cNvSpPr>
            <a:spLocks noGrp="1"/>
          </p:cNvSpPr>
          <p:nvPr>
            <p:ph type="title"/>
          </p:nvPr>
        </p:nvSpPr>
        <p:spPr>
          <a:xfrm>
            <a:off x="1331640" y="274638"/>
            <a:ext cx="7920880" cy="4378498"/>
          </a:xfrm>
        </p:spPr>
        <p:txBody>
          <a:bodyPr>
            <a:normAutofit fontScale="90000"/>
          </a:bodyPr>
          <a:lstStyle/>
          <a:p>
            <a:pPr algn="l"/>
            <a:r>
              <a:rPr lang="ru-RU" sz="3100" b="1" dirty="0" smtClean="0">
                <a:solidFill>
                  <a:srgbClr val="002060"/>
                </a:solidFill>
                <a:latin typeface="Times New Roman" pitchFamily="18" charset="0"/>
                <a:cs typeface="Times New Roman" pitchFamily="18" charset="0"/>
              </a:rPr>
              <a:t>Физкультурный досуг или развлечение - </a:t>
            </a:r>
            <a:r>
              <a:rPr lang="ru-RU" sz="3100" b="1" dirty="0">
                <a:solidFill>
                  <a:srgbClr val="002060"/>
                </a:solidFill>
                <a:latin typeface="Times New Roman" pitchFamily="18" charset="0"/>
                <a:cs typeface="Times New Roman" pitchFamily="18" charset="0"/>
              </a:rPr>
              <a:t>повышает интерес к занятиям, оказывает благотворное воздействие на </a:t>
            </a:r>
            <a:r>
              <a:rPr lang="ru-RU" sz="3100" b="1" dirty="0" smtClean="0">
                <a:solidFill>
                  <a:srgbClr val="002060"/>
                </a:solidFill>
                <a:latin typeface="Times New Roman" pitchFamily="18" charset="0"/>
                <a:cs typeface="Times New Roman" pitchFamily="18" charset="0"/>
              </a:rPr>
              <a:t>организм  ребенка</a:t>
            </a:r>
            <a:r>
              <a:rPr lang="ru-RU" sz="3100" b="1" dirty="0">
                <a:solidFill>
                  <a:srgbClr val="002060"/>
                </a:solidFill>
                <a:latin typeface="Times New Roman" pitchFamily="18" charset="0"/>
                <a:cs typeface="Times New Roman" pitchFamily="18" charset="0"/>
              </a:rPr>
              <a:t>, закрепляет двигательные умения и навыки, развивает двигательные качества</a:t>
            </a:r>
            <a:br>
              <a:rPr lang="ru-RU" sz="3100" b="1" dirty="0">
                <a:solidFill>
                  <a:srgbClr val="002060"/>
                </a:solidFill>
                <a:latin typeface="Times New Roman" pitchFamily="18" charset="0"/>
                <a:cs typeface="Times New Roman" pitchFamily="18" charset="0"/>
              </a:rPr>
            </a:br>
            <a:r>
              <a:rPr lang="ru-RU" sz="3100" b="1" dirty="0">
                <a:solidFill>
                  <a:srgbClr val="002060"/>
                </a:solidFill>
                <a:latin typeface="Times New Roman" pitchFamily="18" charset="0"/>
                <a:cs typeface="Times New Roman" pitchFamily="18" charset="0"/>
              </a:rPr>
              <a:t>(быстроту, ловкость), способствует воспитанию чувства коллективизма, </a:t>
            </a:r>
            <a:r>
              <a:rPr lang="ru-RU" sz="3100" b="1" dirty="0" smtClean="0">
                <a:solidFill>
                  <a:srgbClr val="002060"/>
                </a:solidFill>
                <a:latin typeface="Times New Roman" pitchFamily="18" charset="0"/>
                <a:cs typeface="Times New Roman" pitchFamily="18" charset="0"/>
              </a:rPr>
              <a:t>дружбы, развивает выдержку, внимание</a:t>
            </a:r>
            <a:r>
              <a:rPr lang="ru-RU" sz="3100" b="1" dirty="0">
                <a:solidFill>
                  <a:srgbClr val="002060"/>
                </a:solidFill>
                <a:latin typeface="Times New Roman" pitchFamily="18" charset="0"/>
                <a:cs typeface="Times New Roman" pitchFamily="18" charset="0"/>
              </a:rPr>
              <a:t>, смелость, упорство, организованность.</a:t>
            </a:r>
            <a:r>
              <a:rPr lang="ru-RU" sz="2800" dirty="0">
                <a:solidFill>
                  <a:srgbClr val="000000"/>
                </a:solidFill>
                <a:latin typeface="yandex-sans"/>
              </a:rPr>
              <a:t/>
            </a:r>
            <a:br>
              <a:rPr lang="ru-RU" sz="2800" dirty="0">
                <a:solidFill>
                  <a:srgbClr val="000000"/>
                </a:solidFill>
                <a:latin typeface="yandex-sans"/>
              </a:rPr>
            </a:b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4168805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90948" cy="6858000"/>
          </a:xfrm>
          <a:prstGeom prst="rect">
            <a:avLst/>
          </a:prstGeom>
        </p:spPr>
      </p:pic>
      <p:pic>
        <p:nvPicPr>
          <p:cNvPr id="3" name="Рисунок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7864" y="4128267"/>
            <a:ext cx="2332464" cy="2651760"/>
          </a:xfrm>
          <a:prstGeom prst="rect">
            <a:avLst/>
          </a:prstGeom>
        </p:spPr>
      </p:pic>
      <p:sp>
        <p:nvSpPr>
          <p:cNvPr id="4" name="Заголовок 3"/>
          <p:cNvSpPr>
            <a:spLocks noGrp="1"/>
          </p:cNvSpPr>
          <p:nvPr>
            <p:ph type="title"/>
          </p:nvPr>
        </p:nvSpPr>
        <p:spPr>
          <a:xfrm>
            <a:off x="1691680" y="274637"/>
            <a:ext cx="7452320" cy="3853629"/>
          </a:xfrm>
        </p:spPr>
        <p:txBody>
          <a:bodyPr>
            <a:noAutofit/>
          </a:bodyPr>
          <a:lstStyle/>
          <a:p>
            <a:pPr algn="l"/>
            <a:r>
              <a:rPr lang="ru-RU" sz="3200" b="1" dirty="0">
                <a:solidFill>
                  <a:srgbClr val="002060"/>
                </a:solidFill>
                <a:latin typeface="Times New Roman" pitchFamily="18" charset="0"/>
                <a:cs typeface="Times New Roman" pitchFamily="18" charset="0"/>
              </a:rPr>
              <a:t>Физкультурный досуг нацелен не на оттачивании техники выполнения тех или </a:t>
            </a:r>
            <a:r>
              <a:rPr lang="ru-RU" sz="3200" b="1" dirty="0" smtClean="0">
                <a:solidFill>
                  <a:srgbClr val="002060"/>
                </a:solidFill>
                <a:latin typeface="Times New Roman" pitchFamily="18" charset="0"/>
                <a:cs typeface="Times New Roman" pitchFamily="18" charset="0"/>
              </a:rPr>
              <a:t>иных упражнений</a:t>
            </a:r>
            <a:r>
              <a:rPr lang="ru-RU" sz="3200" b="1" dirty="0">
                <a:solidFill>
                  <a:srgbClr val="002060"/>
                </a:solidFill>
                <a:latin typeface="Times New Roman" pitchFamily="18" charset="0"/>
                <a:cs typeface="Times New Roman" pitchFamily="18" charset="0"/>
              </a:rPr>
              <a:t>, а на воспитание положительных эмоций, высокую двигательную </a:t>
            </a:r>
            <a:r>
              <a:rPr lang="ru-RU" sz="3200" b="1" dirty="0" smtClean="0">
                <a:solidFill>
                  <a:srgbClr val="002060"/>
                </a:solidFill>
                <a:latin typeface="Times New Roman" pitchFamily="18" charset="0"/>
                <a:cs typeface="Times New Roman" pitchFamily="18" charset="0"/>
              </a:rPr>
              <a:t>активность  детей</a:t>
            </a:r>
            <a:r>
              <a:rPr lang="ru-RU" sz="3200" b="1" dirty="0">
                <a:solidFill>
                  <a:srgbClr val="002060"/>
                </a:solidFill>
                <a:latin typeface="Times New Roman" pitchFamily="18" charset="0"/>
                <a:cs typeface="Times New Roman" pitchFamily="18" charset="0"/>
              </a:rPr>
              <a:t>, свободное и непринужденное взаимопонимание.</a:t>
            </a:r>
            <a:endParaRPr lang="ru-RU" sz="3200" b="1"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9651693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281</Words>
  <Application>Microsoft Office PowerPoint</Application>
  <PresentationFormat>Экран (4:3)</PresentationFormat>
  <Paragraphs>25</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 Проведение физкультурных досугов и развлечений – эффективные формы физического развития дошкольников»</vt:lpstr>
      <vt:lpstr>Актуальность физкультурных досугов и развлечений заключается в том, что современные дети в большинстве своем испытывают двигательный дефицит, т. е. страдают гиподинамией.</vt:lpstr>
      <vt:lpstr>  По тематике досуги можно условно разделить на 4 основные группы: Развлекательные: "Весёлые старты ", "Петрушкины забавы" и др. Познавательные: "Спортивная викторина", "Форт Боярд". Нравственно-патриотические: "Папа, мама, я — спортивная семья", "Народные забавы " Воспитывающие привычку к здоровому образу жизни: "Солнце, воздух и вода - наши лучшие друзья ", "Чистота - залог здоровья ". </vt:lpstr>
      <vt:lpstr>  Как утверждает В. Л. Страковская,  праздник – это всегда радость, веселье.  Одно только его ожидание способно вызвать у ребёнка положительные эмоции.  Физкультурные праздники и развлечения являются эффективной формой оздоровительной работы с детьми.  </vt:lpstr>
      <vt:lpstr>     Подвижные игры, аттракционы, конкурсы, розыгрыши, потехи, сюрпризы, которым насыщена программа любого праздника, часто сопровождаются спонтанными комичным ситуациями, вызывают искренний смех, удивление, восторг.  Уже одно это обстоятельство делает праздник незаменимым средством профилактики и даже лечения различных нарушений в состоянии здоровья.    </vt:lpstr>
      <vt:lpstr>Само слово «Развлечение» говорит само за себя.  Если заглянуть в словарь русского языка, развлечение-это активная творческая деятельность.</vt:lpstr>
      <vt:lpstr>Главная цель физкультурного досуга или  развлечения – получение детьми эмоционального удовольствия от удовлетворения природной потребности в движении. </vt:lpstr>
      <vt:lpstr>Физкультурный досуг или развлечение - повышает интерес к занятиям, оказывает благотворное воздействие на организм  ребенка, закрепляет двигательные умения и навыки, развивает двигательные качества (быстроту, ловкость), способствует воспитанию чувства коллективизма, дружбы, развивает выдержку, внимание, смелость, упорство, организованность. </vt:lpstr>
      <vt:lpstr>Физкультурный досуг нацелен не на оттачивании техники выполнения тех или иных упражнений, а на воспитание положительных эмоций, высокую двигательную активность  детей, свободное и непринужденное взаимопонимание.</vt:lpstr>
      <vt:lpstr>Презентация PowerPoint</vt:lpstr>
      <vt:lpstr>Презентация PowerPoint</vt:lpstr>
      <vt:lpstr>Презентация PowerPoint</vt:lpstr>
      <vt:lpstr>   Успешность проведения физкультурного досуга во многом зависит от того, насколько подробно и четко спланирована его программа: - обозначить цель, задачи досуга, дату, время, место его проведения; - продумать содержание; -продумать начало и окончание досуга, сюрпризный момент, награждение; - выделить ответственных за подготовку и проведение праздника (желательно участие методиста, воспитателей групп, воспитателя по физической культуре, родителей);  </vt:lpstr>
      <vt:lpstr>- определить количество участников каждой возрастной группы детского сада, а также приглашенных гостей; -продумать и оформить место проведения досуга, одежду участников, атрибутику, музыкальное сопровождение, наглядность и эстетику оформления; -если есть необходимость, организовать ремонт пособий; -продумать технику безопасности выполнения движений; -продумать индивидуальный и дифференцированный подход; - обозначить порядок подведения итогов конкурса и, поощрение участников досуга.</vt:lpstr>
      <vt:lpstr> Физкультурные праздники и развлечения вызывают у детей повышенный интерес к двигательной активности,  дают им возможность реализовать естественную потребность в движении,  закрепляют двигательные умения и навыки,  а также доставляют им  огромное удовольствие и радость.</vt:lpstr>
      <vt:lpstr>Праздники и  развлечения сплачивают коллектив, воспитывают командный дух и, конечно же, дарят огромное количество незабываемых эмоций и ярких впечатлений, а они просто необходимы каждому ребёнку!</vt:lpstr>
      <vt:lpstr>При любой форме организации физкультурного досуга для дошкольников  необходимо помнить следующее: - недопустимо перерастание детского праздника в развлекательное зрелище для взрослых. – не допускать, чтобы кто то из детей не участвовал в досуге - при подготовке важно поддерживать живой интерес детей к мероприятию.  Не следует проводить репетиции. </vt:lpstr>
      <vt:lpstr>- необходимо рациональное распределение физической нагрузки в разных видах деятельности (с учетом уровня развития двигательной активности и физической подготовленности детей). -учесть, что пользу для оздоровления и закаливания детей приносят физкультурные досуги, организованные на открытом воздухе. -важно вызвать у детей желание участвовать в будущих досугах</vt:lpstr>
      <vt:lpstr>« Быстрого и ловкого болезнь не догонит» - так гласит народная мудрость.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Проведение физкультурных досугов и развлечений – эффективные формы физического развития дошкольников»</dc:title>
  <dc:creator>LidaV</dc:creator>
  <cp:lastModifiedBy>LidaV</cp:lastModifiedBy>
  <cp:revision>13</cp:revision>
  <dcterms:created xsi:type="dcterms:W3CDTF">2021-03-29T13:25:18Z</dcterms:created>
  <dcterms:modified xsi:type="dcterms:W3CDTF">2021-03-29T16:19:40Z</dcterms:modified>
</cp:coreProperties>
</file>