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70" autoAdjust="0"/>
  </p:normalViewPr>
  <p:slideViewPr>
    <p:cSldViewPr>
      <p:cViewPr varScale="1">
        <p:scale>
          <a:sx n="83" d="100"/>
          <a:sy n="83" d="100"/>
        </p:scale>
        <p:origin x="1450"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Титульный слайд">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latin typeface="Arial" pitchFamily="34" charset="0"/>
              </a:endParaRPr>
            </a:p>
          </p:txBody>
        </p:sp>
        <p:sp>
          <p:nvSpPr>
            <p:cNvPr id="1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latin typeface="Arial" pitchFamily="34" charset="0"/>
              </a:endParaRPr>
            </a:p>
          </p:txBody>
        </p:sp>
        <p:sp>
          <p:nvSpPr>
            <p:cNvPr id="1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1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2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latin typeface="Arial" pitchFamily="34" charset="0"/>
              </a:endParaRPr>
            </a:p>
          </p:txBody>
        </p:sp>
        <p:sp>
          <p:nvSpPr>
            <p:cNvPr id="2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2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2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latin typeface="Arial" pitchFamily="34" charset="0"/>
              </a:endParaRPr>
            </a:p>
          </p:txBody>
        </p:sp>
        <p:sp>
          <p:nvSpPr>
            <p:cNvPr id="2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2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latin typeface="Arial" pitchFamily="34" charset="0"/>
              </a:endParaRPr>
            </a:p>
          </p:txBody>
        </p:sp>
        <p:sp>
          <p:nvSpPr>
            <p:cNvPr id="2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latin typeface="Arial" pitchFamily="34" charset="0"/>
              </a:endParaRPr>
            </a:p>
          </p:txBody>
        </p:sp>
        <p:sp>
          <p:nvSpPr>
            <p:cNvPr id="2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latin typeface="Arial" pitchFamily="34" charset="0"/>
              </a:endParaRPr>
            </a:p>
          </p:txBody>
        </p:sp>
        <p:sp>
          <p:nvSpPr>
            <p:cNvPr id="2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2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3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latin typeface="Arial" pitchFamily="34" charset="0"/>
              </a:endParaRPr>
            </a:p>
          </p:txBody>
        </p:sp>
        <p:sp>
          <p:nvSpPr>
            <p:cNvPr id="3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3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latin typeface="Arial" pitchFamily="34" charset="0"/>
              </a:endParaRPr>
            </a:p>
          </p:txBody>
        </p:sp>
        <p:sp>
          <p:nvSpPr>
            <p:cNvPr id="3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3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3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3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3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3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3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4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4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latin typeface="Arial" pitchFamily="34" charset="0"/>
                </a:endParaRPr>
              </a:p>
            </p:txBody>
          </p:sp>
        </p:grpSp>
      </p:grpSp>
      <p:sp>
        <p:nvSpPr>
          <p:cNvPr id="118826" name="Rectangle 42"/>
          <p:cNvSpPr>
            <a:spLocks noGrp="1" noChangeArrowheads="1"/>
          </p:cNvSpPr>
          <p:nvPr>
            <p:ph type="ctrTitle" sz="quarter"/>
          </p:nvPr>
        </p:nvSpPr>
        <p:spPr>
          <a:xfrm>
            <a:off x="457200" y="1600200"/>
            <a:ext cx="8229600" cy="1828800"/>
          </a:xfrm>
        </p:spPr>
        <p:txBody>
          <a:bodyPr/>
          <a:lstStyle>
            <a:lvl1pPr>
              <a:defRPr sz="4800"/>
            </a:lvl1pPr>
          </a:lstStyle>
          <a:p>
            <a:r>
              <a:rPr lang="ru-RU"/>
              <a:t>Образец заголовка</a:t>
            </a:r>
          </a:p>
        </p:txBody>
      </p:sp>
      <p:sp>
        <p:nvSpPr>
          <p:cNvPr id="118827"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ru-RU"/>
              <a:t>Образец подзаголовка</a:t>
            </a:r>
          </a:p>
        </p:txBody>
      </p:sp>
      <p:sp>
        <p:nvSpPr>
          <p:cNvPr id="44" name="Rectangle 44"/>
          <p:cNvSpPr>
            <a:spLocks noGrp="1" noChangeArrowheads="1"/>
          </p:cNvSpPr>
          <p:nvPr>
            <p:ph type="dt" sz="quarter" idx="10"/>
          </p:nvPr>
        </p:nvSpPr>
        <p:spPr/>
        <p:txBody>
          <a:bodyPr/>
          <a:lstStyle>
            <a:lvl1pPr>
              <a:defRPr smtClean="0"/>
            </a:lvl1pPr>
          </a:lstStyle>
          <a:p>
            <a:pPr>
              <a:defRPr/>
            </a:pPr>
            <a:endParaRPr lang="ru-RU"/>
          </a:p>
        </p:txBody>
      </p:sp>
      <p:sp>
        <p:nvSpPr>
          <p:cNvPr id="45" name="Rectangle 45"/>
          <p:cNvSpPr>
            <a:spLocks noGrp="1" noChangeArrowheads="1"/>
          </p:cNvSpPr>
          <p:nvPr>
            <p:ph type="ftr" sz="quarter" idx="11"/>
          </p:nvPr>
        </p:nvSpPr>
        <p:spPr/>
        <p:txBody>
          <a:bodyPr/>
          <a:lstStyle>
            <a:lvl1pPr>
              <a:defRPr smtClean="0"/>
            </a:lvl1pPr>
          </a:lstStyle>
          <a:p>
            <a:pPr>
              <a:defRPr/>
            </a:pPr>
            <a:endParaRPr lang="ru-RU"/>
          </a:p>
        </p:txBody>
      </p:sp>
      <p:sp>
        <p:nvSpPr>
          <p:cNvPr id="46" name="Rectangle 46"/>
          <p:cNvSpPr>
            <a:spLocks noGrp="1" noChangeArrowheads="1"/>
          </p:cNvSpPr>
          <p:nvPr>
            <p:ph type="sldNum" sz="quarter" idx="12"/>
          </p:nvPr>
        </p:nvSpPr>
        <p:spPr/>
        <p:txBody>
          <a:bodyPr/>
          <a:lstStyle>
            <a:lvl1pPr>
              <a:defRPr smtClean="0"/>
            </a:lvl1pPr>
          </a:lstStyle>
          <a:p>
            <a:pPr>
              <a:defRPr/>
            </a:pPr>
            <a:fld id="{EE5603B5-4A4C-40AC-9240-D34BAA391708}" type="slidenum">
              <a:rPr lang="ru-RU"/>
              <a:pPr>
                <a:defRPr/>
              </a:pPr>
              <a:t>‹#›</a:t>
            </a:fld>
            <a:endParaRPr lang="ru-RU"/>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2211D619-DC92-4AB3-8168-A36D12C29A4D}"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7813"/>
            <a:ext cx="2057400" cy="5853112"/>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7813"/>
            <a:ext cx="6019800" cy="5853112"/>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5D220E68-0772-4480-ACF1-657E1C3707F8}"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reserve="1">
  <p:cSld name="Заголовок, текст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7813"/>
            <a:ext cx="8229600" cy="1143000"/>
          </a:xfrm>
        </p:spPr>
        <p:txBody>
          <a:bodyPr/>
          <a:lstStyle/>
          <a:p>
            <a:r>
              <a:rPr lang="ru-RU" smtClean="0"/>
              <a:t>Образец заголовка</a:t>
            </a:r>
            <a:endParaRPr lang="ru-RU"/>
          </a:p>
        </p:txBody>
      </p:sp>
      <p:sp>
        <p:nvSpPr>
          <p:cNvPr id="3" name="Текст 2"/>
          <p:cNvSpPr>
            <a:spLocks noGrp="1"/>
          </p:cNvSpPr>
          <p:nvPr>
            <p:ph type="body" sz="half" idx="1"/>
          </p:nvPr>
        </p:nvSpPr>
        <p:spPr>
          <a:xfrm>
            <a:off x="457200" y="1600200"/>
            <a:ext cx="4038600" cy="453072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иаграмма 3"/>
          <p:cNvSpPr>
            <a:spLocks noGrp="1"/>
          </p:cNvSpPr>
          <p:nvPr>
            <p:ph type="chart" sz="half" idx="2"/>
          </p:nvPr>
        </p:nvSpPr>
        <p:spPr>
          <a:xfrm>
            <a:off x="4648200" y="1600200"/>
            <a:ext cx="4038600" cy="4530725"/>
          </a:xfrm>
        </p:spPr>
        <p:txBody>
          <a:bodyPr/>
          <a:lstStyle/>
          <a:p>
            <a:pPr lvl="0"/>
            <a:endParaRPr lang="ru-RU" noProof="0" smtClean="0"/>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F976AE49-F813-4DCE-8C5E-BB348004147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284A1F5A-26B7-4BC9-A0BE-A4FDA64C73F9}"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4"/>
          <p:cNvSpPr>
            <a:spLocks noGrp="1" noChangeArrowheads="1"/>
          </p:cNvSpPr>
          <p:nvPr>
            <p:ph type="dt" sz="half" idx="10"/>
          </p:nvPr>
        </p:nvSpPr>
        <p:spPr>
          <a:ln/>
        </p:spPr>
        <p:txBody>
          <a:bodyPr/>
          <a:lstStyle>
            <a:lvl1pPr>
              <a:defRPr/>
            </a:lvl1pPr>
          </a:lstStyle>
          <a:p>
            <a:pPr>
              <a:defRPr/>
            </a:pPr>
            <a:endParaRPr lang="ru-RU"/>
          </a:p>
        </p:txBody>
      </p:sp>
      <p:sp>
        <p:nvSpPr>
          <p:cNvPr id="5" name="Rectangle 45"/>
          <p:cNvSpPr>
            <a:spLocks noGrp="1" noChangeArrowheads="1"/>
          </p:cNvSpPr>
          <p:nvPr>
            <p:ph type="ftr" sz="quarter" idx="11"/>
          </p:nvPr>
        </p:nvSpPr>
        <p:spPr>
          <a:ln/>
        </p:spPr>
        <p:txBody>
          <a:bodyPr/>
          <a:lstStyle>
            <a:lvl1pPr>
              <a:defRPr/>
            </a:lvl1pPr>
          </a:lstStyle>
          <a:p>
            <a:pPr>
              <a:defRPr/>
            </a:pPr>
            <a:endParaRPr lang="ru-RU"/>
          </a:p>
        </p:txBody>
      </p:sp>
      <p:sp>
        <p:nvSpPr>
          <p:cNvPr id="6" name="Rectangle 46"/>
          <p:cNvSpPr>
            <a:spLocks noGrp="1" noChangeArrowheads="1"/>
          </p:cNvSpPr>
          <p:nvPr>
            <p:ph type="sldNum" sz="quarter" idx="12"/>
          </p:nvPr>
        </p:nvSpPr>
        <p:spPr>
          <a:ln/>
        </p:spPr>
        <p:txBody>
          <a:bodyPr/>
          <a:lstStyle>
            <a:lvl1pPr>
              <a:defRPr/>
            </a:lvl1pPr>
          </a:lstStyle>
          <a:p>
            <a:pPr>
              <a:defRPr/>
            </a:pPr>
            <a:fld id="{2BBCD45D-B035-47A5-82E7-8B54ABBB32AD}"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2DBD8E5F-1A4D-422D-92B8-257F1348DC7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4"/>
          <p:cNvSpPr>
            <a:spLocks noGrp="1" noChangeArrowheads="1"/>
          </p:cNvSpPr>
          <p:nvPr>
            <p:ph type="dt" sz="half" idx="10"/>
          </p:nvPr>
        </p:nvSpPr>
        <p:spPr>
          <a:ln/>
        </p:spPr>
        <p:txBody>
          <a:bodyPr/>
          <a:lstStyle>
            <a:lvl1pPr>
              <a:defRPr/>
            </a:lvl1pPr>
          </a:lstStyle>
          <a:p>
            <a:pPr>
              <a:defRPr/>
            </a:pPr>
            <a:endParaRPr lang="ru-RU"/>
          </a:p>
        </p:txBody>
      </p:sp>
      <p:sp>
        <p:nvSpPr>
          <p:cNvPr id="8" name="Rectangle 45"/>
          <p:cNvSpPr>
            <a:spLocks noGrp="1" noChangeArrowheads="1"/>
          </p:cNvSpPr>
          <p:nvPr>
            <p:ph type="ftr" sz="quarter" idx="11"/>
          </p:nvPr>
        </p:nvSpPr>
        <p:spPr>
          <a:ln/>
        </p:spPr>
        <p:txBody>
          <a:bodyPr/>
          <a:lstStyle>
            <a:lvl1pPr>
              <a:defRPr/>
            </a:lvl1pPr>
          </a:lstStyle>
          <a:p>
            <a:pPr>
              <a:defRPr/>
            </a:pPr>
            <a:endParaRPr lang="ru-RU"/>
          </a:p>
        </p:txBody>
      </p:sp>
      <p:sp>
        <p:nvSpPr>
          <p:cNvPr id="9" name="Rectangle 46"/>
          <p:cNvSpPr>
            <a:spLocks noGrp="1" noChangeArrowheads="1"/>
          </p:cNvSpPr>
          <p:nvPr>
            <p:ph type="sldNum" sz="quarter" idx="12"/>
          </p:nvPr>
        </p:nvSpPr>
        <p:spPr>
          <a:ln/>
        </p:spPr>
        <p:txBody>
          <a:bodyPr/>
          <a:lstStyle>
            <a:lvl1pPr>
              <a:defRPr/>
            </a:lvl1pPr>
          </a:lstStyle>
          <a:p>
            <a:pPr>
              <a:defRPr/>
            </a:pPr>
            <a:fld id="{DE6BCCAC-E16B-49E4-B9B1-82FF62261EE0}"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44"/>
          <p:cNvSpPr>
            <a:spLocks noGrp="1" noChangeArrowheads="1"/>
          </p:cNvSpPr>
          <p:nvPr>
            <p:ph type="dt" sz="half" idx="10"/>
          </p:nvPr>
        </p:nvSpPr>
        <p:spPr>
          <a:ln/>
        </p:spPr>
        <p:txBody>
          <a:bodyPr/>
          <a:lstStyle>
            <a:lvl1pPr>
              <a:defRPr/>
            </a:lvl1pPr>
          </a:lstStyle>
          <a:p>
            <a:pPr>
              <a:defRPr/>
            </a:pPr>
            <a:endParaRPr lang="ru-RU"/>
          </a:p>
        </p:txBody>
      </p:sp>
      <p:sp>
        <p:nvSpPr>
          <p:cNvPr id="4" name="Rectangle 45"/>
          <p:cNvSpPr>
            <a:spLocks noGrp="1" noChangeArrowheads="1"/>
          </p:cNvSpPr>
          <p:nvPr>
            <p:ph type="ftr" sz="quarter" idx="11"/>
          </p:nvPr>
        </p:nvSpPr>
        <p:spPr>
          <a:ln/>
        </p:spPr>
        <p:txBody>
          <a:bodyPr/>
          <a:lstStyle>
            <a:lvl1pPr>
              <a:defRPr/>
            </a:lvl1pPr>
          </a:lstStyle>
          <a:p>
            <a:pPr>
              <a:defRPr/>
            </a:pPr>
            <a:endParaRPr lang="ru-RU"/>
          </a:p>
        </p:txBody>
      </p:sp>
      <p:sp>
        <p:nvSpPr>
          <p:cNvPr id="5" name="Rectangle 46"/>
          <p:cNvSpPr>
            <a:spLocks noGrp="1" noChangeArrowheads="1"/>
          </p:cNvSpPr>
          <p:nvPr>
            <p:ph type="sldNum" sz="quarter" idx="12"/>
          </p:nvPr>
        </p:nvSpPr>
        <p:spPr>
          <a:ln/>
        </p:spPr>
        <p:txBody>
          <a:bodyPr/>
          <a:lstStyle>
            <a:lvl1pPr>
              <a:defRPr/>
            </a:lvl1pPr>
          </a:lstStyle>
          <a:p>
            <a:pPr>
              <a:defRPr/>
            </a:pPr>
            <a:fld id="{7D590788-1EDD-4571-8863-2B29A8A9C0F1}"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4"/>
          <p:cNvSpPr>
            <a:spLocks noGrp="1" noChangeArrowheads="1"/>
          </p:cNvSpPr>
          <p:nvPr>
            <p:ph type="dt" sz="half" idx="10"/>
          </p:nvPr>
        </p:nvSpPr>
        <p:spPr>
          <a:ln/>
        </p:spPr>
        <p:txBody>
          <a:bodyPr/>
          <a:lstStyle>
            <a:lvl1pPr>
              <a:defRPr/>
            </a:lvl1pPr>
          </a:lstStyle>
          <a:p>
            <a:pPr>
              <a:defRPr/>
            </a:pPr>
            <a:endParaRPr lang="ru-RU"/>
          </a:p>
        </p:txBody>
      </p:sp>
      <p:sp>
        <p:nvSpPr>
          <p:cNvPr id="3" name="Rectangle 45"/>
          <p:cNvSpPr>
            <a:spLocks noGrp="1" noChangeArrowheads="1"/>
          </p:cNvSpPr>
          <p:nvPr>
            <p:ph type="ftr" sz="quarter" idx="11"/>
          </p:nvPr>
        </p:nvSpPr>
        <p:spPr>
          <a:ln/>
        </p:spPr>
        <p:txBody>
          <a:bodyPr/>
          <a:lstStyle>
            <a:lvl1pPr>
              <a:defRPr/>
            </a:lvl1pPr>
          </a:lstStyle>
          <a:p>
            <a:pPr>
              <a:defRPr/>
            </a:pPr>
            <a:endParaRPr lang="ru-RU"/>
          </a:p>
        </p:txBody>
      </p:sp>
      <p:sp>
        <p:nvSpPr>
          <p:cNvPr id="4" name="Rectangle 46"/>
          <p:cNvSpPr>
            <a:spLocks noGrp="1" noChangeArrowheads="1"/>
          </p:cNvSpPr>
          <p:nvPr>
            <p:ph type="sldNum" sz="quarter" idx="12"/>
          </p:nvPr>
        </p:nvSpPr>
        <p:spPr>
          <a:ln/>
        </p:spPr>
        <p:txBody>
          <a:bodyPr/>
          <a:lstStyle>
            <a:lvl1pPr>
              <a:defRPr/>
            </a:lvl1pPr>
          </a:lstStyle>
          <a:p>
            <a:pPr>
              <a:defRPr/>
            </a:pPr>
            <a:fld id="{EE0E63CD-0076-4576-9598-D2AC5D76BDD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47015FAE-9539-49C1-8F23-0CDCF21B56F5}"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4"/>
          <p:cNvSpPr>
            <a:spLocks noGrp="1" noChangeArrowheads="1"/>
          </p:cNvSpPr>
          <p:nvPr>
            <p:ph type="dt" sz="half" idx="10"/>
          </p:nvPr>
        </p:nvSpPr>
        <p:spPr>
          <a:ln/>
        </p:spPr>
        <p:txBody>
          <a:bodyPr/>
          <a:lstStyle>
            <a:lvl1pPr>
              <a:defRPr/>
            </a:lvl1pPr>
          </a:lstStyle>
          <a:p>
            <a:pPr>
              <a:defRPr/>
            </a:pPr>
            <a:endParaRPr lang="ru-RU"/>
          </a:p>
        </p:txBody>
      </p:sp>
      <p:sp>
        <p:nvSpPr>
          <p:cNvPr id="6" name="Rectangle 45"/>
          <p:cNvSpPr>
            <a:spLocks noGrp="1" noChangeArrowheads="1"/>
          </p:cNvSpPr>
          <p:nvPr>
            <p:ph type="ftr" sz="quarter" idx="11"/>
          </p:nvPr>
        </p:nvSpPr>
        <p:spPr>
          <a:ln/>
        </p:spPr>
        <p:txBody>
          <a:bodyPr/>
          <a:lstStyle>
            <a:lvl1pPr>
              <a:defRPr/>
            </a:lvl1pPr>
          </a:lstStyle>
          <a:p>
            <a:pPr>
              <a:defRPr/>
            </a:pPr>
            <a:endParaRPr lang="ru-RU"/>
          </a:p>
        </p:txBody>
      </p:sp>
      <p:sp>
        <p:nvSpPr>
          <p:cNvPr id="7" name="Rectangle 46"/>
          <p:cNvSpPr>
            <a:spLocks noGrp="1" noChangeArrowheads="1"/>
          </p:cNvSpPr>
          <p:nvPr>
            <p:ph type="sldNum" sz="quarter" idx="12"/>
          </p:nvPr>
        </p:nvSpPr>
        <p:spPr>
          <a:ln/>
        </p:spPr>
        <p:txBody>
          <a:bodyPr/>
          <a:lstStyle>
            <a:lvl1pPr>
              <a:defRPr/>
            </a:lvl1pPr>
          </a:lstStyle>
          <a:p>
            <a:pPr>
              <a:defRPr/>
            </a:pPr>
            <a:fld id="{87B16920-C88C-448B-81F9-1C963D27101B}"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117763"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117764"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65"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117766"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17767"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pPr>
                <a:defRPr/>
              </a:pPr>
              <a:endParaRPr lang="ru-RU">
                <a:latin typeface="Arial" pitchFamily="34" charset="0"/>
              </a:endParaRPr>
            </a:p>
          </p:txBody>
        </p:sp>
        <p:sp>
          <p:nvSpPr>
            <p:cNvPr id="117768"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7769"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7770"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17771"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7772"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pPr>
                <a:defRPr/>
              </a:pPr>
              <a:endParaRPr lang="ru-RU">
                <a:latin typeface="Arial" pitchFamily="34" charset="0"/>
              </a:endParaRPr>
            </a:p>
          </p:txBody>
        </p:sp>
        <p:sp>
          <p:nvSpPr>
            <p:cNvPr id="117773"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7774"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75"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17776"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pPr>
                <a:defRPr/>
              </a:pPr>
              <a:endParaRPr lang="ru-RU">
                <a:latin typeface="Arial" pitchFamily="34" charset="0"/>
              </a:endParaRPr>
            </a:p>
          </p:txBody>
        </p:sp>
        <p:sp>
          <p:nvSpPr>
            <p:cNvPr id="117777"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78"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pPr>
                <a:defRPr/>
              </a:pPr>
              <a:endParaRPr lang="ru-RU">
                <a:latin typeface="Arial" pitchFamily="34" charset="0"/>
              </a:endParaRPr>
            </a:p>
          </p:txBody>
        </p:sp>
        <p:sp>
          <p:nvSpPr>
            <p:cNvPr id="117779"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pPr>
                <a:defRPr/>
              </a:pPr>
              <a:endParaRPr lang="ru-RU">
                <a:latin typeface="Arial" pitchFamily="34" charset="0"/>
              </a:endParaRPr>
            </a:p>
          </p:txBody>
        </p:sp>
        <p:sp>
          <p:nvSpPr>
            <p:cNvPr id="117780"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81"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pPr>
                <a:defRPr/>
              </a:pPr>
              <a:endParaRPr lang="ru-RU">
                <a:latin typeface="Arial" pitchFamily="34" charset="0"/>
              </a:endParaRPr>
            </a:p>
          </p:txBody>
        </p:sp>
        <p:sp>
          <p:nvSpPr>
            <p:cNvPr id="117782"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83"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pPr>
                <a:defRPr/>
              </a:pPr>
              <a:endParaRPr lang="ru-RU">
                <a:latin typeface="Arial" pitchFamily="34" charset="0"/>
              </a:endParaRPr>
            </a:p>
          </p:txBody>
        </p:sp>
        <p:sp>
          <p:nvSpPr>
            <p:cNvPr id="117784"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pPr>
                <a:defRPr/>
              </a:pPr>
              <a:endParaRPr lang="ru-RU">
                <a:latin typeface="Arial" pitchFamily="34" charset="0"/>
              </a:endParaRPr>
            </a:p>
          </p:txBody>
        </p:sp>
        <p:sp>
          <p:nvSpPr>
            <p:cNvPr id="117785"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pPr>
                <a:defRPr/>
              </a:pPr>
              <a:endParaRPr lang="ru-RU">
                <a:latin typeface="Arial" pitchFamily="34" charset="0"/>
              </a:endParaRPr>
            </a:p>
          </p:txBody>
        </p:sp>
        <p:sp>
          <p:nvSpPr>
            <p:cNvPr id="117786"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117787"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117788"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pPr>
                <a:defRPr/>
              </a:pPr>
              <a:endParaRPr lang="ru-RU">
                <a:latin typeface="Arial" pitchFamily="34" charset="0"/>
              </a:endParaRPr>
            </a:p>
          </p:txBody>
        </p:sp>
        <p:sp>
          <p:nvSpPr>
            <p:cNvPr id="117789"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0"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pPr>
                <a:defRPr/>
              </a:pPr>
              <a:endParaRPr lang="ru-RU">
                <a:latin typeface="Arial" pitchFamily="34" charset="0"/>
              </a:endParaRPr>
            </a:p>
          </p:txBody>
        </p:sp>
        <p:sp>
          <p:nvSpPr>
            <p:cNvPr id="117791"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2"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17793"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4"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5"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pPr>
                <a:defRPr/>
              </a:pPr>
              <a:endParaRPr lang="ru-RU">
                <a:latin typeface="Arial" pitchFamily="34" charset="0"/>
              </a:endParaRPr>
            </a:p>
          </p:txBody>
        </p:sp>
        <p:sp>
          <p:nvSpPr>
            <p:cNvPr id="117796"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7"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sp>
          <p:nvSpPr>
            <p:cNvPr id="117798"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pPr>
                <a:defRPr/>
              </a:pPr>
              <a:endParaRPr lang="ru-RU">
                <a:latin typeface="Arial" pitchFamily="34" charset="0"/>
              </a:endParaRPr>
            </a:p>
          </p:txBody>
        </p:sp>
        <p:grpSp>
          <p:nvGrpSpPr>
            <p:cNvPr id="1068" name="Group 39"/>
            <p:cNvGrpSpPr>
              <a:grpSpLocks/>
            </p:cNvGrpSpPr>
            <p:nvPr userDrawn="1"/>
          </p:nvGrpSpPr>
          <p:grpSpPr bwMode="auto">
            <a:xfrm>
              <a:off x="0" y="1632"/>
              <a:ext cx="5758" cy="1858"/>
              <a:chOff x="0" y="1632"/>
              <a:chExt cx="5758" cy="1858"/>
            </a:xfrm>
          </p:grpSpPr>
          <p:sp>
            <p:nvSpPr>
              <p:cNvPr id="117800"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pPr>
                  <a:defRPr/>
                </a:pPr>
                <a:endParaRPr lang="ru-RU">
                  <a:latin typeface="Arial" pitchFamily="34" charset="0"/>
                </a:endParaRPr>
              </a:p>
            </p:txBody>
          </p:sp>
          <p:sp>
            <p:nvSpPr>
              <p:cNvPr id="117801"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pPr>
                  <a:defRPr/>
                </a:pPr>
                <a:endParaRPr lang="ru-RU">
                  <a:latin typeface="Arial" pitchFamily="34" charset="0"/>
                </a:endParaRPr>
              </a:p>
            </p:txBody>
          </p:sp>
        </p:grpSp>
      </p:grpSp>
      <p:sp>
        <p:nvSpPr>
          <p:cNvPr id="117802"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17803"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17804"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Arial" pitchFamily="34" charset="0"/>
              </a:defRPr>
            </a:lvl1pPr>
          </a:lstStyle>
          <a:p>
            <a:pPr>
              <a:defRPr/>
            </a:pPr>
            <a:endParaRPr lang="ru-RU"/>
          </a:p>
        </p:txBody>
      </p:sp>
      <p:sp>
        <p:nvSpPr>
          <p:cNvPr id="117805"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Arial" pitchFamily="34" charset="0"/>
              </a:defRPr>
            </a:lvl1pPr>
          </a:lstStyle>
          <a:p>
            <a:pPr>
              <a:defRPr/>
            </a:pPr>
            <a:endParaRPr lang="ru-RU"/>
          </a:p>
        </p:txBody>
      </p:sp>
      <p:sp>
        <p:nvSpPr>
          <p:cNvPr id="117806"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Arial" pitchFamily="34" charset="0"/>
              </a:defRPr>
            </a:lvl1pPr>
          </a:lstStyle>
          <a:p>
            <a:pPr>
              <a:defRPr/>
            </a:pPr>
            <a:fld id="{6F49F105-7B05-4ABB-B566-36198EB88265}" type="slidenum">
              <a:rPr lang="ru-RU"/>
              <a:pPr>
                <a:defRPr/>
              </a:pPr>
              <a:t>‹#›</a:t>
            </a:fld>
            <a:endParaRPr lang="ru-RU"/>
          </a:p>
        </p:txBody>
      </p:sp>
    </p:spTree>
  </p:cSld>
  <p:clrMap bg1="dk2" tx1="lt1" bg2="dk1" tx2="lt2" accent1="accent1" accent2="accent2" accent3="accent3" accent4="accent4" accent5="accent5" accent6="accent6" hlink="hlink" folHlink="folHlink"/>
  <p:sldLayoutIdLst>
    <p:sldLayoutId id="2147483763"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7802"/>
                                        </p:tgtEl>
                                        <p:attrNameLst>
                                          <p:attrName>style.visibility</p:attrName>
                                        </p:attrNameLst>
                                      </p:cBhvr>
                                      <p:to>
                                        <p:strVal val="visible"/>
                                      </p:to>
                                    </p:set>
                                    <p:animEffect transition="in" filter="fade">
                                      <p:cBhvr>
                                        <p:cTn id="7" dur="2000"/>
                                        <p:tgtEl>
                                          <p:spTgt spid="11780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803">
                                            <p:txEl>
                                              <p:pRg st="0" end="0"/>
                                            </p:txEl>
                                          </p:spTgt>
                                        </p:tgtEl>
                                        <p:attrNameLst>
                                          <p:attrName>style.visibility</p:attrName>
                                        </p:attrNameLst>
                                      </p:cBhvr>
                                      <p:to>
                                        <p:strVal val="visible"/>
                                      </p:to>
                                    </p:set>
                                    <p:animEffect transition="in" filter="wipe(left)">
                                      <p:cBhvr>
                                        <p:cTn id="12" dur="500"/>
                                        <p:tgtEl>
                                          <p:spTgt spid="117803">
                                            <p:txEl>
                                              <p:pRg st="0" end="0"/>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17803">
                                            <p:txEl>
                                              <p:pRg st="1" end="1"/>
                                            </p:txEl>
                                          </p:spTgt>
                                        </p:tgtEl>
                                        <p:attrNameLst>
                                          <p:attrName>style.visibility</p:attrName>
                                        </p:attrNameLst>
                                      </p:cBhvr>
                                      <p:to>
                                        <p:strVal val="visible"/>
                                      </p:to>
                                    </p:set>
                                    <p:animEffect transition="in" filter="wipe(left)">
                                      <p:cBhvr>
                                        <p:cTn id="15" dur="500"/>
                                        <p:tgtEl>
                                          <p:spTgt spid="117803">
                                            <p:txEl>
                                              <p:pRg st="1" end="1"/>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17803">
                                            <p:txEl>
                                              <p:pRg st="2" end="2"/>
                                            </p:txEl>
                                          </p:spTgt>
                                        </p:tgtEl>
                                        <p:attrNameLst>
                                          <p:attrName>style.visibility</p:attrName>
                                        </p:attrNameLst>
                                      </p:cBhvr>
                                      <p:to>
                                        <p:strVal val="visible"/>
                                      </p:to>
                                    </p:set>
                                    <p:animEffect transition="in" filter="wipe(left)">
                                      <p:cBhvr>
                                        <p:cTn id="18" dur="500"/>
                                        <p:tgtEl>
                                          <p:spTgt spid="117803">
                                            <p:txEl>
                                              <p:pRg st="2" end="2"/>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7803">
                                            <p:txEl>
                                              <p:pRg st="3" end="3"/>
                                            </p:txEl>
                                          </p:spTgt>
                                        </p:tgtEl>
                                        <p:attrNameLst>
                                          <p:attrName>style.visibility</p:attrName>
                                        </p:attrNameLst>
                                      </p:cBhvr>
                                      <p:to>
                                        <p:strVal val="visible"/>
                                      </p:to>
                                    </p:set>
                                    <p:animEffect transition="in" filter="wipe(left)">
                                      <p:cBhvr>
                                        <p:cTn id="21" dur="500"/>
                                        <p:tgtEl>
                                          <p:spTgt spid="117803">
                                            <p:txEl>
                                              <p:pRg st="3" end="3"/>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117803">
                                            <p:txEl>
                                              <p:pRg st="4" end="4"/>
                                            </p:txEl>
                                          </p:spTgt>
                                        </p:tgtEl>
                                        <p:attrNameLst>
                                          <p:attrName>style.visibility</p:attrName>
                                        </p:attrNameLst>
                                      </p:cBhvr>
                                      <p:to>
                                        <p:strVal val="visible"/>
                                      </p:to>
                                    </p:set>
                                    <p:animEffect transition="in" filter="wipe(left)">
                                      <p:cBhvr>
                                        <p:cTn id="24" dur="500"/>
                                        <p:tgtEl>
                                          <p:spTgt spid="1178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802" grpId="0"/>
      <p:bldP spid="117803" grpId="0" build="p">
        <p:tmplLst>
          <p:tmpl lvl="1">
            <p:tnLst>
              <p:par>
                <p:cTn presetID="22" presetClass="entr" presetSubtype="8" fill="hold" nodeType="clickEffect">
                  <p:stCondLst>
                    <p:cond delay="0"/>
                  </p:stCondLst>
                  <p:childTnLst>
                    <p:set>
                      <p:cBhvr>
                        <p:cTn dur="1" fill="hold">
                          <p:stCondLst>
                            <p:cond delay="0"/>
                          </p:stCondLst>
                        </p:cTn>
                        <p:tgtEl>
                          <p:spTgt spid="117803"/>
                        </p:tgtEl>
                        <p:attrNameLst>
                          <p:attrName>style.visibility</p:attrName>
                        </p:attrNameLst>
                      </p:cBhvr>
                      <p:to>
                        <p:strVal val="visible"/>
                      </p:to>
                    </p:set>
                    <p:animEffect transition="in" filter="wipe(left)">
                      <p:cBhvr>
                        <p:cTn dur="500"/>
                        <p:tgtEl>
                          <p:spTgt spid="117803"/>
                        </p:tgtEl>
                      </p:cBhvr>
                    </p:animEffect>
                  </p:childTnLst>
                </p:cTn>
              </p:par>
            </p:tnLst>
          </p:tmpl>
          <p:tmpl lvl="2">
            <p:tnLst>
              <p:par>
                <p:cTn presetID="22" presetClass="entr" presetSubtype="8" fill="hold" nodeType="withEffect">
                  <p:stCondLst>
                    <p:cond delay="0"/>
                  </p:stCondLst>
                  <p:childTnLst>
                    <p:set>
                      <p:cBhvr>
                        <p:cTn dur="1" fill="hold">
                          <p:stCondLst>
                            <p:cond delay="0"/>
                          </p:stCondLst>
                        </p:cTn>
                        <p:tgtEl>
                          <p:spTgt spid="117803"/>
                        </p:tgtEl>
                        <p:attrNameLst>
                          <p:attrName>style.visibility</p:attrName>
                        </p:attrNameLst>
                      </p:cBhvr>
                      <p:to>
                        <p:strVal val="visible"/>
                      </p:to>
                    </p:set>
                    <p:animEffect transition="in" filter="wipe(left)">
                      <p:cBhvr>
                        <p:cTn dur="500"/>
                        <p:tgtEl>
                          <p:spTgt spid="117803"/>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17803"/>
                        </p:tgtEl>
                        <p:attrNameLst>
                          <p:attrName>style.visibility</p:attrName>
                        </p:attrNameLst>
                      </p:cBhvr>
                      <p:to>
                        <p:strVal val="visible"/>
                      </p:to>
                    </p:set>
                    <p:animEffect transition="in" filter="wipe(left)">
                      <p:cBhvr>
                        <p:cTn dur="500"/>
                        <p:tgtEl>
                          <p:spTgt spid="117803"/>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17803"/>
                        </p:tgtEl>
                        <p:attrNameLst>
                          <p:attrName>style.visibility</p:attrName>
                        </p:attrNameLst>
                      </p:cBhvr>
                      <p:to>
                        <p:strVal val="visible"/>
                      </p:to>
                    </p:set>
                    <p:animEffect transition="in" filter="wipe(left)">
                      <p:cBhvr>
                        <p:cTn dur="500"/>
                        <p:tgtEl>
                          <p:spTgt spid="117803"/>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17803"/>
                        </p:tgtEl>
                        <p:attrNameLst>
                          <p:attrName>style.visibility</p:attrName>
                        </p:attrNameLst>
                      </p:cBhvr>
                      <p:to>
                        <p:strVal val="visible"/>
                      </p:to>
                    </p:set>
                    <p:animEffect transition="in" filter="wipe(left)">
                      <p:cBhvr>
                        <p:cTn dur="500"/>
                        <p:tgtEl>
                          <p:spTgt spid="117803"/>
                        </p:tgtEl>
                      </p:cBhvr>
                    </p:animEffect>
                  </p:childTnLst>
                </p:cTn>
              </p:par>
            </p:tnLst>
          </p:tmpl>
        </p:tmplLst>
      </p:bldP>
    </p:bld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itchFamily="34" charset="0"/>
        </a:defRPr>
      </a:lvl9pPr>
    </p:titleStyle>
    <p:bodyStyle>
      <a:lvl1pPr marL="342900" indent="-342900" algn="l" rtl="0" eaLnBrk="0" fontAlgn="base" hangingPunct="0">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900igr.net/" TargetMode="Externa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3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p:txBody>
          <a:bodyPr/>
          <a:lstStyle/>
          <a:p>
            <a:pPr eaLnBrk="1" hangingPunct="1">
              <a:defRPr/>
            </a:pPr>
            <a:r>
              <a:rPr lang="ru-RU" u="sng" smtClean="0"/>
              <a:t>«Образ жизни и здоровье»</a:t>
            </a:r>
          </a:p>
        </p:txBody>
      </p:sp>
      <p:sp>
        <p:nvSpPr>
          <p:cNvPr id="6147" name="Rectangle 3"/>
          <p:cNvSpPr>
            <a:spLocks noGrp="1" noChangeArrowheads="1"/>
          </p:cNvSpPr>
          <p:nvPr>
            <p:ph type="subTitle" idx="1"/>
          </p:nvPr>
        </p:nvSpPr>
        <p:spPr/>
        <p:txBody>
          <a:bodyPr/>
          <a:lstStyle/>
          <a:p>
            <a:pPr eaLnBrk="1" hangingPunct="1">
              <a:lnSpc>
                <a:spcPct val="80000"/>
              </a:lnSpc>
              <a:defRPr/>
            </a:pPr>
            <a:r>
              <a:rPr lang="ru-RU" sz="2800" dirty="0" smtClean="0"/>
              <a:t>Выполнил </a:t>
            </a:r>
            <a:r>
              <a:rPr lang="ru-RU" sz="2800" dirty="0" err="1" smtClean="0"/>
              <a:t>студентк</a:t>
            </a:r>
            <a:r>
              <a:rPr lang="ru-RU" sz="2800" dirty="0" smtClean="0"/>
              <a:t> 3 курса</a:t>
            </a:r>
            <a:endParaRPr lang="ru-RU" sz="2800" dirty="0" smtClean="0"/>
          </a:p>
          <a:p>
            <a:pPr eaLnBrk="1" hangingPunct="1">
              <a:lnSpc>
                <a:spcPct val="80000"/>
              </a:lnSpc>
              <a:defRPr/>
            </a:pPr>
            <a:r>
              <a:rPr lang="ru-RU" sz="2800" smtClean="0"/>
              <a:t>Группа </a:t>
            </a:r>
            <a:r>
              <a:rPr lang="ru-RU" sz="2800" smtClean="0"/>
              <a:t>В</a:t>
            </a:r>
            <a:endParaRPr lang="ru-RU" sz="2800" dirty="0" smtClean="0"/>
          </a:p>
          <a:p>
            <a:pPr eaLnBrk="1" hangingPunct="1">
              <a:lnSpc>
                <a:spcPct val="80000"/>
              </a:lnSpc>
              <a:defRPr/>
            </a:pPr>
            <a:r>
              <a:rPr lang="ru-RU" sz="2800" dirty="0" err="1" smtClean="0"/>
              <a:t>Джамирзеев</a:t>
            </a:r>
            <a:r>
              <a:rPr lang="ru-RU" sz="2800" dirty="0" smtClean="0"/>
              <a:t> Имам</a:t>
            </a:r>
            <a:endParaRPr lang="ru-RU" sz="2800" dirty="0" smtClean="0"/>
          </a:p>
        </p:txBody>
      </p:sp>
      <p:sp>
        <p:nvSpPr>
          <p:cNvPr id="6" name="Скругленный прямоугольник 5">
            <a:hlinkClick r:id="rId3" tooltip=" Каталог презентаций "/>
          </p:cNvPr>
          <p:cNvSpPr/>
          <p:nvPr/>
        </p:nvSpPr>
        <p:spPr>
          <a:xfrm>
            <a:off x="3898900" y="6477000"/>
            <a:ext cx="1346200" cy="355600"/>
          </a:xfrm>
          <a:prstGeom prst="roundRect">
            <a:avLst/>
          </a:prstGeom>
          <a:gradFill flip="none" rotWithShape="1">
            <a:gsLst>
              <a:gs pos="0">
                <a:srgbClr val="FFFFFF"/>
              </a:gs>
              <a:gs pos="100000">
                <a:srgbClr val="FFFFFF">
                  <a:shade val="88000"/>
                </a:srgbClr>
              </a:gs>
            </a:gsLst>
            <a:lin ang="5400000" scaled="1"/>
            <a:tileRect/>
          </a:gradFill>
          <a:ln w="12700">
            <a:solidFill>
              <a:srgbClr val="3333CC"/>
            </a:solidFill>
          </a:ln>
        </p:spPr>
        <p:style>
          <a:lnRef idx="2">
            <a:schemeClr val="accent1">
              <a:shade val="50000"/>
            </a:schemeClr>
          </a:lnRef>
          <a:fillRef idx="1">
            <a:schemeClr val="accent1"/>
          </a:fillRef>
          <a:effectRef idx="0">
            <a:schemeClr val="accent1"/>
          </a:effectRef>
          <a:fontRef idx="minor">
            <a:schemeClr val="lt1"/>
          </a:fontRef>
        </p:style>
        <p:txBody>
          <a:bodyPr lIns="88900" tIns="25400" rIns="88900" bIns="50800" anchor="ctr"/>
          <a:lstStyle/>
          <a:p>
            <a:pPr algn="ctr">
              <a:defRPr/>
            </a:pPr>
            <a:r>
              <a:rPr lang="en-US" sz="2000" u="sng" smtClean="0">
                <a:solidFill>
                  <a:srgbClr val="3333CC"/>
                </a:solidFill>
              </a:rPr>
              <a:t>pptcloud.ru</a:t>
            </a:r>
            <a:endParaRPr lang="ru-RU" sz="2000" u="sng">
              <a:solidFill>
                <a:srgbClr val="3333CC"/>
              </a:solidFill>
            </a:endParaRPr>
          </a:p>
        </p:txBody>
      </p:sp>
    </p:spTree>
    <p:custDataLst>
      <p:tags r:id="rId1"/>
    </p:custData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9" name="Rectangle 9"/>
          <p:cNvSpPr>
            <a:spLocks noGrp="1" noChangeArrowheads="1"/>
          </p:cNvSpPr>
          <p:nvPr>
            <p:ph type="ctrTitle"/>
          </p:nvPr>
        </p:nvSpPr>
        <p:spPr>
          <a:xfrm>
            <a:off x="304800" y="0"/>
            <a:ext cx="8229600" cy="685800"/>
          </a:xfrm>
        </p:spPr>
        <p:txBody>
          <a:bodyPr/>
          <a:lstStyle/>
          <a:p>
            <a:pPr eaLnBrk="1" hangingPunct="1">
              <a:defRPr/>
            </a:pPr>
            <a:r>
              <a:rPr lang="ru-RU" sz="2000" b="1" smtClean="0"/>
              <a:t>Оценка различных аспектов жизни жителями </a:t>
            </a:r>
            <a:br>
              <a:rPr lang="ru-RU" sz="2000" b="1" smtClean="0"/>
            </a:br>
            <a:r>
              <a:rPr lang="ru-RU" sz="2000" b="1" smtClean="0"/>
              <a:t>мегаполиса и деревни, в %</a:t>
            </a:r>
          </a:p>
        </p:txBody>
      </p:sp>
      <p:sp>
        <p:nvSpPr>
          <p:cNvPr id="133130" name="Rectangle 10"/>
          <p:cNvSpPr>
            <a:spLocks noGrp="1" noChangeArrowheads="1"/>
          </p:cNvSpPr>
          <p:nvPr>
            <p:ph type="subTitle" idx="1"/>
          </p:nvPr>
        </p:nvSpPr>
        <p:spPr>
          <a:xfrm>
            <a:off x="381000" y="838200"/>
            <a:ext cx="8458200" cy="5867400"/>
          </a:xfrm>
        </p:spPr>
        <p:txBody>
          <a:bodyPr/>
          <a:lstStyle/>
          <a:p>
            <a:pPr eaLnBrk="1" hangingPunct="1">
              <a:lnSpc>
                <a:spcPct val="80000"/>
              </a:lnSpc>
              <a:defRPr/>
            </a:pPr>
            <a:endParaRPr lang="ru-RU" sz="1800" b="1" smtClean="0"/>
          </a:p>
        </p:txBody>
      </p:sp>
      <p:graphicFrame>
        <p:nvGraphicFramePr>
          <p:cNvPr id="133620" name="Group 500"/>
          <p:cNvGraphicFramePr>
            <a:graphicFrameLocks noGrp="1"/>
          </p:cNvGraphicFramePr>
          <p:nvPr/>
        </p:nvGraphicFramePr>
        <p:xfrm>
          <a:off x="1447800" y="1219200"/>
          <a:ext cx="6172200" cy="5372100"/>
        </p:xfrm>
        <a:graphic>
          <a:graphicData uri="http://schemas.openxmlformats.org/drawingml/2006/table">
            <a:tbl>
              <a:tblPr/>
              <a:tblGrid>
                <a:gridCol w="2743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890588">
                  <a:extLst>
                    <a:ext uri="{9D8B030D-6E8A-4147-A177-3AD203B41FA5}">
                      <a16:colId xmlns:a16="http://schemas.microsoft.com/office/drawing/2014/main" val="20002"/>
                    </a:ext>
                  </a:extLst>
                </a:gridCol>
                <a:gridCol w="938212">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tblGrid>
              <a:tr h="127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Аспекты жизни</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Мегаполисы</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1200" b="1" i="0" u="none" strike="noStrike" cap="none" normalizeH="0" baseline="0" smtClean="0">
                          <a:ln>
                            <a:noFill/>
                          </a:ln>
                          <a:solidFill>
                            <a:schemeClr val="tx1"/>
                          </a:solidFill>
                          <a:effectLst/>
                          <a:latin typeface="Times New Roman" pitchFamily="18" charset="0"/>
                          <a:cs typeface="Times New Roman" pitchFamily="18" charset="0"/>
                        </a:rPr>
                        <a:t>Провинции</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extLst>
                  <a:ext uri="{0D108BD9-81ED-4DB2-BD59-A6C34878D82A}">
                    <a16:rowId xmlns:a16="http://schemas.microsoft.com/office/drawing/2014/main" val="10000"/>
                  </a:ext>
                </a:extLst>
              </a:tr>
              <a:tr h="260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ru-RU" sz="2800" b="0" i="0" u="none" strike="noStrike" cap="none" normalizeH="0" baseline="0" smtClean="0">
                        <a:ln>
                          <a:noFill/>
                        </a:ln>
                        <a:solidFill>
                          <a:schemeClr val="tx1"/>
                        </a:solidFill>
                        <a:effectLst>
                          <a:outerShdw blurRad="38100" dist="38100" dir="2700000" algn="tl">
                            <a:srgbClr val="000000"/>
                          </a:outerShdw>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Хорошо</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Плохо</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Хорошо</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Плохо</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Материально обеспечены</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12,4	</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29,0</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8,2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33,7</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Питаются</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34,3</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10,6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26,6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13,4</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Одеваются</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18,4</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14,5</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23,0</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Состояние здоровья</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18,7	</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21,4</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18,4</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Жилищные условия</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27,0	</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20,5</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28,7</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21,9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Отношения в семье</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54,6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6,9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56,2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5,7</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Ситуация на работе</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22,1</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12,2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26,3</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11,8</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Возможность отдыха в период отпуска</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23,5</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28,8	</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14,3</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40,9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286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Возможность реализовать себя в профессии</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23,5</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19,8</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23,2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730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Место, регион, в котором живут</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37,1</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7,1</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25,6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17,9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9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Положение, статус в обществе</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20,0</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14,3</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23,9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13,7</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00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Уровень личной безопасности</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7,6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32,5</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15,6</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29,1</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44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Жизнь в целом складывается</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22,1</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14,3</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22,2</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200" b="0" i="0" u="none" strike="noStrike" cap="none" normalizeH="0" baseline="0" smtClean="0">
                          <a:ln>
                            <a:noFill/>
                          </a:ln>
                          <a:solidFill>
                            <a:schemeClr val="tx1"/>
                          </a:solidFill>
                          <a:effectLst/>
                          <a:latin typeface="Times New Roman" pitchFamily="18" charset="0"/>
                          <a:cs typeface="Times New Roman" pitchFamily="18" charset="0"/>
                        </a:rPr>
                        <a:t>12,9</a:t>
                      </a:r>
                      <a:endParaRPr kumimoji="0" lang="ru-RU" sz="1800" b="0" i="0" u="none" strike="noStrike" cap="none" normalizeH="0" baseline="0" smtClean="0">
                        <a:ln>
                          <a:noFill/>
                        </a:ln>
                        <a:solidFill>
                          <a:schemeClr val="tx1"/>
                        </a:solidFill>
                        <a:effectLst/>
                        <a:latin typeface="Arial"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304800" y="228600"/>
            <a:ext cx="8229600" cy="762000"/>
          </a:xfrm>
        </p:spPr>
        <p:txBody>
          <a:bodyPr/>
          <a:lstStyle/>
          <a:p>
            <a:pPr eaLnBrk="1" hangingPunct="1">
              <a:defRPr/>
            </a:pPr>
            <a:r>
              <a:rPr lang="ru-RU" sz="3600" b="1" u="sng" smtClean="0"/>
              <a:t>Общие представления о здоровье</a:t>
            </a:r>
          </a:p>
        </p:txBody>
      </p:sp>
      <p:sp>
        <p:nvSpPr>
          <p:cNvPr id="134147" name="Rectangle 3"/>
          <p:cNvSpPr>
            <a:spLocks noGrp="1" noChangeArrowheads="1"/>
          </p:cNvSpPr>
          <p:nvPr>
            <p:ph type="body" idx="1"/>
          </p:nvPr>
        </p:nvSpPr>
        <p:spPr>
          <a:xfrm>
            <a:off x="381000" y="1219200"/>
            <a:ext cx="8229600" cy="5334000"/>
          </a:xfrm>
        </p:spPr>
        <p:txBody>
          <a:bodyPr/>
          <a:lstStyle/>
          <a:p>
            <a:pPr eaLnBrk="1" hangingPunct="1">
              <a:lnSpc>
                <a:spcPct val="80000"/>
              </a:lnSpc>
              <a:buFont typeface="Wingdings" pitchFamily="2" charset="2"/>
              <a:buNone/>
              <a:defRPr/>
            </a:pPr>
            <a:endParaRPr lang="ru-RU" sz="1800" smtClean="0"/>
          </a:p>
          <a:p>
            <a:pPr eaLnBrk="1" hangingPunct="1">
              <a:lnSpc>
                <a:spcPct val="80000"/>
              </a:lnSpc>
              <a:buFont typeface="Wingdings" pitchFamily="2" charset="2"/>
              <a:buNone/>
              <a:defRPr/>
            </a:pPr>
            <a:r>
              <a:rPr lang="ru-RU" sz="3600" smtClean="0"/>
              <a:t>Здоровье</a:t>
            </a:r>
            <a:r>
              <a:rPr lang="ru-RU" sz="1800" smtClean="0"/>
              <a:t> — это главная ценность жизни, оно занимает самую высокую ступень в иерархии потребностей человека. Здоро­вье - один из важнейших компонентов </a:t>
            </a:r>
          </a:p>
          <a:p>
            <a:pPr eaLnBrk="1" hangingPunct="1">
              <a:lnSpc>
                <a:spcPct val="80000"/>
              </a:lnSpc>
              <a:buFont typeface="Wingdings" pitchFamily="2" charset="2"/>
              <a:buNone/>
              <a:defRPr/>
            </a:pPr>
            <a:r>
              <a:rPr lang="ru-RU" sz="1800" smtClean="0"/>
              <a:t>человеческого счастья и одно из ведущих условий успешного социального и эконо­мического развития. </a:t>
            </a:r>
          </a:p>
          <a:p>
            <a:pPr eaLnBrk="1" hangingPunct="1">
              <a:lnSpc>
                <a:spcPct val="80000"/>
              </a:lnSpc>
              <a:buFont typeface="Wingdings" pitchFamily="2" charset="2"/>
              <a:buNone/>
              <a:defRPr/>
            </a:pPr>
            <a:r>
              <a:rPr lang="ru-RU" sz="1800" smtClean="0"/>
              <a:t>По определению спе­циалистов  Всемирной организации здравоохранения (ВОЗ), </a:t>
            </a:r>
            <a:r>
              <a:rPr lang="ru-RU" sz="3600" u="sng" smtClean="0"/>
              <a:t>здоровье</a:t>
            </a:r>
            <a:r>
              <a:rPr lang="ru-RU" sz="1800" u="sng" smtClean="0"/>
              <a:t> </a:t>
            </a:r>
            <a:r>
              <a:rPr lang="ru-RU" sz="1800" smtClean="0"/>
              <a:t>— это состояние полного физического, духовного и социального благополучия, а не только отсутствие болезни и физических дефектов.</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304800" y="0"/>
            <a:ext cx="8229600" cy="430213"/>
          </a:xfrm>
        </p:spPr>
        <p:txBody>
          <a:bodyPr/>
          <a:lstStyle/>
          <a:p>
            <a:pPr eaLnBrk="1" hangingPunct="1">
              <a:defRPr/>
            </a:pPr>
            <a:r>
              <a:rPr lang="ru-RU" sz="2800" b="1" smtClean="0"/>
              <a:t>Общие представления о здоровье</a:t>
            </a:r>
          </a:p>
        </p:txBody>
      </p:sp>
      <p:sp>
        <p:nvSpPr>
          <p:cNvPr id="135171" name="Rectangle 3"/>
          <p:cNvSpPr>
            <a:spLocks noGrp="1" noChangeArrowheads="1"/>
          </p:cNvSpPr>
          <p:nvPr>
            <p:ph type="body" idx="1"/>
          </p:nvPr>
        </p:nvSpPr>
        <p:spPr>
          <a:xfrm>
            <a:off x="457200" y="533400"/>
            <a:ext cx="8229600" cy="5597525"/>
          </a:xfrm>
        </p:spPr>
        <p:txBody>
          <a:bodyPr/>
          <a:lstStyle/>
          <a:p>
            <a:pPr eaLnBrk="1" hangingPunct="1">
              <a:lnSpc>
                <a:spcPct val="80000"/>
              </a:lnSpc>
              <a:buFont typeface="Wingdings" pitchFamily="2" charset="2"/>
              <a:buNone/>
              <a:defRPr/>
            </a:pPr>
            <a:r>
              <a:rPr lang="ru-RU" sz="1800" smtClean="0"/>
              <a:t>Современная концепция здоровья позволяет выделить его основные составляющие - физическую, психологическую и поведенческую.</a:t>
            </a:r>
            <a:endParaRPr lang="ru-RU" sz="1800" u="sng" smtClean="0"/>
          </a:p>
          <a:p>
            <a:pPr eaLnBrk="1" hangingPunct="1">
              <a:lnSpc>
                <a:spcPct val="80000"/>
              </a:lnSpc>
              <a:buFont typeface="Wingdings" pitchFamily="2" charset="2"/>
              <a:buNone/>
              <a:defRPr/>
            </a:pPr>
            <a:r>
              <a:rPr lang="ru-RU" sz="1800" u="sng" smtClean="0"/>
              <a:t>Физическая составляющая</a:t>
            </a:r>
            <a:r>
              <a:rPr lang="ru-RU" sz="1800" smtClean="0"/>
              <a:t> включает уровень роста и развития органов и систем организма, а также текущее состояние их функционирования. Основой этого процесса являются морфологические и функциональные преобразования и резервы, обеспечивающие физическую работоспособность и адекватную адаптацию человека к внешним условиям.</a:t>
            </a:r>
            <a:endParaRPr lang="ru-RU" sz="1800" u="sng" smtClean="0"/>
          </a:p>
          <a:p>
            <a:pPr eaLnBrk="1" hangingPunct="1">
              <a:lnSpc>
                <a:spcPct val="80000"/>
              </a:lnSpc>
              <a:buFont typeface="Wingdings" pitchFamily="2" charset="2"/>
              <a:buNone/>
              <a:defRPr/>
            </a:pPr>
            <a:r>
              <a:rPr lang="ru-RU" sz="1800" u="sng" smtClean="0"/>
              <a:t>Психологическая составляющая</a:t>
            </a:r>
            <a:r>
              <a:rPr lang="ru-RU" sz="1800" smtClean="0"/>
              <a:t> - это состояние психической сферы, которое определяется мотивационно-эмоциональными, мыслительными и нравственно-духовными компонента­ми. Основой его является состояние эмоционально-когнитив­ного комфорта, обеспечивающего умственную работоспособ­ность и адекватное поведение человека. Такое состояние обусловлено как "биологическими, так и социальными потребностями, а также возможностями удовлетворения этих потребностей.</a:t>
            </a:r>
            <a:endParaRPr lang="ru-RU" sz="1800" u="sng" smtClean="0"/>
          </a:p>
          <a:p>
            <a:pPr eaLnBrk="1" hangingPunct="1">
              <a:lnSpc>
                <a:spcPct val="80000"/>
              </a:lnSpc>
              <a:buFont typeface="Wingdings" pitchFamily="2" charset="2"/>
              <a:buNone/>
              <a:defRPr/>
            </a:pPr>
            <a:r>
              <a:rPr lang="ru-RU" sz="1800" u="sng" smtClean="0"/>
              <a:t>Поведенческая составляющая</a:t>
            </a:r>
            <a:r>
              <a:rPr lang="ru-RU" sz="1800" smtClean="0"/>
              <a:t> - это внешнее проявление состоя­ния человека. Оно выражается в степени адекватности пове­дения, умении общаться. Основу его составляют жизненная позиция (активная, пассивная, агрессивная) и межличностные отношения, которые определяют адекватность взаимодействия с внешней средой (биологической и социальной) и спо­собность эффективно трудиться.</a:t>
            </a:r>
          </a:p>
          <a:p>
            <a:pPr eaLnBrk="1" hangingPunct="1">
              <a:lnSpc>
                <a:spcPct val="80000"/>
              </a:lnSpc>
              <a:defRPr/>
            </a:pPr>
            <a:endParaRPr lang="ru-RU" sz="18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eaLnBrk="1" hangingPunct="1">
              <a:defRPr/>
            </a:pPr>
            <a:r>
              <a:rPr lang="ru-RU" sz="3600" b="1" u="sng" smtClean="0"/>
              <a:t>Здоровый образ жизни и его составляющие</a:t>
            </a:r>
          </a:p>
        </p:txBody>
      </p:sp>
      <p:sp>
        <p:nvSpPr>
          <p:cNvPr id="136195" name="Rectangle 3"/>
          <p:cNvSpPr>
            <a:spLocks noGrp="1" noChangeArrowheads="1"/>
          </p:cNvSpPr>
          <p:nvPr>
            <p:ph type="body" sz="half" idx="1"/>
          </p:nvPr>
        </p:nvSpPr>
        <p:spPr>
          <a:xfrm>
            <a:off x="457200" y="1600200"/>
            <a:ext cx="8305800" cy="4530725"/>
          </a:xfrm>
        </p:spPr>
        <p:txBody>
          <a:bodyPr/>
          <a:lstStyle/>
          <a:p>
            <a:pPr eaLnBrk="1" hangingPunct="1">
              <a:lnSpc>
                <a:spcPct val="80000"/>
              </a:lnSpc>
              <a:buFont typeface="Wingdings" pitchFamily="2" charset="2"/>
              <a:buNone/>
              <a:defRPr/>
            </a:pPr>
            <a:r>
              <a:rPr lang="ru-RU" sz="1800" smtClean="0"/>
              <a:t>По утверждению специалистов ВОЗ, здоровье на 50-55% зависит от  образа жизни человека, на 20-23% —от наследственности, на 20-25% — от состояния окружающей среды (эколо­гии) и на 8-12% — от работы национальной системы здравоохранения</a:t>
            </a:r>
          </a:p>
          <a:p>
            <a:pPr eaLnBrk="1" hangingPunct="1">
              <a:lnSpc>
                <a:spcPct val="80000"/>
              </a:lnSpc>
              <a:buFont typeface="Wingdings" pitchFamily="2" charset="2"/>
              <a:buNone/>
              <a:defRPr/>
            </a:pPr>
            <a:r>
              <a:rPr lang="ru-RU" sz="1800" smtClean="0"/>
              <a:t>Согласно современным представлениям, </a:t>
            </a:r>
            <a:r>
              <a:rPr lang="ru-RU" sz="1800" u="sng" smtClean="0"/>
              <a:t>здоровый образ жизни </a:t>
            </a:r>
            <a:r>
              <a:rPr lang="ru-RU" sz="1800" smtClean="0"/>
              <a:t>— это типичные формы и способы повседневной жизнедеятельности человека, укрепляющие и совершенствующие адаптационные (приспособительные) и резервные возможности организма, что обеспечивает успешное выполнение социальных и профессиональных функций.</a:t>
            </a:r>
          </a:p>
          <a:p>
            <a:pPr eaLnBrk="1" hangingPunct="1">
              <a:lnSpc>
                <a:spcPct val="80000"/>
              </a:lnSpc>
              <a:buFont typeface="Wingdings" pitchFamily="2" charset="2"/>
              <a:buNone/>
              <a:defRPr/>
            </a:pPr>
            <a:r>
              <a:rPr lang="ru-RU" sz="1800" smtClean="0"/>
              <a:t>В основе любого образа, жизни лежат принципы, т.е. правила поведения, которым следует индивид. Различают биологические и социальные принципы, на основе которых формируется здоровый образ жизни. Биологические принципы: образ жизни должен быть возрастным, обеспеченным энергетически, укрепляющим, ритмичным, умеренным. Социаль­ные принципы; образ жизни должен быть эстетичным, нрав­ственным волевым, самоограничительным.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304800" y="0"/>
            <a:ext cx="8229600" cy="735013"/>
          </a:xfrm>
        </p:spPr>
        <p:txBody>
          <a:bodyPr/>
          <a:lstStyle/>
          <a:p>
            <a:pPr eaLnBrk="1" hangingPunct="1">
              <a:defRPr/>
            </a:pPr>
            <a:r>
              <a:rPr lang="ru-RU" sz="2800" b="1" u="sng" smtClean="0"/>
              <a:t>Здоровый образ жизни и его составляющие</a:t>
            </a:r>
          </a:p>
        </p:txBody>
      </p:sp>
      <p:sp>
        <p:nvSpPr>
          <p:cNvPr id="137219" name="Rectangle 3"/>
          <p:cNvSpPr>
            <a:spLocks noGrp="1" noChangeArrowheads="1"/>
          </p:cNvSpPr>
          <p:nvPr>
            <p:ph type="body" idx="1"/>
          </p:nvPr>
        </p:nvSpPr>
        <p:spPr>
          <a:xfrm>
            <a:off x="457200" y="762000"/>
            <a:ext cx="8229600" cy="5368925"/>
          </a:xfrm>
        </p:spPr>
        <p:txBody>
          <a:bodyPr/>
          <a:lstStyle/>
          <a:p>
            <a:pPr eaLnBrk="1" hangingPunct="1">
              <a:buFont typeface="Wingdings" pitchFamily="2" charset="2"/>
              <a:buNone/>
              <a:defRPr/>
            </a:pPr>
            <a:r>
              <a:rPr lang="ru-RU" u="sng" smtClean="0"/>
              <a:t>Поведенческие факторы, влияющие на здоровие:</a:t>
            </a:r>
            <a:endParaRPr lang="ru-RU" smtClean="0"/>
          </a:p>
          <a:p>
            <a:pPr eaLnBrk="1" hangingPunct="1">
              <a:defRPr/>
            </a:pPr>
            <a:r>
              <a:rPr lang="ru-RU" smtClean="0"/>
              <a:t>Рациональное питание.</a:t>
            </a:r>
          </a:p>
          <a:p>
            <a:pPr eaLnBrk="1" hangingPunct="1">
              <a:defRPr/>
            </a:pPr>
            <a:r>
              <a:rPr lang="ru-RU" smtClean="0"/>
              <a:t>Физическая активность.</a:t>
            </a:r>
          </a:p>
          <a:p>
            <a:pPr eaLnBrk="1" hangingPunct="1">
              <a:defRPr/>
            </a:pPr>
            <a:r>
              <a:rPr lang="ru-RU" smtClean="0"/>
              <a:t>Общая гигиена организма.</a:t>
            </a:r>
          </a:p>
          <a:p>
            <a:pPr eaLnBrk="1" hangingPunct="1">
              <a:defRPr/>
            </a:pPr>
            <a:r>
              <a:rPr lang="ru-RU" smtClean="0"/>
              <a:t>Закаливание.</a:t>
            </a:r>
          </a:p>
          <a:p>
            <a:pPr eaLnBrk="1" hangingPunct="1">
              <a:defRPr/>
            </a:pPr>
            <a:r>
              <a:rPr lang="ru-RU" smtClean="0"/>
              <a:t>Отказ от вредных привычек</a:t>
            </a:r>
          </a:p>
          <a:p>
            <a:pPr eaLnBrk="1" hangingPunct="1">
              <a:defRPr/>
            </a:pPr>
            <a:endParaRPr lang="ru-RU"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381000" y="0"/>
            <a:ext cx="8229600" cy="658813"/>
          </a:xfrm>
        </p:spPr>
        <p:txBody>
          <a:bodyPr/>
          <a:lstStyle/>
          <a:p>
            <a:pPr eaLnBrk="1" hangingPunct="1">
              <a:defRPr/>
            </a:pPr>
            <a:r>
              <a:rPr lang="ru-RU" sz="2800" b="1" u="sng" smtClean="0"/>
              <a:t>Здоровый образ жизни и его составляющие</a:t>
            </a:r>
          </a:p>
        </p:txBody>
      </p:sp>
      <p:sp>
        <p:nvSpPr>
          <p:cNvPr id="138243" name="Rectangle 3"/>
          <p:cNvSpPr>
            <a:spLocks noGrp="1" noChangeArrowheads="1"/>
          </p:cNvSpPr>
          <p:nvPr>
            <p:ph type="body" idx="1"/>
          </p:nvPr>
        </p:nvSpPr>
        <p:spPr>
          <a:xfrm>
            <a:off x="457200" y="762000"/>
            <a:ext cx="8229600" cy="6096000"/>
          </a:xfrm>
        </p:spPr>
        <p:txBody>
          <a:bodyPr/>
          <a:lstStyle/>
          <a:p>
            <a:pPr eaLnBrk="1" hangingPunct="1">
              <a:lnSpc>
                <a:spcPct val="80000"/>
              </a:lnSpc>
              <a:defRPr/>
            </a:pPr>
            <a:r>
              <a:rPr lang="ru-RU" sz="1800" u="sng" smtClean="0"/>
              <a:t>Рациональное питание.</a:t>
            </a:r>
            <a:r>
              <a:rPr lang="ru-RU" sz="1800" smtClean="0"/>
              <a:t> </a:t>
            </a:r>
          </a:p>
          <a:p>
            <a:pPr eaLnBrk="1" hangingPunct="1">
              <a:lnSpc>
                <a:spcPct val="80000"/>
              </a:lnSpc>
              <a:buFont typeface="Wingdings" pitchFamily="2" charset="2"/>
              <a:buNone/>
              <a:defRPr/>
            </a:pPr>
            <a:r>
              <a:rPr lang="ru-RU" sz="1800" smtClean="0"/>
              <a:t>Данный компонент рассматривается как один из важнейших критериев здорового образа жизни. Оно служит, предупреждая многие болезни, мощным профилактическим средством. Нерациональное же питание напротив заметно повышает риск возникновения заболеваний, которые могут даже привести к смертельному исходу (например, излишнее накопление холестерина, содержащегося в жирных продуктах, вызывает атеросклероз). </a:t>
            </a:r>
          </a:p>
          <a:p>
            <a:pPr eaLnBrk="1" hangingPunct="1">
              <a:lnSpc>
                <a:spcPct val="80000"/>
              </a:lnSpc>
              <a:buFont typeface="Wingdings" pitchFamily="2" charset="2"/>
              <a:buNone/>
              <a:defRPr/>
            </a:pPr>
            <a:r>
              <a:rPr lang="ru-RU" sz="1800" smtClean="0"/>
              <a:t>Ежедневный рацион человека должен быть строго сбалансирован. Он должен  содержать в достаточном количестве и оптимальном соотношении все необходимые организму вещества. Однако в рациональном питании выделяются определенные группы продуктов, употребление которых рекомендуется снизить или же совсем исключить:</a:t>
            </a:r>
          </a:p>
          <a:p>
            <a:pPr eaLnBrk="1" hangingPunct="1">
              <a:lnSpc>
                <a:spcPct val="80000"/>
              </a:lnSpc>
              <a:buFont typeface="Wingdings" pitchFamily="2" charset="2"/>
              <a:buNone/>
              <a:defRPr/>
            </a:pPr>
            <a:r>
              <a:rPr lang="ru-RU" sz="1800" smtClean="0"/>
              <a:t>Копчености, Молочные продукты с высоким содержанием жира, Скрытые насыщенные жиры, Соль, Сахар, Белые сорта хлеба.</a:t>
            </a:r>
          </a:p>
          <a:p>
            <a:pPr eaLnBrk="1" hangingPunct="1">
              <a:lnSpc>
                <a:spcPct val="80000"/>
              </a:lnSpc>
              <a:buFont typeface="Wingdings" pitchFamily="2" charset="2"/>
              <a:buNone/>
              <a:defRPr/>
            </a:pPr>
            <a:r>
              <a:rPr lang="ru-RU" sz="1800" smtClean="0"/>
              <a:t>Одной из главных идей правильного питания является исключение или ограничение процессов жарения и пассерования. </a:t>
            </a:r>
          </a:p>
          <a:p>
            <a:pPr eaLnBrk="1" hangingPunct="1">
              <a:lnSpc>
                <a:spcPct val="80000"/>
              </a:lnSpc>
              <a:buFont typeface="Wingdings" pitchFamily="2" charset="2"/>
              <a:buNone/>
              <a:defRPr/>
            </a:pPr>
            <a:r>
              <a:rPr lang="ru-RU" sz="1800" smtClean="0"/>
              <a:t>Сложность в переходе к правильному питанию скорее даже не собственно физиологическая, а психологическая. </a:t>
            </a:r>
          </a:p>
          <a:p>
            <a:pPr eaLnBrk="1" hangingPunct="1">
              <a:lnSpc>
                <a:spcPct val="80000"/>
              </a:lnSpc>
              <a:buFont typeface="Wingdings" pitchFamily="2" charset="2"/>
              <a:buNone/>
              <a:defRPr/>
            </a:pPr>
            <a:r>
              <a:rPr lang="ru-RU" sz="1800" smtClean="0"/>
              <a:t>Необходимо сознательно регулировать калорийность пищи, соблюдать энергетический баланс</a:t>
            </a:r>
          </a:p>
          <a:p>
            <a:pPr eaLnBrk="1" hangingPunct="1">
              <a:lnSpc>
                <a:spcPct val="80000"/>
              </a:lnSpc>
              <a:buFont typeface="Wingdings" pitchFamily="2" charset="2"/>
              <a:buNone/>
              <a:defRPr/>
            </a:pPr>
            <a:r>
              <a:rPr lang="ru-RU" sz="1800" smtClean="0"/>
              <a:t>Важная характеристика рационального питания – это умеренность.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457200" y="0"/>
            <a:ext cx="8229600" cy="506413"/>
          </a:xfrm>
        </p:spPr>
        <p:txBody>
          <a:bodyPr/>
          <a:lstStyle/>
          <a:p>
            <a:pPr eaLnBrk="1" hangingPunct="1">
              <a:defRPr/>
            </a:pPr>
            <a:r>
              <a:rPr lang="ru-RU" sz="2800" b="1" u="sng" smtClean="0"/>
              <a:t>Здоровый образ жизни и его составляющие</a:t>
            </a:r>
          </a:p>
        </p:txBody>
      </p:sp>
      <p:sp>
        <p:nvSpPr>
          <p:cNvPr id="139267" name="Rectangle 3"/>
          <p:cNvSpPr>
            <a:spLocks noGrp="1" noChangeArrowheads="1"/>
          </p:cNvSpPr>
          <p:nvPr>
            <p:ph type="body" idx="1"/>
          </p:nvPr>
        </p:nvSpPr>
        <p:spPr>
          <a:xfrm>
            <a:off x="457200" y="533400"/>
            <a:ext cx="8229600" cy="6324600"/>
          </a:xfrm>
        </p:spPr>
        <p:txBody>
          <a:bodyPr/>
          <a:lstStyle/>
          <a:p>
            <a:pPr eaLnBrk="1" hangingPunct="1">
              <a:lnSpc>
                <a:spcPct val="80000"/>
              </a:lnSpc>
              <a:defRPr/>
            </a:pPr>
            <a:endParaRPr lang="ru-RU" sz="2000" u="sng" smtClean="0"/>
          </a:p>
          <a:p>
            <a:pPr eaLnBrk="1" hangingPunct="1">
              <a:lnSpc>
                <a:spcPct val="80000"/>
              </a:lnSpc>
              <a:defRPr/>
            </a:pPr>
            <a:r>
              <a:rPr lang="ru-RU" sz="2000" u="sng" smtClean="0"/>
              <a:t>Физическая активность.</a:t>
            </a:r>
            <a:r>
              <a:rPr lang="ru-RU" sz="2000" smtClean="0"/>
              <a:t> </a:t>
            </a:r>
          </a:p>
          <a:p>
            <a:pPr eaLnBrk="1" hangingPunct="1">
              <a:lnSpc>
                <a:spcPct val="80000"/>
              </a:lnSpc>
              <a:buFont typeface="Wingdings" pitchFamily="2" charset="2"/>
              <a:buNone/>
              <a:defRPr/>
            </a:pPr>
            <a:r>
              <a:rPr lang="ru-RU" sz="2000" smtClean="0"/>
              <a:t>Это второй базовый компонент здорового образа жизни. Без физической активности состояние человека значительно ухудшается, и не только физическое, но и психическое, снижаются интеллектуальные возможности человека </a:t>
            </a:r>
          </a:p>
          <a:p>
            <a:pPr eaLnBrk="1" hangingPunct="1">
              <a:lnSpc>
                <a:spcPct val="80000"/>
              </a:lnSpc>
              <a:buFont typeface="Wingdings" pitchFamily="2" charset="2"/>
              <a:buNone/>
              <a:defRPr/>
            </a:pPr>
            <a:r>
              <a:rPr lang="ru-RU" sz="2000" smtClean="0"/>
              <a:t>Для ведения здорового образа жизни, по их мнению, необходимы аэробные упражнения.   Аэробными называются такие упражнения, которые заставляют ритмично работать крупные группы мышц. Они не связаны непосредственно с физическими нагрузками, но они должны способствовать снабжению тканей кислородом и большему его потреблению. </a:t>
            </a:r>
          </a:p>
          <a:p>
            <a:pPr eaLnBrk="1" hangingPunct="1">
              <a:lnSpc>
                <a:spcPct val="80000"/>
              </a:lnSpc>
              <a:buFont typeface="Wingdings" pitchFamily="2" charset="2"/>
              <a:buNone/>
              <a:defRPr/>
            </a:pPr>
            <a:r>
              <a:rPr lang="ru-RU" sz="2000" smtClean="0"/>
              <a:t>Любой вид аэробных упражнений будет укреплять сердечно-сосудистую систему, если заниматься при нагрузках умеренной интенсивности по двадцать минут через день или хотя бы три раза в неделю.</a:t>
            </a:r>
          </a:p>
          <a:p>
            <a:pPr eaLnBrk="1" hangingPunct="1">
              <a:lnSpc>
                <a:spcPct val="80000"/>
              </a:lnSpc>
              <a:buFont typeface="Wingdings" pitchFamily="2" charset="2"/>
              <a:buNone/>
              <a:defRPr/>
            </a:pPr>
            <a:r>
              <a:rPr lang="ru-RU" sz="2000" smtClean="0"/>
              <a:t>   К числу аэробных упражнений относят ходьбу или походы, бег, бег на месте, плавание, коньки, подъем по ступенькам, греблю, роликовых коньках, танцы, баскетбол, теннис.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457200" y="152400"/>
            <a:ext cx="8229600" cy="506413"/>
          </a:xfrm>
        </p:spPr>
        <p:txBody>
          <a:bodyPr/>
          <a:lstStyle/>
          <a:p>
            <a:pPr eaLnBrk="1" hangingPunct="1">
              <a:defRPr/>
            </a:pPr>
            <a:r>
              <a:rPr lang="ru-RU" sz="2800" b="1" u="sng" smtClean="0"/>
              <a:t>Здоровый образ жизни и его составляющие</a:t>
            </a:r>
          </a:p>
        </p:txBody>
      </p:sp>
      <p:sp>
        <p:nvSpPr>
          <p:cNvPr id="140291" name="Rectangle 3"/>
          <p:cNvSpPr>
            <a:spLocks noGrp="1" noChangeArrowheads="1"/>
          </p:cNvSpPr>
          <p:nvPr>
            <p:ph type="body" idx="1"/>
          </p:nvPr>
        </p:nvSpPr>
        <p:spPr>
          <a:xfrm>
            <a:off x="457200" y="1371600"/>
            <a:ext cx="8229600" cy="5334000"/>
          </a:xfrm>
        </p:spPr>
        <p:txBody>
          <a:bodyPr/>
          <a:lstStyle/>
          <a:p>
            <a:pPr eaLnBrk="1" hangingPunct="1">
              <a:lnSpc>
                <a:spcPct val="90000"/>
              </a:lnSpc>
              <a:defRPr/>
            </a:pPr>
            <a:r>
              <a:rPr lang="ru-RU" sz="2000" u="sng" smtClean="0"/>
              <a:t>Общая гигиена организма.</a:t>
            </a:r>
            <a:r>
              <a:rPr lang="ru-RU" sz="2000" smtClean="0"/>
              <a:t> Гигиена организма связана, прежде всего, с поддержанием чистоты кожного покрова. Проблема чистоты кожного покрова весьма актуальна для человека, так как: примерно 2,5 млн. потовых и сальных желез выделяют около 0,5 л пота и около 20г сала в сутки, в поверхностных слоях кожи идет непрерывное обновление клеток, на грязной коже могут иметься вредные для здоровья человека микроорганизмы. При загрязнении кожи засоряются выводные протоки потовых желез, и нарушается способность организма к терморегуляции. На грязной коже легко развиваются грибковые заболевания, лечение которых требует много времени. Естественно, что все эти факты убеждают нас в необходимости</a:t>
            </a:r>
            <a:r>
              <a:rPr lang="ru-RU" sz="2000" b="1" smtClean="0"/>
              <a:t> </a:t>
            </a:r>
            <a:r>
              <a:rPr lang="ru-RU" sz="2000" smtClean="0"/>
              <a:t>поддержания чистоты тела.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457200" y="228600"/>
            <a:ext cx="8229600" cy="582613"/>
          </a:xfrm>
        </p:spPr>
        <p:txBody>
          <a:bodyPr/>
          <a:lstStyle/>
          <a:p>
            <a:pPr eaLnBrk="1" hangingPunct="1">
              <a:defRPr/>
            </a:pPr>
            <a:r>
              <a:rPr lang="ru-RU" sz="2800" b="1" u="sng" smtClean="0"/>
              <a:t>Здоровый образ жизни и его составляющие</a:t>
            </a:r>
          </a:p>
        </p:txBody>
      </p:sp>
      <p:sp>
        <p:nvSpPr>
          <p:cNvPr id="141315" name="Rectangle 3"/>
          <p:cNvSpPr>
            <a:spLocks noGrp="1" noChangeArrowheads="1"/>
          </p:cNvSpPr>
          <p:nvPr>
            <p:ph type="body" idx="1"/>
          </p:nvPr>
        </p:nvSpPr>
        <p:spPr>
          <a:xfrm>
            <a:off x="457200" y="838200"/>
            <a:ext cx="8229600" cy="5867400"/>
          </a:xfrm>
        </p:spPr>
        <p:txBody>
          <a:bodyPr/>
          <a:lstStyle/>
          <a:p>
            <a:pPr eaLnBrk="1" hangingPunct="1">
              <a:lnSpc>
                <a:spcPct val="80000"/>
              </a:lnSpc>
              <a:defRPr/>
            </a:pPr>
            <a:r>
              <a:rPr lang="ru-RU" sz="2000" u="sng" smtClean="0"/>
              <a:t>Закаливание.</a:t>
            </a:r>
            <a:endParaRPr lang="ru-RU" sz="2000" smtClean="0"/>
          </a:p>
          <a:p>
            <a:pPr eaLnBrk="1" hangingPunct="1">
              <a:lnSpc>
                <a:spcPct val="80000"/>
              </a:lnSpc>
              <a:buFont typeface="Wingdings" pitchFamily="2" charset="2"/>
              <a:buNone/>
              <a:defRPr/>
            </a:pPr>
            <a:r>
              <a:rPr lang="ru-RU" sz="2000" smtClean="0"/>
              <a:t>Раньше под закаливанием понимали прежде всего или даже исключительно привыкание организма к холоду. Сейчас это понятие истолковывают более широко – закаливание означает укрепление сопротивляемости организма к любым факторам внешней среды, вызывающим состояние стресса, т.е. напряжение. К таким факторам относятся низкая и высокая температура воздуха, чрезмерно пониженная или повышенная влажность, резкие изменения атмосферного давления и т.д. Однако наиболее важным остается все же закаливание к чрезмерному охлаждению, а иногда и к перегреванию.</a:t>
            </a:r>
          </a:p>
          <a:p>
            <a:pPr eaLnBrk="1" hangingPunct="1">
              <a:lnSpc>
                <a:spcPct val="80000"/>
              </a:lnSpc>
              <a:buFont typeface="Wingdings" pitchFamily="2" charset="2"/>
              <a:buNone/>
              <a:defRPr/>
            </a:pPr>
            <a:r>
              <a:rPr lang="ru-RU" sz="2000" smtClean="0"/>
              <a:t>Под воздействием высоких или низких температур в организме человека происходят физиологические сдвиги. Благодаря закаливанию активизируется центральная нервная система, снижается возбудимость периферической нервной системы, усиливается деятельность желез внутренней секреции, растет активность клеточных ферментов. Все это повышает устойчивость организма к условиям внешней среды.</a:t>
            </a:r>
          </a:p>
          <a:p>
            <a:pPr eaLnBrk="1" hangingPunct="1">
              <a:lnSpc>
                <a:spcPct val="80000"/>
              </a:lnSpc>
              <a:buFont typeface="Wingdings" pitchFamily="2" charset="2"/>
              <a:buNone/>
              <a:defRPr/>
            </a:pPr>
            <a:r>
              <a:rPr lang="ru-RU" sz="2000" smtClean="0"/>
              <a:t>Эффект закаливания недолговечен, он длится только во время закаливания организма и недолго после него, поэтому закаливание должно быть постоянным и последовательным, им следует заниматься ежедневно.</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152400"/>
            <a:ext cx="8229600" cy="506413"/>
          </a:xfrm>
        </p:spPr>
        <p:txBody>
          <a:bodyPr/>
          <a:lstStyle/>
          <a:p>
            <a:pPr eaLnBrk="1" hangingPunct="1">
              <a:defRPr/>
            </a:pPr>
            <a:r>
              <a:rPr lang="ru-RU" sz="2800" b="1" u="sng" smtClean="0"/>
              <a:t>Здоровый образ жизни и его составляющие</a:t>
            </a:r>
          </a:p>
        </p:txBody>
      </p:sp>
      <p:sp>
        <p:nvSpPr>
          <p:cNvPr id="142339" name="Rectangle 3"/>
          <p:cNvSpPr>
            <a:spLocks noGrp="1" noChangeArrowheads="1"/>
          </p:cNvSpPr>
          <p:nvPr>
            <p:ph type="body" idx="1"/>
          </p:nvPr>
        </p:nvSpPr>
        <p:spPr>
          <a:xfrm>
            <a:off x="457200" y="762000"/>
            <a:ext cx="8229600" cy="5368925"/>
          </a:xfrm>
        </p:spPr>
        <p:txBody>
          <a:bodyPr/>
          <a:lstStyle/>
          <a:p>
            <a:pPr eaLnBrk="1" hangingPunct="1">
              <a:lnSpc>
                <a:spcPct val="80000"/>
              </a:lnSpc>
              <a:defRPr/>
            </a:pPr>
            <a:r>
              <a:rPr lang="ru-RU" sz="1800" u="sng" smtClean="0"/>
              <a:t>Отказ от вредных привычек. </a:t>
            </a:r>
            <a:endParaRPr lang="ru-RU" sz="1800" smtClean="0"/>
          </a:p>
          <a:p>
            <a:pPr eaLnBrk="1" hangingPunct="1">
              <a:lnSpc>
                <a:spcPct val="80000"/>
              </a:lnSpc>
              <a:buFont typeface="Wingdings" pitchFamily="2" charset="2"/>
              <a:buNone/>
              <a:defRPr/>
            </a:pPr>
            <a:r>
              <a:rPr lang="ru-RU" sz="1800" smtClean="0"/>
              <a:t>Прежде всего необходимо отметить, что в идеальном случае здоровый образ жизни предполагает не отказ от вредных привычек, но изначальное их отсутствие.</a:t>
            </a:r>
          </a:p>
          <a:p>
            <a:pPr eaLnBrk="1" hangingPunct="1">
              <a:lnSpc>
                <a:spcPct val="80000"/>
              </a:lnSpc>
              <a:buFont typeface="Wingdings" pitchFamily="2" charset="2"/>
              <a:buNone/>
              <a:defRPr/>
            </a:pPr>
            <a:r>
              <a:rPr lang="ru-RU" sz="1800" smtClean="0"/>
              <a:t>   К вредным привычкам прежде всего относят употребление алкоголя и табакокурение, причем в литературе курение представляется как более распространенная привычка, а следовательно и как большее зло для человека.</a:t>
            </a:r>
          </a:p>
          <a:p>
            <a:pPr eaLnBrk="1" hangingPunct="1">
              <a:lnSpc>
                <a:spcPct val="80000"/>
              </a:lnSpc>
              <a:buFont typeface="Wingdings" pitchFamily="2" charset="2"/>
              <a:buNone/>
              <a:defRPr/>
            </a:pPr>
            <a:r>
              <a:rPr lang="ru-RU" sz="1800" smtClean="0"/>
              <a:t>   Курение подвергает опасности многие жизненно важные органы. Курильщики рискуют получить легочные заболевания, а также подвергаются повышенной опасности ишемической болезни сердца и инсульта. Сигареты ускоряют сужение артерий, уменьшают содержание кислорода в крови на целых 15%, а, следовательно, создают перегрузку всей сердечно-сосудистой системы. </a:t>
            </a:r>
          </a:p>
          <a:p>
            <a:pPr eaLnBrk="1" hangingPunct="1">
              <a:lnSpc>
                <a:spcPct val="80000"/>
              </a:lnSpc>
              <a:buFont typeface="Wingdings" pitchFamily="2" charset="2"/>
              <a:buNone/>
              <a:defRPr/>
            </a:pPr>
            <a:r>
              <a:rPr lang="ru-RU" sz="1800" smtClean="0"/>
              <a:t>   Не менее вреден для организма и алкоголь. У тех, кто злоупотребляет им, чаще встречается повышенное артериальное давление. Ну а то, что алкоголь разрушает печень, известно всем. Особенно прискорбен тот факт, что алкоголь и табак отрицательно влияют на врожденные характеристики детей и могут вызвать серьезные отклонения в их развитии.</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defRPr/>
            </a:pPr>
            <a:r>
              <a:rPr lang="ru-RU" smtClean="0"/>
              <a:t>Содержание:</a:t>
            </a:r>
          </a:p>
        </p:txBody>
      </p:sp>
      <p:sp>
        <p:nvSpPr>
          <p:cNvPr id="119811" name="Rectangle 3"/>
          <p:cNvSpPr>
            <a:spLocks noGrp="1" noChangeArrowheads="1"/>
          </p:cNvSpPr>
          <p:nvPr>
            <p:ph type="body" idx="1"/>
          </p:nvPr>
        </p:nvSpPr>
        <p:spPr>
          <a:xfrm>
            <a:off x="457200" y="1676400"/>
            <a:ext cx="8229600" cy="4530725"/>
          </a:xfrm>
        </p:spPr>
        <p:txBody>
          <a:bodyPr/>
          <a:lstStyle/>
          <a:p>
            <a:pPr marL="609600" indent="-609600" eaLnBrk="1" hangingPunct="1">
              <a:defRPr/>
            </a:pPr>
            <a:r>
              <a:rPr lang="ru-RU" sz="2400" smtClean="0"/>
              <a:t>Условия и образ жизни</a:t>
            </a:r>
          </a:p>
          <a:p>
            <a:pPr marL="609600" indent="-609600" eaLnBrk="1" hangingPunct="1">
              <a:defRPr/>
            </a:pPr>
            <a:r>
              <a:rPr lang="ru-RU" sz="2400" smtClean="0"/>
              <a:t>Уровень и качество жизни</a:t>
            </a:r>
          </a:p>
          <a:p>
            <a:pPr marL="609600" indent="-609600" eaLnBrk="1" hangingPunct="1">
              <a:defRPr/>
            </a:pPr>
            <a:r>
              <a:rPr lang="ru-RU" sz="2400" smtClean="0"/>
              <a:t>Общие представления о здоровье</a:t>
            </a:r>
          </a:p>
          <a:p>
            <a:pPr marL="609600" indent="-609600" eaLnBrk="1" hangingPunct="1">
              <a:defRPr/>
            </a:pPr>
            <a:r>
              <a:rPr lang="ru-RU" sz="2400" smtClean="0"/>
              <a:t>Здоровый образ жизни и его составляющие</a:t>
            </a:r>
          </a:p>
          <a:p>
            <a:pPr marL="609600" indent="-609600" eaLnBrk="1" hangingPunct="1">
              <a:defRPr/>
            </a:pPr>
            <a:r>
              <a:rPr lang="ru-RU" sz="2400" smtClean="0"/>
              <a:t>Заболевания, обусловленные нездоровым образом жизни</a:t>
            </a:r>
          </a:p>
          <a:p>
            <a:pPr marL="609600" indent="-609600" eaLnBrk="1" hangingPunct="1">
              <a:defRPr/>
            </a:pPr>
            <a:r>
              <a:rPr lang="ru-RU" sz="2400" smtClean="0"/>
              <a:t>Здоровье и здоровый образ жизни как целевые параметры социальной работы</a:t>
            </a:r>
          </a:p>
          <a:p>
            <a:pPr marL="609600" indent="-609600" eaLnBrk="1" hangingPunct="1">
              <a:defRPr/>
            </a:pPr>
            <a:r>
              <a:rPr lang="ru-RU" sz="2400" smtClean="0"/>
              <a:t>Социальные аспекты здоровья и здорового образа жизни</a:t>
            </a:r>
          </a:p>
        </p:txBody>
      </p:sp>
    </p:spTree>
    <p:custDataLst>
      <p:tags r:id="rId1"/>
    </p:custData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381000" y="152400"/>
            <a:ext cx="8229600" cy="582613"/>
          </a:xfrm>
        </p:spPr>
        <p:txBody>
          <a:bodyPr/>
          <a:lstStyle/>
          <a:p>
            <a:pPr eaLnBrk="1" hangingPunct="1">
              <a:defRPr/>
            </a:pPr>
            <a:r>
              <a:rPr lang="ru-RU" sz="2800" b="1" u="sng" smtClean="0"/>
              <a:t>Здоровый образ жизни и его составляющие</a:t>
            </a:r>
          </a:p>
        </p:txBody>
      </p:sp>
      <p:sp>
        <p:nvSpPr>
          <p:cNvPr id="143363" name="Rectangle 3"/>
          <p:cNvSpPr>
            <a:spLocks noGrp="1" noChangeArrowheads="1"/>
          </p:cNvSpPr>
          <p:nvPr>
            <p:ph type="body" idx="1"/>
          </p:nvPr>
        </p:nvSpPr>
        <p:spPr>
          <a:xfrm>
            <a:off x="457200" y="762000"/>
            <a:ext cx="8229600" cy="6096000"/>
          </a:xfrm>
        </p:spPr>
        <p:txBody>
          <a:bodyPr/>
          <a:lstStyle/>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r>
              <a:rPr lang="ru-RU" sz="2000" smtClean="0"/>
              <a:t>На практике реализация перечисленных форм поведения чрезвычайно сложна. Одной из главных причин этого следует признать отсутствие мотивации положительного отношения к своему здоровью и ЗОЖ. Дело в том, что в иерархии потребнос­тей, лежащих в основе поведения человека (например, студента), здоровье находится далеко не на первом месте. Это связано с низкой индивидуальной и общей культурой российского обще­ства, что обусловливает отсутствие установки на примат (главен­ство) ценности здоровья в иерархии человеческих потребностей. Следовательно, формирование здоровья - это прежде всего про­блема каждого человека. Его следует начинать с воспитания мо­тивации здоровья и ЗОЖ, ибо эта мотивация является системообразующим фактором поведения. Иначе говоря, будет мотива­ция (целенаправленная потребность) - будет и соответствующее поведение.</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381000" y="152400"/>
            <a:ext cx="8229600" cy="811213"/>
          </a:xfrm>
        </p:spPr>
        <p:txBody>
          <a:bodyPr/>
          <a:lstStyle/>
          <a:p>
            <a:pPr eaLnBrk="1" hangingPunct="1">
              <a:defRPr/>
            </a:pPr>
            <a:r>
              <a:rPr lang="ru-RU" sz="3600" b="1" u="sng" smtClean="0"/>
              <a:t>Заболевания, обусловленные нездоровым образом жизни</a:t>
            </a:r>
          </a:p>
        </p:txBody>
      </p:sp>
      <p:sp>
        <p:nvSpPr>
          <p:cNvPr id="149507" name="Rectangle 3"/>
          <p:cNvSpPr>
            <a:spLocks noGrp="1" noChangeArrowheads="1"/>
          </p:cNvSpPr>
          <p:nvPr>
            <p:ph type="body" idx="1"/>
          </p:nvPr>
        </p:nvSpPr>
        <p:spPr>
          <a:xfrm>
            <a:off x="457200" y="1295400"/>
            <a:ext cx="8229600" cy="5334000"/>
          </a:xfrm>
        </p:spPr>
        <p:txBody>
          <a:bodyPr/>
          <a:lstStyle/>
          <a:p>
            <a:pPr eaLnBrk="1" hangingPunct="1">
              <a:lnSpc>
                <a:spcPct val="80000"/>
              </a:lnSpc>
              <a:defRPr/>
            </a:pPr>
            <a:r>
              <a:rPr lang="ru-RU" sz="2000" u="sng" smtClean="0"/>
              <a:t>Инфаркт миокарда</a:t>
            </a:r>
            <a:r>
              <a:rPr lang="ru-RU" sz="2000" smtClean="0"/>
              <a:t> становится болезнью века. В России 40 % смертей происходят из-за этой болезни. Об этом сообщает Первый канал. Только в прошлом году сердечный недуг унес жизни 620 тысяч россиян. Причем большинство больных с острым инфарктом миокарда погибает, не дождавшись медицинской помощи. За последнее десятилетие все чаще сердце стало отказывать молодым. В возрасте 25-29 лет - количество заболевших увеличилось в три раза, а у тех, кому от 30 до 40 в два раза. Все эти болезни как следствие того, что сегодня люди живут в хроническом стрессе. Именно так характеризуют состояние российских граждан специалисты. Особенно это касается молодых. Они в постоянном поиске жилья, хорошей работы и высокой зарплаты забывают о главном - о здоровье. Российские кардиологи уверены: проблему роста сердечно-сосудистых заболеваний им самим не решить. Она давно переросла из чисто медицинской в медико-социальную. Чтобы остановить этот рост, нужно заставить всех россиян вести здоровый образ жизни. А это совсем не просто.</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title"/>
          </p:nvPr>
        </p:nvSpPr>
        <p:spPr>
          <a:xfrm>
            <a:off x="381000" y="0"/>
            <a:ext cx="8229600" cy="811213"/>
          </a:xfrm>
        </p:spPr>
        <p:txBody>
          <a:bodyPr/>
          <a:lstStyle/>
          <a:p>
            <a:pPr eaLnBrk="1" hangingPunct="1">
              <a:defRPr/>
            </a:pPr>
            <a:r>
              <a:rPr lang="ru-RU" sz="2800" b="1" u="sng" smtClean="0"/>
              <a:t>Заболевания, обусловленные нездоровым образом жизни</a:t>
            </a:r>
          </a:p>
        </p:txBody>
      </p:sp>
      <p:sp>
        <p:nvSpPr>
          <p:cNvPr id="150531" name="Rectangle 3"/>
          <p:cNvSpPr>
            <a:spLocks noGrp="1" noChangeArrowheads="1"/>
          </p:cNvSpPr>
          <p:nvPr>
            <p:ph type="body" idx="1"/>
          </p:nvPr>
        </p:nvSpPr>
        <p:spPr>
          <a:xfrm>
            <a:off x="457200" y="990600"/>
            <a:ext cx="8229600" cy="5715000"/>
          </a:xfrm>
        </p:spPr>
        <p:txBody>
          <a:bodyPr/>
          <a:lstStyle/>
          <a:p>
            <a:pPr eaLnBrk="1" hangingPunct="1">
              <a:lnSpc>
                <a:spcPct val="80000"/>
              </a:lnSpc>
              <a:defRPr/>
            </a:pPr>
            <a:endParaRPr lang="ru-RU" sz="2000" smtClean="0"/>
          </a:p>
          <a:p>
            <a:pPr eaLnBrk="1" hangingPunct="1">
              <a:lnSpc>
                <a:spcPct val="80000"/>
              </a:lnSpc>
              <a:defRPr/>
            </a:pPr>
            <a:endParaRPr lang="ru-RU" sz="2000" smtClean="0"/>
          </a:p>
          <a:p>
            <a:pPr eaLnBrk="1" hangingPunct="1">
              <a:lnSpc>
                <a:spcPct val="80000"/>
              </a:lnSpc>
              <a:defRPr/>
            </a:pPr>
            <a:r>
              <a:rPr lang="ru-RU" sz="2000" smtClean="0"/>
              <a:t>На протяжении всего исследования американские ученые наблюдали почти 85 тысяч женщин и выявили 3300 новых случаев </a:t>
            </a:r>
            <a:r>
              <a:rPr lang="ru-RU" sz="2000" u="sng" smtClean="0"/>
              <a:t>диабета второго типа</a:t>
            </a:r>
            <a:r>
              <a:rPr lang="ru-RU" sz="2000" smtClean="0"/>
              <a:t>, а также определили группу пониженного и повышенного риска развития этой болезни. Оказалось, что с неправильным образом жизни связано 9 из 10 случаев развития сахарного диабета второго типа. Решающую роль в возникновении болезни играют избыточная масса тела (индекс массы тела более 25) и ожирение (ИМТ более 30). Вообще, по данным Всемирной организации здравоохранения, до 60 лет доживают только 60 процентов тучных людей, до 70 лет – лишь 30, до 80 – всего 10 процентов (речь идет не только о больных диабетом). Далее в списке факторов риска заболевания диабетом второго типа следуют отсутствие физической нагрузки, высококалорийное питание, курение и злоупотребление алкоголем.</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title"/>
          </p:nvPr>
        </p:nvSpPr>
        <p:spPr>
          <a:xfrm>
            <a:off x="457200" y="228600"/>
            <a:ext cx="8229600" cy="582613"/>
          </a:xfrm>
        </p:spPr>
        <p:txBody>
          <a:bodyPr/>
          <a:lstStyle/>
          <a:p>
            <a:pPr eaLnBrk="1" hangingPunct="1">
              <a:defRPr/>
            </a:pPr>
            <a:r>
              <a:rPr lang="ru-RU" sz="2800" b="1" u="sng" smtClean="0"/>
              <a:t>Заболевания, обусловленные нездоровым образом жизни</a:t>
            </a:r>
          </a:p>
        </p:txBody>
      </p:sp>
      <p:sp>
        <p:nvSpPr>
          <p:cNvPr id="151555" name="Rectangle 3"/>
          <p:cNvSpPr>
            <a:spLocks noGrp="1" noChangeArrowheads="1"/>
          </p:cNvSpPr>
          <p:nvPr>
            <p:ph type="body" idx="1"/>
          </p:nvPr>
        </p:nvSpPr>
        <p:spPr>
          <a:xfrm>
            <a:off x="457200" y="1143000"/>
            <a:ext cx="8229600" cy="5486400"/>
          </a:xfrm>
        </p:spPr>
        <p:txBody>
          <a:bodyPr/>
          <a:lstStyle/>
          <a:p>
            <a:pPr eaLnBrk="1" hangingPunct="1">
              <a:lnSpc>
                <a:spcPct val="80000"/>
              </a:lnSpc>
              <a:buFont typeface="Wingdings" pitchFamily="2" charset="2"/>
              <a:buNone/>
              <a:defRPr/>
            </a:pPr>
            <a:r>
              <a:rPr lang="ru-RU" sz="2000" smtClean="0"/>
              <a:t>Другое крупномасштабное исследование, результаты которого были опубликованы в New England Journal of Medicine, проведено в рамках программы по профилактике диабета, и оно также подтвердило, что правильное питание и регулярные физические упражнения снижают риск возникновения диабета второго типа. Исследование проводилось в течение трех лет и на момент его начала никто из участников не страдал диабетом, но все они имели высокий риск развития этого заболевания. Добровольцы были поделены на 3 группы, одна из которых участвовала в программе по изменению образа жизни. Участники же других групп принимали специальные лекарственные препараты. Целью программы по изменению образа жизни было снизить массу тела участников, по крайней мере на 7 процентов, и добиться того, чтобы исследуемые хотя бы 150 минут в неделю уделяли физическим занятиям. В результате число случаев развития диабета в этой группе снизилось на 58 процентов по сравнению с добровольцами, принимающими лекарства. </a:t>
            </a:r>
          </a:p>
          <a:p>
            <a:pPr eaLnBrk="1" hangingPunct="1">
              <a:lnSpc>
                <a:spcPct val="80000"/>
              </a:lnSpc>
              <a:buFont typeface="Wingdings" pitchFamily="2" charset="2"/>
              <a:buNone/>
              <a:defRPr/>
            </a:pPr>
            <a:r>
              <a:rPr lang="ru-RU" sz="2000" smtClean="0"/>
              <a:t>По прогнозам, количество больных этим недугам к 2025 году в мире увеличится вдвое.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pPr eaLnBrk="1" hangingPunct="1">
              <a:defRPr/>
            </a:pPr>
            <a:r>
              <a:rPr lang="ru-RU" sz="3600" b="1" u="sng" smtClean="0"/>
              <a:t>Здоровье и здоровый образ жизни как целевые параметры социальной работы.</a:t>
            </a:r>
          </a:p>
        </p:txBody>
      </p:sp>
      <p:sp>
        <p:nvSpPr>
          <p:cNvPr id="152579" name="Rectangle 3"/>
          <p:cNvSpPr>
            <a:spLocks noGrp="1" noChangeArrowheads="1"/>
          </p:cNvSpPr>
          <p:nvPr>
            <p:ph type="body" idx="1"/>
          </p:nvPr>
        </p:nvSpPr>
        <p:spPr>
          <a:xfrm>
            <a:off x="457200" y="1828800"/>
            <a:ext cx="8229600" cy="4302125"/>
          </a:xfrm>
        </p:spPr>
        <p:txBody>
          <a:bodyPr/>
          <a:lstStyle/>
          <a:p>
            <a:pPr eaLnBrk="1" hangingPunct="1">
              <a:lnSpc>
                <a:spcPct val="80000"/>
              </a:lnSpc>
              <a:buFont typeface="Wingdings" pitchFamily="2" charset="2"/>
              <a:buNone/>
              <a:defRPr/>
            </a:pPr>
            <a:r>
              <a:rPr lang="ru-RU" sz="2000" smtClean="0"/>
              <a:t>Социальная работа позволяет решать широкий круг задач, социальной защиты. Их число и разнообразие настолько велико, что порой заслоняет основную, конечную цель социальной работы. Поэтому у социальных работников нередко складывается впечатление, что такой целью является благополучие подопечных лиц, то есть обеспечение минимального или большого комфорта, удовлетворительного питания и предоставление достаточного набора услуг. Однако конечной целью всех усилий является охрана здоровья и жизни обслуживаемых лиц. Без понимания этой цели социальные работники не всегда правильно могут организовать свою работу. Они должны четко понимать, что в основе любой социальной программы должны быть запросы здоровья, то есть рекомендации гигиены - медицинской науки о здоровье, способах его сохранения и улучшения, о здоровом образе жизни. Отклонение программ от принципа гигиенической обоснованности приводят к их ущербности и снижают их эффективность.</a:t>
            </a:r>
          </a:p>
          <a:p>
            <a:pPr eaLnBrk="1" hangingPunct="1">
              <a:lnSpc>
                <a:spcPct val="80000"/>
              </a:lnSpc>
              <a:buFont typeface="Wingdings" pitchFamily="2" charset="2"/>
              <a:buNone/>
              <a:defRPr/>
            </a:pPr>
            <a:endParaRPr lang="ru-RU" sz="200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457200" y="152400"/>
            <a:ext cx="8229600" cy="887413"/>
          </a:xfrm>
        </p:spPr>
        <p:txBody>
          <a:bodyPr/>
          <a:lstStyle/>
          <a:p>
            <a:pPr eaLnBrk="1" hangingPunct="1">
              <a:defRPr/>
            </a:pPr>
            <a:r>
              <a:rPr lang="ru-RU" sz="2800" b="1" smtClean="0"/>
              <a:t>Здоровье и здоровый образ жизни как целевые параметры социальной работы.</a:t>
            </a:r>
          </a:p>
        </p:txBody>
      </p:sp>
      <p:sp>
        <p:nvSpPr>
          <p:cNvPr id="153603" name="Rectangle 3"/>
          <p:cNvSpPr>
            <a:spLocks noGrp="1" noChangeArrowheads="1"/>
          </p:cNvSpPr>
          <p:nvPr>
            <p:ph type="body" idx="1"/>
          </p:nvPr>
        </p:nvSpPr>
        <p:spPr>
          <a:xfrm>
            <a:off x="457200" y="1143000"/>
            <a:ext cx="8229600" cy="5486400"/>
          </a:xfrm>
        </p:spPr>
        <p:txBody>
          <a:bodyPr/>
          <a:lstStyle/>
          <a:p>
            <a:pPr eaLnBrk="1" hangingPunct="1">
              <a:lnSpc>
                <a:spcPct val="90000"/>
              </a:lnSpc>
              <a:buFont typeface="Wingdings" pitchFamily="2" charset="2"/>
              <a:buNone/>
              <a:defRPr/>
            </a:pPr>
            <a:endParaRPr lang="ru-RU" sz="2000" smtClean="0"/>
          </a:p>
          <a:p>
            <a:pPr eaLnBrk="1" hangingPunct="1">
              <a:lnSpc>
                <a:spcPct val="90000"/>
              </a:lnSpc>
              <a:buFont typeface="Wingdings" pitchFamily="2" charset="2"/>
              <a:buNone/>
              <a:defRPr/>
            </a:pPr>
            <a:endParaRPr lang="ru-RU" sz="2000" smtClean="0"/>
          </a:p>
          <a:p>
            <a:pPr eaLnBrk="1" hangingPunct="1">
              <a:lnSpc>
                <a:spcPct val="90000"/>
              </a:lnSpc>
              <a:buFont typeface="Wingdings" pitchFamily="2" charset="2"/>
              <a:buNone/>
              <a:defRPr/>
            </a:pPr>
            <a:r>
              <a:rPr lang="ru-RU" sz="2000" smtClean="0"/>
              <a:t>Любой аспект социальной работы касается сбережения здоровья и содействует ему. Будь то забота о своевременном пенсионном обеспечении, протезировании, доставке продуктов, об отоплении, устранении вредных привычек, улучшении экологии, качества, быта, установке телефона и т.п. - все это прямо или косвенно замыкается на физическом или психическом здоровье человека, на его настроении и воле к жизни.</a:t>
            </a:r>
          </a:p>
          <a:p>
            <a:pPr eaLnBrk="1" hangingPunct="1">
              <a:lnSpc>
                <a:spcPct val="90000"/>
              </a:lnSpc>
              <a:buFont typeface="Wingdings" pitchFamily="2" charset="2"/>
              <a:buNone/>
              <a:defRPr/>
            </a:pPr>
            <a:r>
              <a:rPr lang="ru-RU" sz="2000" smtClean="0"/>
              <a:t>Социальные работники должны иметь четкие представления о феномене здоровья и здорового образа жизни и пропагандировать здоровый образ жизни. Без таких представлений социальная работа неполноценна.</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a:xfrm>
            <a:off x="457200" y="152400"/>
            <a:ext cx="8229600" cy="811213"/>
          </a:xfrm>
        </p:spPr>
        <p:txBody>
          <a:bodyPr/>
          <a:lstStyle/>
          <a:p>
            <a:pPr eaLnBrk="1" hangingPunct="1">
              <a:defRPr/>
            </a:pPr>
            <a:r>
              <a:rPr lang="ru-RU" sz="3600" b="1" u="sng" smtClean="0"/>
              <a:t>Социальные аспекты здоровья и здорового образа жизни</a:t>
            </a:r>
          </a:p>
        </p:txBody>
      </p:sp>
      <p:sp>
        <p:nvSpPr>
          <p:cNvPr id="154627" name="Rectangle 3"/>
          <p:cNvSpPr>
            <a:spLocks noGrp="1" noChangeArrowheads="1"/>
          </p:cNvSpPr>
          <p:nvPr>
            <p:ph type="body" idx="1"/>
          </p:nvPr>
        </p:nvSpPr>
        <p:spPr>
          <a:xfrm>
            <a:off x="457200" y="1143000"/>
            <a:ext cx="8229600" cy="5486400"/>
          </a:xfrm>
        </p:spPr>
        <p:txBody>
          <a:bodyPr/>
          <a:lstStyle/>
          <a:p>
            <a:pPr eaLnBrk="1" hangingPunct="1">
              <a:buFont typeface="Wingdings" pitchFamily="2" charset="2"/>
              <a:buNone/>
              <a:defRPr/>
            </a:pPr>
            <a:endParaRPr lang="ru-RU" smtClean="0"/>
          </a:p>
          <a:p>
            <a:pPr eaLnBrk="1" hangingPunct="1">
              <a:buFont typeface="Wingdings" pitchFamily="2" charset="2"/>
              <a:buNone/>
              <a:defRPr/>
            </a:pPr>
            <a:endParaRPr lang="ru-RU" smtClean="0"/>
          </a:p>
        </p:txBody>
      </p:sp>
      <p:sp>
        <p:nvSpPr>
          <p:cNvPr id="28676" name="Rectangle 4"/>
          <p:cNvSpPr>
            <a:spLocks noChangeArrowheads="1"/>
          </p:cNvSpPr>
          <p:nvPr/>
        </p:nvSpPr>
        <p:spPr bwMode="auto">
          <a:xfrm>
            <a:off x="152400" y="1336675"/>
            <a:ext cx="8839200" cy="5584825"/>
          </a:xfrm>
          <a:prstGeom prst="rect">
            <a:avLst/>
          </a:prstGeom>
          <a:noFill/>
          <a:ln w="9525">
            <a:noFill/>
            <a:miter lim="800000"/>
            <a:headEnd/>
            <a:tailEnd/>
          </a:ln>
        </p:spPr>
        <p:txBody>
          <a:bodyPr anchor="ctr">
            <a:spAutoFit/>
          </a:bodyPr>
          <a:lstStyle/>
          <a:p>
            <a:r>
              <a:rPr lang="ru-RU" b="1"/>
              <a:t>В ряду общечеловеческих ценностей, определяющих социально-экономическую политику государства, несомненен приоритет здоровья. </a:t>
            </a:r>
          </a:p>
          <a:p>
            <a:r>
              <a:rPr lang="ru-RU" b="1"/>
              <a:t>Для государства здоровье или болезнь каждого ее гражданина имеют определенное конкретное материальное выражение. Прежде всего, оно должно выплачивать больному деньги по больничному листу, оплачивать его лечение; кроме того, больной не вырабатывает материальных ценностей (либо за него должны работать другие люди), что сказывается на величине валового национального продукта. С другой стороны, работник, систематически занимающийся своим здоровьем, производит продукции значительно больше, чем тот, кто на свое здоровье не обращает внимания.</a:t>
            </a:r>
          </a:p>
          <a:p>
            <a:r>
              <a:rPr lang="ru-RU" b="1"/>
              <a:t>Право граждан России на здоровье утверждается Конституцией Российской Федерации. К сожалению, это право не находит своего реального подтверждения</a:t>
            </a:r>
          </a:p>
          <a:p>
            <a:r>
              <a:rPr lang="ru-RU" b="1"/>
              <a:t>Функциональной же структурой понятия «образ жизни» являются такие аспекты, как трудовая, социальная, интеллектуальная (психологическая установка, характер умственной деятельности), физическая и медицинская активность. То есть в проблеме здоровья прежде всего выделяются социальные и личностные предпосылки и лишь в последнюю очередь — медицинские.</a:t>
            </a:r>
            <a:r>
              <a:rPr lang="ru-RU"/>
              <a: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a:xfrm>
            <a:off x="3048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55651" name="Rectangle 3"/>
          <p:cNvSpPr>
            <a:spLocks noGrp="1" noChangeArrowheads="1"/>
          </p:cNvSpPr>
          <p:nvPr>
            <p:ph type="body" idx="1"/>
          </p:nvPr>
        </p:nvSpPr>
        <p:spPr>
          <a:xfrm>
            <a:off x="457200" y="914400"/>
            <a:ext cx="8229600" cy="5791200"/>
          </a:xfrm>
        </p:spPr>
        <p:txBody>
          <a:bodyPr/>
          <a:lstStyle/>
          <a:p>
            <a:pPr eaLnBrk="1" hangingPunct="1">
              <a:lnSpc>
                <a:spcPct val="80000"/>
              </a:lnSpc>
              <a:buFont typeface="Wingdings" pitchFamily="2" charset="2"/>
              <a:buNone/>
              <a:defRPr/>
            </a:pPr>
            <a:r>
              <a:rPr lang="ru-RU" sz="2000" u="sng" smtClean="0"/>
              <a:t>Доступность услуг здравоохранения для пенсионеров</a:t>
            </a:r>
            <a:r>
              <a:rPr lang="ru-RU" sz="2000" smtClean="0"/>
              <a:t> Ситуация в РФ такова, что факт неравного доступа к медицинским услугам дополняется исключением некоторых групп населения из системы здравоохранения: бомжей, беспризорных детей, мигрантов, да и зачастую просто необеспеченных людей, которые лишены элементарной медицинской помощи, или доступ к этой помощи сильно затруднен.</a:t>
            </a:r>
          </a:p>
          <a:p>
            <a:pPr eaLnBrk="1" hangingPunct="1">
              <a:lnSpc>
                <a:spcPct val="80000"/>
              </a:lnSpc>
              <a:buFont typeface="Wingdings" pitchFamily="2" charset="2"/>
              <a:buNone/>
              <a:defRPr/>
            </a:pPr>
            <a:r>
              <a:rPr lang="ru-RU" sz="2000" smtClean="0"/>
              <a:t>За годы реформ в России произошло существенное сокращение возможностей получения бесплатного медицинского обслуживания, что особенно остро переживается пенсионерами. Изучение доступности для населения услуг здравоохранения по данным массива НОБУС показало, что наиболее уязвимой группой оказываются лица старше 70 лет, а лица пенсионного возраста несут наибольшие расходы по оплате медицинских услуг.</a:t>
            </a:r>
          </a:p>
          <a:p>
            <a:pPr eaLnBrk="1" hangingPunct="1">
              <a:lnSpc>
                <a:spcPct val="80000"/>
              </a:lnSpc>
              <a:buFont typeface="Wingdings" pitchFamily="2" charset="2"/>
              <a:buNone/>
              <a:defRPr/>
            </a:pPr>
            <a:r>
              <a:rPr lang="ru-RU" sz="2000" smtClean="0"/>
              <a:t>Закономерно, что пенсионеры чаще обращаются к врачам, чем не пенсионеры. Удельный вес обращавшихся к врачам в течение года перед проведением обследований составил 43,3% среди не пенсионеров и 64,4% среди пенсионеров. Чаще обращаются к врачам женщины пенсионных возрастов. Однако по видам пенсий обращаемость к врачам ожидаемо выше среди пенсионеров по инвалидности (более 80% от их общего числа).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a:xfrm>
            <a:off x="3048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56675" name="Rectangle 3"/>
          <p:cNvSpPr>
            <a:spLocks noGrp="1" noChangeArrowheads="1"/>
          </p:cNvSpPr>
          <p:nvPr>
            <p:ph type="body" idx="1"/>
          </p:nvPr>
        </p:nvSpPr>
        <p:spPr>
          <a:xfrm>
            <a:off x="457200" y="990600"/>
            <a:ext cx="8229600" cy="5638800"/>
          </a:xfrm>
        </p:spPr>
        <p:txBody>
          <a:bodyPr/>
          <a:lstStyle/>
          <a:p>
            <a:pPr eaLnBrk="1" hangingPunct="1">
              <a:lnSpc>
                <a:spcPct val="80000"/>
              </a:lnSpc>
              <a:buFont typeface="Wingdings" pitchFamily="2" charset="2"/>
              <a:buNone/>
              <a:defRPr/>
            </a:pPr>
            <a:endParaRPr lang="ru-RU" sz="2000" u="sng" smtClean="0"/>
          </a:p>
          <a:p>
            <a:pPr eaLnBrk="1" hangingPunct="1">
              <a:lnSpc>
                <a:spcPct val="80000"/>
              </a:lnSpc>
              <a:buFont typeface="Wingdings" pitchFamily="2" charset="2"/>
              <a:buNone/>
              <a:defRPr/>
            </a:pPr>
            <a:endParaRPr lang="ru-RU" sz="2000" u="sng" smtClean="0"/>
          </a:p>
          <a:p>
            <a:pPr eaLnBrk="1" hangingPunct="1">
              <a:lnSpc>
                <a:spcPct val="80000"/>
              </a:lnSpc>
              <a:buFont typeface="Wingdings" pitchFamily="2" charset="2"/>
              <a:buNone/>
              <a:defRPr/>
            </a:pPr>
            <a:r>
              <a:rPr lang="ru-RU" sz="2000" u="sng" smtClean="0"/>
              <a:t>Влияние бедности на здоровье.</a:t>
            </a:r>
            <a:r>
              <a:rPr lang="ru-RU" sz="2000" smtClean="0"/>
              <a:t> Всемирная Организация Здравоохранения охарактеризовала бедность как самую главную причину страдания на Земле. Существует прямое и косвенное влияние относительной бедности на развитие эмоциональных, поведенческих и психических расстройств в условиях растущего неравенства между богатыми и бедными. В документе “Ликвидация разрыва” Всемирная Организация Здравоохранения (1995) заявляет: “Самый беспощадный убийца мира и главная причина страдания на Земле — это чрезмерная бедность”. Это заявление подчеркивает значимость бедности как фактора, неблагоприятно влияющего на здоровье. Бедность — многомерное явление, заключающее в себе неспособность удовлетворять базовые потребности, отсутствие контроля над ресурсами, отсутствие образования и плохое здоровье.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572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57699" name="Rectangle 3"/>
          <p:cNvSpPr>
            <a:spLocks noGrp="1" noChangeArrowheads="1"/>
          </p:cNvSpPr>
          <p:nvPr>
            <p:ph type="body" idx="1"/>
          </p:nvPr>
        </p:nvSpPr>
        <p:spPr>
          <a:xfrm>
            <a:off x="457200" y="990600"/>
            <a:ext cx="8229600" cy="5715000"/>
          </a:xfrm>
        </p:spPr>
        <p:txBody>
          <a:bodyPr/>
          <a:lstStyle/>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r>
              <a:rPr lang="ru-RU" sz="2000" smtClean="0"/>
              <a:t>В сущности бедность может вызывать отчуждение и напряжение, но особую озабоченность вызывает ее прямое и косвенное влияние на развитие и поддержание эмоциональных, поведенческих и психических расстройств. Очевиден тот факт, что бедность оказывает огромное влияние как на физическое, так и на психическое здоровье. Бедность и социальное неравенство оказывают прямое и косвенное влияние на социальное, психическое и физическое благополучие индивида. Следует отметить, что бедность и неравенство тесно взаимосвязаны. Неравенство доходов вызывает психосоциальный стресс, который со временем приводит к разрушению здоровья и к более высокой смертности. Социальный класс — фактор риска смертности, вызванной употреблением алкоголя, которая также связана с социальными структурными факторами, такими как бедность, невыгодное положение и низкий социальный класс.</a:t>
            </a:r>
          </a:p>
          <a:p>
            <a:pPr eaLnBrk="1" hangingPunct="1">
              <a:lnSpc>
                <a:spcPct val="80000"/>
              </a:lnSpc>
              <a:defRPr/>
            </a:pPr>
            <a:endParaRPr lang="ru-RU"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defRPr/>
            </a:pPr>
            <a:r>
              <a:rPr lang="ru-RU" smtClean="0"/>
              <a:t>Тест</a:t>
            </a:r>
          </a:p>
        </p:txBody>
      </p:sp>
      <p:sp>
        <p:nvSpPr>
          <p:cNvPr id="120836" name="Rectangle 4"/>
          <p:cNvSpPr>
            <a:spLocks noGrp="1" noChangeArrowheads="1"/>
          </p:cNvSpPr>
          <p:nvPr>
            <p:ph type="body" idx="1"/>
          </p:nvPr>
        </p:nvSpPr>
        <p:spPr/>
        <p:txBody>
          <a:bodyPr/>
          <a:lstStyle/>
          <a:p>
            <a:pPr marL="609600" indent="-609600" eaLnBrk="1" hangingPunct="1">
              <a:defRPr/>
            </a:pPr>
            <a:r>
              <a:rPr lang="ru-RU" sz="2000" u="sng" smtClean="0"/>
              <a:t>Что в себя не включают показатели качества жизни?</a:t>
            </a:r>
            <a:endParaRPr lang="ru-RU" sz="2000" smtClean="0"/>
          </a:p>
          <a:p>
            <a:pPr marL="609600" indent="-609600" eaLnBrk="1" hangingPunct="1">
              <a:buFont typeface="Wingdings" pitchFamily="2" charset="2"/>
              <a:buNone/>
              <a:defRPr/>
            </a:pPr>
            <a:r>
              <a:rPr lang="ru-RU" sz="2000" smtClean="0"/>
              <a:t>а) здоровье</a:t>
            </a:r>
          </a:p>
          <a:p>
            <a:pPr marL="609600" indent="-609600" eaLnBrk="1" hangingPunct="1">
              <a:buFont typeface="Wingdings" pitchFamily="2" charset="2"/>
              <a:buNone/>
              <a:defRPr/>
            </a:pPr>
            <a:r>
              <a:rPr lang="ru-RU" sz="2000" smtClean="0"/>
              <a:t>б) личная безопасность</a:t>
            </a:r>
          </a:p>
          <a:p>
            <a:pPr marL="609600" indent="-609600" eaLnBrk="1" hangingPunct="1">
              <a:buFont typeface="Wingdings" pitchFamily="2" charset="2"/>
              <a:buNone/>
              <a:defRPr/>
            </a:pPr>
            <a:r>
              <a:rPr lang="ru-RU" sz="2000" smtClean="0"/>
              <a:t>в) режим питания</a:t>
            </a:r>
          </a:p>
          <a:p>
            <a:pPr marL="609600" indent="-609600" eaLnBrk="1" hangingPunct="1">
              <a:buFont typeface="Wingdings" pitchFamily="2" charset="2"/>
              <a:buNone/>
              <a:defRPr/>
            </a:pPr>
            <a:r>
              <a:rPr lang="ru-RU" sz="2000" smtClean="0"/>
              <a:t>г) время и досуг</a:t>
            </a:r>
          </a:p>
          <a:p>
            <a:pPr marL="609600" indent="-609600" eaLnBrk="1" hangingPunct="1">
              <a:buFont typeface="Wingdings" pitchFamily="2" charset="2"/>
              <a:buNone/>
              <a:defRPr/>
            </a:pPr>
            <a:endParaRPr lang="ru-RU" sz="2000" smtClean="0"/>
          </a:p>
          <a:p>
            <a:pPr marL="609600" indent="-609600" eaLnBrk="1" hangingPunct="1">
              <a:defRPr/>
            </a:pPr>
            <a:r>
              <a:rPr lang="ru-RU" sz="2000" u="sng" smtClean="0"/>
              <a:t>Основой какой составляющей здоровья являются морфологические и функциональные преобразования и резервы организма?</a:t>
            </a:r>
            <a:endParaRPr lang="ru-RU" sz="2000" smtClean="0"/>
          </a:p>
          <a:p>
            <a:pPr marL="609600" indent="-609600" eaLnBrk="1" hangingPunct="1">
              <a:buFont typeface="Wingdings" pitchFamily="2" charset="2"/>
              <a:buNone/>
              <a:defRPr/>
            </a:pPr>
            <a:r>
              <a:rPr lang="ru-RU" sz="2000" smtClean="0"/>
              <a:t>а) физическая</a:t>
            </a:r>
          </a:p>
          <a:p>
            <a:pPr marL="609600" indent="-609600" eaLnBrk="1" hangingPunct="1">
              <a:buFont typeface="Wingdings" pitchFamily="2" charset="2"/>
              <a:buNone/>
              <a:defRPr/>
            </a:pPr>
            <a:r>
              <a:rPr lang="ru-RU" sz="2000" smtClean="0"/>
              <a:t>б) психологическая</a:t>
            </a:r>
          </a:p>
          <a:p>
            <a:pPr marL="609600" indent="-609600" eaLnBrk="1" hangingPunct="1">
              <a:buFont typeface="Wingdings" pitchFamily="2" charset="2"/>
              <a:buNone/>
              <a:defRPr/>
            </a:pPr>
            <a:r>
              <a:rPr lang="ru-RU" sz="2000" smtClean="0"/>
              <a:t>в) поведенческая</a:t>
            </a:r>
          </a:p>
        </p:txBody>
      </p:sp>
    </p:spTree>
    <p:custDataLst>
      <p:tags r:id="rId1"/>
    </p:custData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a:xfrm>
            <a:off x="4572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58723" name="Rectangle 3"/>
          <p:cNvSpPr>
            <a:spLocks noGrp="1" noChangeArrowheads="1"/>
          </p:cNvSpPr>
          <p:nvPr>
            <p:ph type="body" idx="1"/>
          </p:nvPr>
        </p:nvSpPr>
        <p:spPr>
          <a:xfrm>
            <a:off x="457200" y="1011238"/>
            <a:ext cx="8229600" cy="5683250"/>
          </a:xfrm>
        </p:spPr>
        <p:txBody>
          <a:bodyPr/>
          <a:lstStyle/>
          <a:p>
            <a:pPr eaLnBrk="1" hangingPunct="1">
              <a:lnSpc>
                <a:spcPct val="80000"/>
              </a:lnSpc>
              <a:buFont typeface="Wingdings" pitchFamily="2" charset="2"/>
              <a:buNone/>
              <a:defRPr/>
            </a:pPr>
            <a:r>
              <a:rPr lang="ru-RU" sz="2000" smtClean="0"/>
              <a:t>Решение вопросов здоровья на государственном уровне требует учета, по крайней мере, следующих групп факторов:</a:t>
            </a:r>
            <a:endParaRPr lang="ru-RU" sz="2000" u="sng" smtClean="0"/>
          </a:p>
          <a:p>
            <a:pPr eaLnBrk="1" hangingPunct="1">
              <a:lnSpc>
                <a:spcPct val="80000"/>
              </a:lnSpc>
              <a:defRPr/>
            </a:pPr>
            <a:r>
              <a:rPr lang="ru-RU" sz="2000" u="sng" smtClean="0"/>
              <a:t>Правовые:</a:t>
            </a:r>
            <a:r>
              <a:rPr lang="ru-RU" sz="2000" smtClean="0"/>
              <a:t> разработка законодательных и нормативных подзаконных актов, подтверждающих право граждан России на здоровье и регламентирующих механизмы его реализации через все государственные, хозяйственные и социальные институты от федерального до муниципального уровней, предприятий, учреждений и самих граждан.</a:t>
            </a:r>
            <a:endParaRPr lang="ru-RU" sz="2000" u="sng" smtClean="0"/>
          </a:p>
          <a:p>
            <a:pPr eaLnBrk="1" hangingPunct="1">
              <a:lnSpc>
                <a:spcPct val="80000"/>
              </a:lnSpc>
              <a:defRPr/>
            </a:pPr>
            <a:r>
              <a:rPr lang="ru-RU" sz="2000" u="sng" smtClean="0"/>
              <a:t>Социально-экономические</a:t>
            </a:r>
            <a:r>
              <a:rPr lang="ru-RU" sz="2000" smtClean="0"/>
              <a:t>, обусловливающие виды, формы участия и ответственность различных звеньев социально-экономических структур в формировании, сохранении и укреплении здоровья своих членов, формирование такой работы и обеспечение нормативных условий для профессиональной деятельности.</a:t>
            </a:r>
          </a:p>
          <a:p>
            <a:pPr eaLnBrk="1" hangingPunct="1">
              <a:lnSpc>
                <a:spcPct val="80000"/>
              </a:lnSpc>
              <a:defRPr/>
            </a:pPr>
            <a:r>
              <a:rPr lang="ru-RU" sz="2000" smtClean="0"/>
              <a:t>Образовательно-воспитательные, обеспечивающие формирование жизненного приоритета здоровья, воспитание мотивации на здоровый образ жизни (ЗОЖ) и обучение методам, средствам и способам достижения здоровья, умению вести пропагандистскую работу по здоровью и здоровому образу жизни.</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title"/>
          </p:nvPr>
        </p:nvSpPr>
        <p:spPr>
          <a:xfrm>
            <a:off x="4572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59747" name="Rectangle 3"/>
          <p:cNvSpPr>
            <a:spLocks noGrp="1" noChangeArrowheads="1"/>
          </p:cNvSpPr>
          <p:nvPr>
            <p:ph type="body" idx="1"/>
          </p:nvPr>
        </p:nvSpPr>
        <p:spPr>
          <a:xfrm>
            <a:off x="457200" y="1011238"/>
            <a:ext cx="8229600" cy="5683250"/>
          </a:xfrm>
        </p:spPr>
        <p:txBody>
          <a:bodyPr/>
          <a:lstStyle/>
          <a:p>
            <a:pPr eaLnBrk="1" hangingPunct="1">
              <a:lnSpc>
                <a:spcPct val="80000"/>
              </a:lnSpc>
              <a:defRPr/>
            </a:pPr>
            <a:r>
              <a:rPr lang="ru-RU" sz="2000" u="sng" smtClean="0"/>
              <a:t>Семейные,</a:t>
            </a:r>
            <a:r>
              <a:rPr lang="ru-RU" sz="2000" smtClean="0"/>
              <a:t> связанные с созданием условий для ЗОЖ в семье и ориентацией каждого из ее членов на здоровье, на финансирование в семье ЗОЖ.</a:t>
            </a:r>
            <a:endParaRPr lang="ru-RU" sz="2000" u="sng" smtClean="0"/>
          </a:p>
          <a:p>
            <a:pPr eaLnBrk="1" hangingPunct="1">
              <a:lnSpc>
                <a:spcPct val="80000"/>
              </a:lnSpc>
              <a:defRPr/>
            </a:pPr>
            <a:r>
              <a:rPr lang="ru-RU" sz="2000" u="sng" smtClean="0"/>
              <a:t>Медицинские</a:t>
            </a:r>
            <a:r>
              <a:rPr lang="ru-RU" sz="2000" smtClean="0"/>
              <a:t>, направленные на диагностику состояния здоровья, разработку рекомендаций по ЗОЖ, эффективную первичную, вторичную и третичную профилактику.</a:t>
            </a:r>
            <a:endParaRPr lang="ru-RU" sz="2000" u="sng" smtClean="0"/>
          </a:p>
          <a:p>
            <a:pPr eaLnBrk="1" hangingPunct="1">
              <a:lnSpc>
                <a:spcPct val="80000"/>
              </a:lnSpc>
              <a:defRPr/>
            </a:pPr>
            <a:r>
              <a:rPr lang="ru-RU" sz="2000" u="sng" smtClean="0"/>
              <a:t>Культурологические</a:t>
            </a:r>
            <a:r>
              <a:rPr lang="ru-RU" sz="2000" smtClean="0"/>
              <a:t>, связанные с формированием культуры здоровья, организацией досуга населения, популяризацией вопросов здоровья и ЗОЖ, этнических, общинных, национальных, религиозных и других идей, традиций, обрядов обеспечения здоровья и т.д.</a:t>
            </a:r>
            <a:endParaRPr lang="ru-RU" sz="2000" u="sng" smtClean="0"/>
          </a:p>
          <a:p>
            <a:pPr eaLnBrk="1" hangingPunct="1">
              <a:lnSpc>
                <a:spcPct val="80000"/>
              </a:lnSpc>
              <a:defRPr/>
            </a:pPr>
            <a:r>
              <a:rPr lang="ru-RU" sz="2000" u="sng" smtClean="0"/>
              <a:t>Юридические,</a:t>
            </a:r>
            <a:r>
              <a:rPr lang="ru-RU" sz="2000" smtClean="0"/>
              <a:t> обеспечивающие социальную безопасность, защищенность личности от преступлений и угроз преступлений, грозящих жизни и здоровью граждан.</a:t>
            </a:r>
            <a:endParaRPr lang="ru-RU" sz="2000" u="sng" smtClean="0"/>
          </a:p>
          <a:p>
            <a:pPr eaLnBrk="1" hangingPunct="1">
              <a:lnSpc>
                <a:spcPct val="80000"/>
              </a:lnSpc>
              <a:defRPr/>
            </a:pPr>
            <a:r>
              <a:rPr lang="ru-RU" sz="2000" u="sng" smtClean="0"/>
              <a:t>Экологические</a:t>
            </a:r>
            <a:r>
              <a:rPr lang="ru-RU" sz="2000" smtClean="0"/>
              <a:t>, обусловливающие адекватное для ЗОЖ состояние окружающей среды и рациональное природопользование.</a:t>
            </a:r>
            <a:endParaRPr lang="ru-RU" sz="2000" u="sng" smtClean="0"/>
          </a:p>
          <a:p>
            <a:pPr eaLnBrk="1" hangingPunct="1">
              <a:lnSpc>
                <a:spcPct val="80000"/>
              </a:lnSpc>
              <a:defRPr/>
            </a:pPr>
            <a:r>
              <a:rPr lang="ru-RU" sz="2000" u="sng" smtClean="0"/>
              <a:t>Личностные</a:t>
            </a:r>
            <a:r>
              <a:rPr lang="ru-RU" sz="2000" smtClean="0"/>
              <a:t>, ориентирующие каждого конкретного человека на формирование, сохранение и укрепление своего здоровья и устанавливающие ответственность личности за свое здоровье.</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a:xfrm>
            <a:off x="457200" y="152400"/>
            <a:ext cx="8229600" cy="582613"/>
          </a:xfrm>
        </p:spPr>
        <p:txBody>
          <a:bodyPr/>
          <a:lstStyle/>
          <a:p>
            <a:pPr eaLnBrk="1" hangingPunct="1">
              <a:defRPr/>
            </a:pPr>
            <a:r>
              <a:rPr lang="ru-RU" sz="2800" b="1" u="sng" smtClean="0"/>
              <a:t>Социальные аспекты здоровья и здорового образа жизни</a:t>
            </a:r>
          </a:p>
        </p:txBody>
      </p:sp>
      <p:sp>
        <p:nvSpPr>
          <p:cNvPr id="160771" name="Rectangle 3"/>
          <p:cNvSpPr>
            <a:spLocks noGrp="1" noChangeArrowheads="1"/>
          </p:cNvSpPr>
          <p:nvPr>
            <p:ph type="body" idx="1"/>
          </p:nvPr>
        </p:nvSpPr>
        <p:spPr>
          <a:xfrm>
            <a:off x="457200" y="1011238"/>
            <a:ext cx="8229600" cy="5683250"/>
          </a:xfrm>
        </p:spPr>
        <p:txBody>
          <a:bodyPr/>
          <a:lstStyle/>
          <a:p>
            <a:pPr eaLnBrk="1" hangingPunct="1">
              <a:lnSpc>
                <a:spcPct val="90000"/>
              </a:lnSpc>
              <a:buFont typeface="Wingdings" pitchFamily="2" charset="2"/>
              <a:buNone/>
              <a:defRPr/>
            </a:pPr>
            <a:r>
              <a:rPr lang="ru-RU" sz="2000" smtClean="0"/>
              <a:t>Современный человек знает о здоровье достаточно много, как и о том, что надо делать для его поддержания и достижения. Однако для того, чтобы эти накопленные человечеством </a:t>
            </a:r>
          </a:p>
          <a:p>
            <a:pPr eaLnBrk="1" hangingPunct="1">
              <a:lnSpc>
                <a:spcPct val="90000"/>
              </a:lnSpc>
              <a:buFont typeface="Wingdings" pitchFamily="2" charset="2"/>
              <a:buNone/>
              <a:defRPr/>
            </a:pPr>
            <a:r>
              <a:rPr lang="ru-RU" sz="2000" smtClean="0"/>
              <a:t>знания начали давать результат, необходимо учесть/и устранить целый ряд негативных обстоятельств, препятствующих их реальному воплощению. </a:t>
            </a:r>
            <a:r>
              <a:rPr lang="ru-RU" sz="2000" u="sng" smtClean="0"/>
              <a:t>Укажем на некоторые:</a:t>
            </a:r>
          </a:p>
          <a:p>
            <a:pPr eaLnBrk="1" hangingPunct="1">
              <a:lnSpc>
                <a:spcPct val="90000"/>
              </a:lnSpc>
              <a:buFont typeface="Wingdings" pitchFamily="2" charset="2"/>
              <a:buNone/>
              <a:defRPr/>
            </a:pPr>
            <a:r>
              <a:rPr lang="ru-RU" sz="2000" smtClean="0"/>
              <a:t>1. В стране не существует последовательной и непрерывной системы обучения здоровью. На различных этапах возрастного развития человек получает информацию о здоровье в семье, в школе, в больнице, из средств массовой информации и т.д. Однако информация эта отрывочна, случайна, не носит системного характер, зачастую противоречива и исходит иногда даже от некомпетентных людей, а порой и шарлатанов. Отсюда встает исключительной важности проблема разработки системы непрерывного валеологического образования, вооружающего человека от момента рождения до глубокой старости и методологией здоровья, и средствами и методами его формирования.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a:xfrm>
            <a:off x="457200" y="0"/>
            <a:ext cx="8229600" cy="685800"/>
          </a:xfrm>
        </p:spPr>
        <p:txBody>
          <a:bodyPr/>
          <a:lstStyle/>
          <a:p>
            <a:pPr eaLnBrk="1" hangingPunct="1">
              <a:defRPr/>
            </a:pPr>
            <a:r>
              <a:rPr lang="ru-RU" sz="2800" b="1" u="sng" smtClean="0"/>
              <a:t>Социальные аспекты здоровья и здорового образа жизни</a:t>
            </a:r>
          </a:p>
        </p:txBody>
      </p:sp>
      <p:sp>
        <p:nvSpPr>
          <p:cNvPr id="161795" name="Rectangle 3"/>
          <p:cNvSpPr>
            <a:spLocks noGrp="1" noChangeArrowheads="1"/>
          </p:cNvSpPr>
          <p:nvPr>
            <p:ph type="body" idx="1"/>
          </p:nvPr>
        </p:nvSpPr>
        <p:spPr>
          <a:xfrm>
            <a:off x="457200" y="838200"/>
            <a:ext cx="8229600" cy="5715000"/>
          </a:xfrm>
        </p:spPr>
        <p:txBody>
          <a:bodyPr/>
          <a:lstStyle/>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r>
              <a:rPr lang="ru-RU" sz="2000" smtClean="0"/>
              <a:t>2. Формирование знаний человека о здоровье еще не гарантирует, что он будет, следуя им, вести здоровый образ жизни. Для этого необходимо создание у человека стойкой мотивации на здоровье. Рождаясь здоровым, самого здоровья человек не ощущает до тех пор, пока не возникнут серьезные признаки его нарушения. Теперь почувствовав болезнь и получив временное облегчение от врача, он все больше склоняется к убеждению о зависимости своего здоровья именно от медицины. Тем более что такой подход освобождает самого человека от необходимости «работать над собой», жить в постоянном режиме ограничений и нагрузок.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a:xfrm>
            <a:off x="457200" y="0"/>
            <a:ext cx="8229600" cy="990600"/>
          </a:xfrm>
        </p:spPr>
        <p:txBody>
          <a:bodyPr/>
          <a:lstStyle/>
          <a:p>
            <a:pPr eaLnBrk="1" hangingPunct="1">
              <a:defRPr/>
            </a:pPr>
            <a:r>
              <a:rPr lang="ru-RU" sz="2800" b="1" u="sng" smtClean="0"/>
              <a:t>Социальные аспекты здоровья и здорового образа жизни</a:t>
            </a:r>
          </a:p>
        </p:txBody>
      </p:sp>
      <p:sp>
        <p:nvSpPr>
          <p:cNvPr id="162819" name="Rectangle 3"/>
          <p:cNvSpPr>
            <a:spLocks noGrp="1" noChangeArrowheads="1"/>
          </p:cNvSpPr>
          <p:nvPr>
            <p:ph type="body" idx="1"/>
          </p:nvPr>
        </p:nvSpPr>
        <p:spPr>
          <a:xfrm>
            <a:off x="457200" y="990600"/>
            <a:ext cx="8229600" cy="5638800"/>
          </a:xfrm>
        </p:spPr>
        <p:txBody>
          <a:bodyPr/>
          <a:lstStyle/>
          <a:p>
            <a:pPr eaLnBrk="1" hangingPunct="1">
              <a:lnSpc>
                <a:spcPct val="80000"/>
              </a:lnSpc>
              <a:defRPr/>
            </a:pPr>
            <a:endParaRPr lang="ru-RU" sz="2000" smtClean="0"/>
          </a:p>
          <a:p>
            <a:pPr eaLnBrk="1" hangingPunct="1">
              <a:lnSpc>
                <a:spcPct val="80000"/>
              </a:lnSpc>
              <a:defRPr/>
            </a:pPr>
            <a:endParaRPr lang="ru-RU" sz="2000" smtClean="0"/>
          </a:p>
          <a:p>
            <a:pPr eaLnBrk="1" hangingPunct="1">
              <a:lnSpc>
                <a:spcPct val="80000"/>
              </a:lnSpc>
              <a:buFont typeface="Wingdings" pitchFamily="2" charset="2"/>
              <a:buNone/>
              <a:defRPr/>
            </a:pPr>
            <a:r>
              <a:rPr lang="ru-RU" sz="2000" smtClean="0"/>
              <a:t>3. В настоящее время существующая санитарно-просветительская работа, проводимая через средства массовой информации под непосредственным контролем Минздрава России, ориентирует население преимущественно на лечение, а не предупреждение заболеваний. При этом не раскрываются факторы риска и, главное, пути их преодоления, не показываются функциональные возможности организма в противодействии неблагоприятным влияниям и в устранении уже наступивших начальных признаков заболевания. Вместо этого упор делается на фармакологию и предупреждение каких-либо самостоятельных действий человека даже функционального характера без ведома врача. Однако последний не подготовлен к тому, чтобы давать эффективные рекомендации по этим вопросам, поэтому чаще всего следует категорический запрет с назначением фармакологического лечения на фоне функционального и психологического покоя.</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title"/>
          </p:nvPr>
        </p:nvSpPr>
        <p:spPr>
          <a:xfrm>
            <a:off x="457200" y="0"/>
            <a:ext cx="8229600" cy="963613"/>
          </a:xfrm>
        </p:spPr>
        <p:txBody>
          <a:bodyPr/>
          <a:lstStyle/>
          <a:p>
            <a:pPr eaLnBrk="1" hangingPunct="1">
              <a:defRPr/>
            </a:pPr>
            <a:r>
              <a:rPr lang="ru-RU" sz="2800" b="1" u="sng" smtClean="0"/>
              <a:t>Социальные аспекты здоровья и здорового образа жизни</a:t>
            </a:r>
          </a:p>
        </p:txBody>
      </p:sp>
      <p:sp>
        <p:nvSpPr>
          <p:cNvPr id="163843" name="Rectangle 3"/>
          <p:cNvSpPr>
            <a:spLocks noGrp="1" noChangeArrowheads="1"/>
          </p:cNvSpPr>
          <p:nvPr>
            <p:ph type="body" idx="1"/>
          </p:nvPr>
        </p:nvSpPr>
        <p:spPr>
          <a:xfrm>
            <a:off x="457200" y="990600"/>
            <a:ext cx="8229600" cy="5638800"/>
          </a:xfrm>
        </p:spPr>
        <p:txBody>
          <a:bodyPr/>
          <a:lstStyle/>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r>
              <a:rPr lang="ru-RU" sz="2000" smtClean="0"/>
              <a:t>4. В стране недостаточно внимания уделяется вопросам формирования культуры отдыха, где бы особый акцент делался на его активных формах. Отсутствие такой культуры делает человека заложником непродуманного, непланируемого времяпрепровождения, толкает к стремлению «убить время» у телевизора, алкоголем, ничегонеделанием и пр. В результате имеющееся</a:t>
            </a:r>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buFont typeface="Wingdings" pitchFamily="2" charset="2"/>
              <a:buNone/>
              <a:defRPr/>
            </a:pPr>
            <a:endParaRPr lang="ru-RU" sz="200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lstStyle/>
          <a:p>
            <a:pPr eaLnBrk="1" hangingPunct="1">
              <a:defRPr/>
            </a:pPr>
            <a:r>
              <a:rPr lang="ru-RU" smtClean="0"/>
              <a:t>Тест</a:t>
            </a:r>
          </a:p>
        </p:txBody>
      </p:sp>
      <p:sp>
        <p:nvSpPr>
          <p:cNvPr id="172035" name="Rectangle 3"/>
          <p:cNvSpPr>
            <a:spLocks noGrp="1" noChangeArrowheads="1"/>
          </p:cNvSpPr>
          <p:nvPr>
            <p:ph type="body" idx="1"/>
          </p:nvPr>
        </p:nvSpPr>
        <p:spPr/>
        <p:txBody>
          <a:bodyPr/>
          <a:lstStyle/>
          <a:p>
            <a:pPr marL="609600" indent="-609600" eaLnBrk="1" hangingPunct="1">
              <a:defRPr/>
            </a:pPr>
            <a:r>
              <a:rPr lang="ru-RU" sz="2000" u="sng" smtClean="0"/>
              <a:t>Что в себя не включают показатели качества жизни?</a:t>
            </a:r>
            <a:endParaRPr lang="ru-RU" sz="2000" smtClean="0"/>
          </a:p>
          <a:p>
            <a:pPr marL="609600" indent="-609600" eaLnBrk="1" hangingPunct="1">
              <a:buFont typeface="Wingdings" pitchFamily="2" charset="2"/>
              <a:buNone/>
              <a:defRPr/>
            </a:pPr>
            <a:r>
              <a:rPr lang="ru-RU" sz="2000" smtClean="0"/>
              <a:t>а) здоровье</a:t>
            </a:r>
          </a:p>
          <a:p>
            <a:pPr marL="609600" indent="-609600" eaLnBrk="1" hangingPunct="1">
              <a:buFont typeface="Wingdings" pitchFamily="2" charset="2"/>
              <a:buNone/>
              <a:defRPr/>
            </a:pPr>
            <a:r>
              <a:rPr lang="ru-RU" sz="2000" smtClean="0"/>
              <a:t>б) личная безопасность</a:t>
            </a:r>
          </a:p>
          <a:p>
            <a:pPr marL="609600" indent="-609600" eaLnBrk="1" hangingPunct="1">
              <a:buFont typeface="Wingdings" pitchFamily="2" charset="2"/>
              <a:buNone/>
              <a:defRPr/>
            </a:pPr>
            <a:r>
              <a:rPr lang="ru-RU" sz="2000" smtClean="0"/>
              <a:t>в) режим питания</a:t>
            </a:r>
          </a:p>
          <a:p>
            <a:pPr marL="609600" indent="-609600" eaLnBrk="1" hangingPunct="1">
              <a:buFont typeface="Wingdings" pitchFamily="2" charset="2"/>
              <a:buNone/>
              <a:defRPr/>
            </a:pPr>
            <a:r>
              <a:rPr lang="ru-RU" sz="2000" smtClean="0"/>
              <a:t>г) время и досуг</a:t>
            </a:r>
          </a:p>
          <a:p>
            <a:pPr marL="609600" indent="-609600" eaLnBrk="1" hangingPunct="1">
              <a:buFont typeface="Wingdings" pitchFamily="2" charset="2"/>
              <a:buNone/>
              <a:defRPr/>
            </a:pPr>
            <a:endParaRPr lang="ru-RU" sz="2000" smtClean="0"/>
          </a:p>
          <a:p>
            <a:pPr marL="609600" indent="-609600" eaLnBrk="1" hangingPunct="1">
              <a:defRPr/>
            </a:pPr>
            <a:r>
              <a:rPr lang="ru-RU" sz="2000" u="sng" smtClean="0"/>
              <a:t>Основой какой составляющей здоровья являются морфологические и функциональные преобразования и резервы организма?</a:t>
            </a:r>
            <a:endParaRPr lang="ru-RU" sz="2000" smtClean="0"/>
          </a:p>
          <a:p>
            <a:pPr marL="609600" indent="-609600" eaLnBrk="1" hangingPunct="1">
              <a:buFont typeface="Wingdings" pitchFamily="2" charset="2"/>
              <a:buNone/>
              <a:defRPr/>
            </a:pPr>
            <a:r>
              <a:rPr lang="ru-RU" sz="2000" smtClean="0"/>
              <a:t>а) физическая</a:t>
            </a:r>
          </a:p>
          <a:p>
            <a:pPr marL="609600" indent="-609600" eaLnBrk="1" hangingPunct="1">
              <a:buFont typeface="Wingdings" pitchFamily="2" charset="2"/>
              <a:buNone/>
              <a:defRPr/>
            </a:pPr>
            <a:r>
              <a:rPr lang="ru-RU" sz="2000" smtClean="0"/>
              <a:t>б) психологическая</a:t>
            </a:r>
          </a:p>
          <a:p>
            <a:pPr marL="609600" indent="-609600" eaLnBrk="1" hangingPunct="1">
              <a:buFont typeface="Wingdings" pitchFamily="2" charset="2"/>
              <a:buNone/>
              <a:defRPr/>
            </a:pPr>
            <a:r>
              <a:rPr lang="ru-RU" sz="2000" smtClean="0"/>
              <a:t>в) поведенческая</a:t>
            </a:r>
          </a:p>
        </p:txBody>
      </p:sp>
    </p:spTree>
    <p:custDataLst>
      <p:tags r:id="rId1"/>
    </p:custData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pPr eaLnBrk="1" hangingPunct="1">
              <a:defRPr/>
            </a:pPr>
            <a:r>
              <a:rPr lang="ru-RU" smtClean="0"/>
              <a:t>Тест</a:t>
            </a:r>
          </a:p>
        </p:txBody>
      </p:sp>
      <p:sp>
        <p:nvSpPr>
          <p:cNvPr id="173059" name="Rectangle 3"/>
          <p:cNvSpPr>
            <a:spLocks noGrp="1" noChangeArrowheads="1"/>
          </p:cNvSpPr>
          <p:nvPr>
            <p:ph type="body" idx="1"/>
          </p:nvPr>
        </p:nvSpPr>
        <p:spPr/>
        <p:txBody>
          <a:bodyPr/>
          <a:lstStyle/>
          <a:p>
            <a:pPr marL="609600" indent="-609600" eaLnBrk="1" hangingPunct="1">
              <a:defRPr/>
            </a:pPr>
            <a:r>
              <a:rPr lang="ru-RU" sz="2000" u="sng" smtClean="0"/>
              <a:t>На сколько % здоровье зависит от окружающей среды?</a:t>
            </a:r>
            <a:endParaRPr lang="ru-RU" sz="2000" smtClean="0"/>
          </a:p>
          <a:p>
            <a:pPr marL="609600" indent="-609600" eaLnBrk="1" hangingPunct="1">
              <a:buFont typeface="Wingdings" pitchFamily="2" charset="2"/>
              <a:buNone/>
              <a:defRPr/>
            </a:pPr>
            <a:r>
              <a:rPr lang="ru-RU" sz="2000" smtClean="0"/>
              <a:t>а) 50-55%</a:t>
            </a:r>
          </a:p>
          <a:p>
            <a:pPr marL="609600" indent="-609600" eaLnBrk="1" hangingPunct="1">
              <a:buFont typeface="Wingdings" pitchFamily="2" charset="2"/>
              <a:buNone/>
              <a:defRPr/>
            </a:pPr>
            <a:r>
              <a:rPr lang="ru-RU" sz="2000" smtClean="0"/>
              <a:t>б) 20-23%</a:t>
            </a:r>
          </a:p>
          <a:p>
            <a:pPr marL="609600" indent="-609600" eaLnBrk="1" hangingPunct="1">
              <a:buFont typeface="Wingdings" pitchFamily="2" charset="2"/>
              <a:buNone/>
              <a:defRPr/>
            </a:pPr>
            <a:r>
              <a:rPr lang="ru-RU" sz="2000" smtClean="0"/>
              <a:t>в) 20-25%</a:t>
            </a:r>
          </a:p>
          <a:p>
            <a:pPr marL="609600" indent="-609600" eaLnBrk="1" hangingPunct="1">
              <a:buFont typeface="Wingdings" pitchFamily="2" charset="2"/>
              <a:buNone/>
              <a:defRPr/>
            </a:pPr>
            <a:r>
              <a:rPr lang="ru-RU" sz="2000" smtClean="0"/>
              <a:t>г) 8-12%</a:t>
            </a:r>
          </a:p>
          <a:p>
            <a:pPr marL="609600" indent="-609600" eaLnBrk="1" hangingPunct="1">
              <a:buFont typeface="Wingdings" pitchFamily="2" charset="2"/>
              <a:buNone/>
              <a:defRPr/>
            </a:pPr>
            <a:endParaRPr lang="ru-RU" sz="2000" smtClean="0"/>
          </a:p>
          <a:p>
            <a:pPr marL="609600" indent="-609600" eaLnBrk="1" hangingPunct="1">
              <a:defRPr/>
            </a:pPr>
            <a:r>
              <a:rPr lang="ru-RU" sz="2000" u="sng" smtClean="0"/>
              <a:t>Что относится к социальным принципам ЗОЖ?</a:t>
            </a:r>
            <a:endParaRPr lang="ru-RU" sz="2000" smtClean="0"/>
          </a:p>
          <a:p>
            <a:pPr marL="609600" indent="-609600" eaLnBrk="1" hangingPunct="1">
              <a:buFont typeface="Wingdings" pitchFamily="2" charset="2"/>
              <a:buNone/>
              <a:defRPr/>
            </a:pPr>
            <a:r>
              <a:rPr lang="ru-RU" sz="2000" smtClean="0"/>
              <a:t>а) возрастной образ жизни</a:t>
            </a:r>
          </a:p>
          <a:p>
            <a:pPr marL="609600" indent="-609600" eaLnBrk="1" hangingPunct="1">
              <a:buFont typeface="Wingdings" pitchFamily="2" charset="2"/>
              <a:buNone/>
              <a:defRPr/>
            </a:pPr>
            <a:r>
              <a:rPr lang="ru-RU" sz="2000" smtClean="0"/>
              <a:t>б) ритмичный образ жизни</a:t>
            </a:r>
          </a:p>
          <a:p>
            <a:pPr marL="609600" indent="-609600" eaLnBrk="1" hangingPunct="1">
              <a:buFont typeface="Wingdings" pitchFamily="2" charset="2"/>
              <a:buNone/>
              <a:defRPr/>
            </a:pPr>
            <a:r>
              <a:rPr lang="ru-RU" sz="2000" smtClean="0"/>
              <a:t>в) эстетичный образ жизни</a:t>
            </a:r>
          </a:p>
          <a:p>
            <a:pPr marL="609600" indent="-609600" eaLnBrk="1" hangingPunct="1">
              <a:buFont typeface="Wingdings" pitchFamily="2" charset="2"/>
              <a:buNone/>
              <a:defRPr/>
            </a:pPr>
            <a:r>
              <a:rPr lang="ru-RU" sz="2000" smtClean="0"/>
              <a:t>г) ритмичный образ жизни</a:t>
            </a:r>
          </a:p>
        </p:txBody>
      </p:sp>
    </p:spTree>
    <p:custDataLst>
      <p:tags r:id="rId1"/>
    </p:custData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p:txBody>
          <a:bodyPr/>
          <a:lstStyle/>
          <a:p>
            <a:pPr eaLnBrk="1" hangingPunct="1">
              <a:defRPr/>
            </a:pPr>
            <a:r>
              <a:rPr lang="ru-RU" smtClean="0"/>
              <a:t>Тест</a:t>
            </a:r>
          </a:p>
        </p:txBody>
      </p:sp>
      <p:sp>
        <p:nvSpPr>
          <p:cNvPr id="174083" name="Rectangle 3"/>
          <p:cNvSpPr>
            <a:spLocks noGrp="1" noChangeArrowheads="1"/>
          </p:cNvSpPr>
          <p:nvPr>
            <p:ph type="body" idx="1"/>
          </p:nvPr>
        </p:nvSpPr>
        <p:spPr/>
        <p:txBody>
          <a:bodyPr/>
          <a:lstStyle/>
          <a:p>
            <a:pPr marL="609600" indent="-609600" eaLnBrk="1" hangingPunct="1">
              <a:lnSpc>
                <a:spcPct val="90000"/>
              </a:lnSpc>
              <a:defRPr/>
            </a:pPr>
            <a:r>
              <a:rPr lang="ru-RU" sz="2000" u="sng" smtClean="0"/>
              <a:t>Что не относится к поведенческим факторам ЗОЖ?</a:t>
            </a:r>
            <a:endParaRPr lang="ru-RU" sz="2000" smtClean="0"/>
          </a:p>
          <a:p>
            <a:pPr marL="609600" indent="-609600" eaLnBrk="1" hangingPunct="1">
              <a:lnSpc>
                <a:spcPct val="90000"/>
              </a:lnSpc>
              <a:buFont typeface="Wingdings" pitchFamily="2" charset="2"/>
              <a:buNone/>
              <a:defRPr/>
            </a:pPr>
            <a:r>
              <a:rPr lang="ru-RU" sz="2000" smtClean="0"/>
              <a:t>а) общая гигиена здоровья</a:t>
            </a:r>
          </a:p>
          <a:p>
            <a:pPr marL="609600" indent="-609600" eaLnBrk="1" hangingPunct="1">
              <a:lnSpc>
                <a:spcPct val="90000"/>
              </a:lnSpc>
              <a:buFont typeface="Wingdings" pitchFamily="2" charset="2"/>
              <a:buNone/>
              <a:defRPr/>
            </a:pPr>
            <a:r>
              <a:rPr lang="ru-RU" sz="2000" smtClean="0"/>
              <a:t>б) ограничение в пользовании бытовой техникой</a:t>
            </a:r>
          </a:p>
          <a:p>
            <a:pPr marL="609600" indent="-609600" eaLnBrk="1" hangingPunct="1">
              <a:lnSpc>
                <a:spcPct val="90000"/>
              </a:lnSpc>
              <a:buFont typeface="Wingdings" pitchFamily="2" charset="2"/>
              <a:buNone/>
              <a:defRPr/>
            </a:pPr>
            <a:r>
              <a:rPr lang="ru-RU" sz="2000" smtClean="0"/>
              <a:t>в) физическая активность</a:t>
            </a:r>
          </a:p>
          <a:p>
            <a:pPr marL="609600" indent="-609600" eaLnBrk="1" hangingPunct="1">
              <a:lnSpc>
                <a:spcPct val="90000"/>
              </a:lnSpc>
              <a:buFont typeface="Wingdings" pitchFamily="2" charset="2"/>
              <a:buNone/>
              <a:defRPr/>
            </a:pPr>
            <a:r>
              <a:rPr lang="ru-RU" sz="2000" smtClean="0"/>
              <a:t>г) отказ от вредных привычек</a:t>
            </a:r>
          </a:p>
          <a:p>
            <a:pPr marL="609600" indent="-609600" eaLnBrk="1" hangingPunct="1">
              <a:lnSpc>
                <a:spcPct val="90000"/>
              </a:lnSpc>
              <a:buFont typeface="Wingdings" pitchFamily="2" charset="2"/>
              <a:buNone/>
              <a:defRPr/>
            </a:pPr>
            <a:endParaRPr lang="ru-RU" sz="2000" smtClean="0"/>
          </a:p>
          <a:p>
            <a:pPr marL="609600" indent="-609600" eaLnBrk="1" hangingPunct="1">
              <a:lnSpc>
                <a:spcPct val="90000"/>
              </a:lnSpc>
              <a:buFont typeface="Wingdings" pitchFamily="2" charset="2"/>
              <a:buNone/>
              <a:defRPr/>
            </a:pPr>
            <a:endParaRPr lang="ru-RU" sz="2000" smtClean="0"/>
          </a:p>
          <a:p>
            <a:pPr marL="609600" indent="-609600" eaLnBrk="1" hangingPunct="1">
              <a:lnSpc>
                <a:spcPct val="90000"/>
              </a:lnSpc>
              <a:defRPr/>
            </a:pPr>
            <a:r>
              <a:rPr lang="ru-RU" sz="2000" u="sng" smtClean="0"/>
              <a:t>Сколько % смертей происходит в России из-за инфаркта миокарда?</a:t>
            </a:r>
            <a:endParaRPr lang="ru-RU" sz="2000" smtClean="0"/>
          </a:p>
          <a:p>
            <a:pPr marL="609600" indent="-609600" eaLnBrk="1" hangingPunct="1">
              <a:lnSpc>
                <a:spcPct val="90000"/>
              </a:lnSpc>
              <a:buFont typeface="Wingdings" pitchFamily="2" charset="2"/>
              <a:buNone/>
              <a:defRPr/>
            </a:pPr>
            <a:r>
              <a:rPr lang="ru-RU" sz="2000" smtClean="0"/>
              <a:t>а) 60%</a:t>
            </a:r>
          </a:p>
          <a:p>
            <a:pPr marL="609600" indent="-609600" eaLnBrk="1" hangingPunct="1">
              <a:lnSpc>
                <a:spcPct val="90000"/>
              </a:lnSpc>
              <a:buFont typeface="Wingdings" pitchFamily="2" charset="2"/>
              <a:buNone/>
              <a:defRPr/>
            </a:pPr>
            <a:r>
              <a:rPr lang="ru-RU" sz="2000" smtClean="0"/>
              <a:t>б) 40%</a:t>
            </a:r>
          </a:p>
          <a:p>
            <a:pPr marL="609600" indent="-609600" eaLnBrk="1" hangingPunct="1">
              <a:lnSpc>
                <a:spcPct val="90000"/>
              </a:lnSpc>
              <a:buFont typeface="Wingdings" pitchFamily="2" charset="2"/>
              <a:buNone/>
              <a:defRPr/>
            </a:pPr>
            <a:r>
              <a:rPr lang="ru-RU" sz="2000" smtClean="0"/>
              <a:t>в) 30%</a:t>
            </a:r>
          </a:p>
          <a:p>
            <a:pPr marL="609600" indent="-609600" eaLnBrk="1" hangingPunct="1">
              <a:lnSpc>
                <a:spcPct val="90000"/>
              </a:lnSpc>
              <a:buFont typeface="Wingdings" pitchFamily="2" charset="2"/>
              <a:buNone/>
              <a:defRPr/>
            </a:pPr>
            <a:r>
              <a:rPr lang="ru-RU" sz="2000" smtClean="0"/>
              <a:t>г) 20%</a:t>
            </a:r>
          </a:p>
        </p:txBody>
      </p:sp>
    </p:spTree>
    <p:custDataLst>
      <p:tags r:id="rId1"/>
    </p:custData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pPr eaLnBrk="1" hangingPunct="1">
              <a:defRPr/>
            </a:pPr>
            <a:r>
              <a:rPr lang="ru-RU" smtClean="0"/>
              <a:t>Тест</a:t>
            </a:r>
          </a:p>
        </p:txBody>
      </p:sp>
      <p:sp>
        <p:nvSpPr>
          <p:cNvPr id="175107" name="Rectangle 3"/>
          <p:cNvSpPr>
            <a:spLocks noGrp="1" noChangeArrowheads="1"/>
          </p:cNvSpPr>
          <p:nvPr>
            <p:ph type="body" idx="1"/>
          </p:nvPr>
        </p:nvSpPr>
        <p:spPr/>
        <p:txBody>
          <a:bodyPr/>
          <a:lstStyle/>
          <a:p>
            <a:pPr eaLnBrk="1" hangingPunct="1">
              <a:lnSpc>
                <a:spcPct val="80000"/>
              </a:lnSpc>
              <a:defRPr/>
            </a:pPr>
            <a:r>
              <a:rPr lang="ru-RU" sz="2000" u="sng" smtClean="0"/>
              <a:t>С чем связано 9 из 10 случаев развития сахарного диабета второго типа? </a:t>
            </a:r>
            <a:endParaRPr lang="ru-RU" sz="2000" smtClean="0"/>
          </a:p>
          <a:p>
            <a:pPr eaLnBrk="1" hangingPunct="1">
              <a:lnSpc>
                <a:spcPct val="80000"/>
              </a:lnSpc>
              <a:buFont typeface="Wingdings" pitchFamily="2" charset="2"/>
              <a:buNone/>
              <a:defRPr/>
            </a:pPr>
            <a:r>
              <a:rPr lang="ru-RU" sz="2000" smtClean="0"/>
              <a:t>а) наследственность</a:t>
            </a:r>
          </a:p>
          <a:p>
            <a:pPr eaLnBrk="1" hangingPunct="1">
              <a:lnSpc>
                <a:spcPct val="80000"/>
              </a:lnSpc>
              <a:buFont typeface="Wingdings" pitchFamily="2" charset="2"/>
              <a:buNone/>
              <a:defRPr/>
            </a:pPr>
            <a:r>
              <a:rPr lang="ru-RU" sz="2000" smtClean="0"/>
              <a:t>б) курение</a:t>
            </a:r>
          </a:p>
          <a:p>
            <a:pPr eaLnBrk="1" hangingPunct="1">
              <a:lnSpc>
                <a:spcPct val="80000"/>
              </a:lnSpc>
              <a:buFont typeface="Wingdings" pitchFamily="2" charset="2"/>
              <a:buNone/>
              <a:defRPr/>
            </a:pPr>
            <a:r>
              <a:rPr lang="ru-RU" sz="2000" smtClean="0"/>
              <a:t>в) нездоровый образ жизни</a:t>
            </a:r>
          </a:p>
          <a:p>
            <a:pPr eaLnBrk="1" hangingPunct="1">
              <a:lnSpc>
                <a:spcPct val="80000"/>
              </a:lnSpc>
              <a:buFont typeface="Wingdings" pitchFamily="2" charset="2"/>
              <a:buNone/>
              <a:defRPr/>
            </a:pPr>
            <a:r>
              <a:rPr lang="ru-RU" sz="2000" smtClean="0"/>
              <a:t>г) окружающая среда</a:t>
            </a:r>
          </a:p>
          <a:p>
            <a:pPr eaLnBrk="1" hangingPunct="1">
              <a:lnSpc>
                <a:spcPct val="80000"/>
              </a:lnSpc>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defRPr/>
            </a:pPr>
            <a:r>
              <a:rPr lang="ru-RU" sz="2000" smtClean="0"/>
              <a:t> </a:t>
            </a:r>
            <a:r>
              <a:rPr lang="ru-RU" sz="2000" u="sng" smtClean="0"/>
              <a:t>Решение вопросов здоровья на государственном уровне требует учета каких групп факторов?</a:t>
            </a:r>
            <a:endParaRPr lang="ru-RU" sz="2000" smtClean="0"/>
          </a:p>
          <a:p>
            <a:pPr eaLnBrk="1" hangingPunct="1">
              <a:lnSpc>
                <a:spcPct val="80000"/>
              </a:lnSpc>
              <a:buFont typeface="Wingdings" pitchFamily="2" charset="2"/>
              <a:buNone/>
              <a:defRPr/>
            </a:pPr>
            <a:r>
              <a:rPr lang="ru-RU" sz="2000" smtClean="0"/>
              <a:t>а) психологических</a:t>
            </a:r>
          </a:p>
          <a:p>
            <a:pPr eaLnBrk="1" hangingPunct="1">
              <a:lnSpc>
                <a:spcPct val="80000"/>
              </a:lnSpc>
              <a:buFont typeface="Wingdings" pitchFamily="2" charset="2"/>
              <a:buNone/>
              <a:defRPr/>
            </a:pPr>
            <a:r>
              <a:rPr lang="ru-RU" sz="2000" smtClean="0"/>
              <a:t>б) правовых</a:t>
            </a:r>
          </a:p>
          <a:p>
            <a:pPr eaLnBrk="1" hangingPunct="1">
              <a:lnSpc>
                <a:spcPct val="80000"/>
              </a:lnSpc>
              <a:buFont typeface="Wingdings" pitchFamily="2" charset="2"/>
              <a:buNone/>
              <a:defRPr/>
            </a:pPr>
            <a:r>
              <a:rPr lang="ru-RU" sz="2000" smtClean="0"/>
              <a:t>в) юридических</a:t>
            </a:r>
          </a:p>
          <a:p>
            <a:pPr eaLnBrk="1" hangingPunct="1">
              <a:lnSpc>
                <a:spcPct val="80000"/>
              </a:lnSpc>
              <a:buFont typeface="Wingdings" pitchFamily="2" charset="2"/>
              <a:buNone/>
              <a:defRPr/>
            </a:pPr>
            <a:r>
              <a:rPr lang="ru-RU" sz="2000" smtClean="0"/>
              <a:t>г) семейных</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pPr eaLnBrk="1" hangingPunct="1">
              <a:defRPr/>
            </a:pPr>
            <a:r>
              <a:rPr lang="ru-RU" smtClean="0"/>
              <a:t>Тест</a:t>
            </a:r>
          </a:p>
        </p:txBody>
      </p:sp>
      <p:sp>
        <p:nvSpPr>
          <p:cNvPr id="121859" name="Rectangle 3"/>
          <p:cNvSpPr>
            <a:spLocks noGrp="1" noChangeArrowheads="1"/>
          </p:cNvSpPr>
          <p:nvPr>
            <p:ph type="body" idx="1"/>
          </p:nvPr>
        </p:nvSpPr>
        <p:spPr/>
        <p:txBody>
          <a:bodyPr/>
          <a:lstStyle/>
          <a:p>
            <a:pPr marL="609600" indent="-609600" eaLnBrk="1" hangingPunct="1">
              <a:defRPr/>
            </a:pPr>
            <a:r>
              <a:rPr lang="ru-RU" sz="2000" u="sng" smtClean="0"/>
              <a:t>На сколько % здоровье зависит от окружающей среды?</a:t>
            </a:r>
            <a:endParaRPr lang="ru-RU" sz="2000" smtClean="0"/>
          </a:p>
          <a:p>
            <a:pPr marL="609600" indent="-609600" eaLnBrk="1" hangingPunct="1">
              <a:buFont typeface="Wingdings" pitchFamily="2" charset="2"/>
              <a:buNone/>
              <a:defRPr/>
            </a:pPr>
            <a:r>
              <a:rPr lang="ru-RU" sz="2000" smtClean="0"/>
              <a:t>а) 50-55%</a:t>
            </a:r>
          </a:p>
          <a:p>
            <a:pPr marL="609600" indent="-609600" eaLnBrk="1" hangingPunct="1">
              <a:buFont typeface="Wingdings" pitchFamily="2" charset="2"/>
              <a:buNone/>
              <a:defRPr/>
            </a:pPr>
            <a:r>
              <a:rPr lang="ru-RU" sz="2000" smtClean="0"/>
              <a:t>б) 20-23%</a:t>
            </a:r>
          </a:p>
          <a:p>
            <a:pPr marL="609600" indent="-609600" eaLnBrk="1" hangingPunct="1">
              <a:buFont typeface="Wingdings" pitchFamily="2" charset="2"/>
              <a:buNone/>
              <a:defRPr/>
            </a:pPr>
            <a:r>
              <a:rPr lang="ru-RU" sz="2000" smtClean="0"/>
              <a:t>в) 20-25%</a:t>
            </a:r>
          </a:p>
          <a:p>
            <a:pPr marL="609600" indent="-609600" eaLnBrk="1" hangingPunct="1">
              <a:buFont typeface="Wingdings" pitchFamily="2" charset="2"/>
              <a:buNone/>
              <a:defRPr/>
            </a:pPr>
            <a:r>
              <a:rPr lang="ru-RU" sz="2000" smtClean="0"/>
              <a:t>г) 8-12%</a:t>
            </a:r>
          </a:p>
          <a:p>
            <a:pPr marL="609600" indent="-609600" eaLnBrk="1" hangingPunct="1">
              <a:buFont typeface="Wingdings" pitchFamily="2" charset="2"/>
              <a:buNone/>
              <a:defRPr/>
            </a:pPr>
            <a:endParaRPr lang="ru-RU" sz="2000" smtClean="0"/>
          </a:p>
          <a:p>
            <a:pPr marL="609600" indent="-609600" eaLnBrk="1" hangingPunct="1">
              <a:defRPr/>
            </a:pPr>
            <a:r>
              <a:rPr lang="ru-RU" sz="2000" u="sng" smtClean="0"/>
              <a:t>Что относится к социальным принципам ЗОЖ?</a:t>
            </a:r>
            <a:endParaRPr lang="ru-RU" sz="2000" smtClean="0"/>
          </a:p>
          <a:p>
            <a:pPr marL="609600" indent="-609600" eaLnBrk="1" hangingPunct="1">
              <a:buFont typeface="Wingdings" pitchFamily="2" charset="2"/>
              <a:buNone/>
              <a:defRPr/>
            </a:pPr>
            <a:r>
              <a:rPr lang="ru-RU" sz="2000" smtClean="0"/>
              <a:t>а) возрастной образ жизни</a:t>
            </a:r>
          </a:p>
          <a:p>
            <a:pPr marL="609600" indent="-609600" eaLnBrk="1" hangingPunct="1">
              <a:buFont typeface="Wingdings" pitchFamily="2" charset="2"/>
              <a:buNone/>
              <a:defRPr/>
            </a:pPr>
            <a:r>
              <a:rPr lang="ru-RU" sz="2000" smtClean="0"/>
              <a:t>б) ритмичный образ жизни</a:t>
            </a:r>
          </a:p>
          <a:p>
            <a:pPr marL="609600" indent="-609600" eaLnBrk="1" hangingPunct="1">
              <a:buFont typeface="Wingdings" pitchFamily="2" charset="2"/>
              <a:buNone/>
              <a:defRPr/>
            </a:pPr>
            <a:r>
              <a:rPr lang="ru-RU" sz="2000" smtClean="0"/>
              <a:t>в) эстетичный образ жизни</a:t>
            </a:r>
          </a:p>
          <a:p>
            <a:pPr marL="609600" indent="-609600" eaLnBrk="1" hangingPunct="1">
              <a:buFont typeface="Wingdings" pitchFamily="2" charset="2"/>
              <a:buNone/>
              <a:defRPr/>
            </a:pPr>
            <a:r>
              <a:rPr lang="ru-RU" sz="2000" smtClean="0"/>
              <a:t>г) ритмичный образ жизни</a:t>
            </a:r>
          </a:p>
        </p:txBody>
      </p:sp>
    </p:spTree>
    <p:custDataLst>
      <p:tags r:id="rId1"/>
    </p:custData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lstStyle/>
          <a:p>
            <a:pPr eaLnBrk="1" hangingPunct="1">
              <a:defRPr/>
            </a:pPr>
            <a:r>
              <a:rPr lang="ru-RU" smtClean="0"/>
              <a:t>Тест</a:t>
            </a:r>
          </a:p>
        </p:txBody>
      </p:sp>
      <p:sp>
        <p:nvSpPr>
          <p:cNvPr id="176131" name="Rectangle 3"/>
          <p:cNvSpPr>
            <a:spLocks noGrp="1" noChangeArrowheads="1"/>
          </p:cNvSpPr>
          <p:nvPr>
            <p:ph type="body" idx="1"/>
          </p:nvPr>
        </p:nvSpPr>
        <p:spPr/>
        <p:txBody>
          <a:bodyPr/>
          <a:lstStyle/>
          <a:p>
            <a:pPr eaLnBrk="1" hangingPunct="1">
              <a:lnSpc>
                <a:spcPct val="90000"/>
              </a:lnSpc>
              <a:defRPr/>
            </a:pPr>
            <a:r>
              <a:rPr lang="ru-RU" sz="2000" u="sng" smtClean="0"/>
              <a:t>Кто должен развивать мотивацию к ЗОЖ у человека?</a:t>
            </a:r>
            <a:endParaRPr lang="ru-RU" sz="2000" smtClean="0"/>
          </a:p>
          <a:p>
            <a:pPr eaLnBrk="1" hangingPunct="1">
              <a:lnSpc>
                <a:spcPct val="90000"/>
              </a:lnSpc>
              <a:buFont typeface="Wingdings" pitchFamily="2" charset="2"/>
              <a:buNone/>
              <a:defRPr/>
            </a:pPr>
            <a:r>
              <a:rPr lang="ru-RU" sz="2000" smtClean="0"/>
              <a:t>а) государство </a:t>
            </a:r>
          </a:p>
          <a:p>
            <a:pPr eaLnBrk="1" hangingPunct="1">
              <a:lnSpc>
                <a:spcPct val="90000"/>
              </a:lnSpc>
              <a:buFont typeface="Wingdings" pitchFamily="2" charset="2"/>
              <a:buNone/>
              <a:defRPr/>
            </a:pPr>
            <a:r>
              <a:rPr lang="ru-RU" sz="2000" smtClean="0"/>
              <a:t>б) родители</a:t>
            </a:r>
          </a:p>
          <a:p>
            <a:pPr eaLnBrk="1" hangingPunct="1">
              <a:lnSpc>
                <a:spcPct val="90000"/>
              </a:lnSpc>
              <a:buFont typeface="Wingdings" pitchFamily="2" charset="2"/>
              <a:buNone/>
              <a:defRPr/>
            </a:pPr>
            <a:r>
              <a:rPr lang="ru-RU" sz="2000" smtClean="0"/>
              <a:t>в) обучающие учреждения (школа, институт)</a:t>
            </a:r>
          </a:p>
          <a:p>
            <a:pPr eaLnBrk="1" hangingPunct="1">
              <a:lnSpc>
                <a:spcPct val="90000"/>
              </a:lnSpc>
              <a:buFont typeface="Wingdings" pitchFamily="2" charset="2"/>
              <a:buNone/>
              <a:defRPr/>
            </a:pPr>
            <a:r>
              <a:rPr lang="ru-RU" sz="2000" smtClean="0"/>
              <a:t>г) сам человек</a:t>
            </a:r>
          </a:p>
          <a:p>
            <a:pPr eaLnBrk="1" hangingPunct="1">
              <a:lnSpc>
                <a:spcPct val="90000"/>
              </a:lnSpc>
              <a:buFont typeface="Wingdings" pitchFamily="2" charset="2"/>
              <a:buNone/>
              <a:defRPr/>
            </a:pPr>
            <a:endParaRPr lang="ru-RU" sz="2000" smtClean="0"/>
          </a:p>
          <a:p>
            <a:pPr eaLnBrk="1" hangingPunct="1">
              <a:lnSpc>
                <a:spcPct val="90000"/>
              </a:lnSpc>
              <a:buFont typeface="Wingdings" pitchFamily="2" charset="2"/>
              <a:buNone/>
              <a:defRPr/>
            </a:pPr>
            <a:endParaRPr lang="ru-RU" sz="2000" smtClean="0"/>
          </a:p>
          <a:p>
            <a:pPr eaLnBrk="1" hangingPunct="1">
              <a:lnSpc>
                <a:spcPct val="90000"/>
              </a:lnSpc>
              <a:defRPr/>
            </a:pPr>
            <a:r>
              <a:rPr lang="ru-RU" sz="2000" smtClean="0"/>
              <a:t> </a:t>
            </a:r>
            <a:r>
              <a:rPr lang="ru-RU" sz="2000" u="sng" smtClean="0"/>
              <a:t>Вы выбираете?</a:t>
            </a:r>
            <a:endParaRPr lang="ru-RU" sz="2000" smtClean="0"/>
          </a:p>
          <a:p>
            <a:pPr eaLnBrk="1" hangingPunct="1">
              <a:lnSpc>
                <a:spcPct val="90000"/>
              </a:lnSpc>
              <a:buFont typeface="Wingdings" pitchFamily="2" charset="2"/>
              <a:buNone/>
              <a:defRPr/>
            </a:pPr>
            <a:r>
              <a:rPr lang="ru-RU" sz="2000" smtClean="0"/>
              <a:t>а) курение</a:t>
            </a:r>
          </a:p>
          <a:p>
            <a:pPr eaLnBrk="1" hangingPunct="1">
              <a:lnSpc>
                <a:spcPct val="90000"/>
              </a:lnSpc>
              <a:buFont typeface="Wingdings" pitchFamily="2" charset="2"/>
              <a:buNone/>
              <a:defRPr/>
            </a:pPr>
            <a:r>
              <a:rPr lang="ru-RU" sz="2000" smtClean="0"/>
              <a:t>б) спиртные напитки</a:t>
            </a:r>
          </a:p>
          <a:p>
            <a:pPr eaLnBrk="1" hangingPunct="1">
              <a:lnSpc>
                <a:spcPct val="90000"/>
              </a:lnSpc>
              <a:buFont typeface="Wingdings" pitchFamily="2" charset="2"/>
              <a:buNone/>
              <a:defRPr/>
            </a:pPr>
            <a:r>
              <a:rPr lang="ru-RU" sz="2000" smtClean="0"/>
              <a:t>в) наркотические средства</a:t>
            </a:r>
          </a:p>
          <a:p>
            <a:pPr eaLnBrk="1" hangingPunct="1">
              <a:lnSpc>
                <a:spcPct val="90000"/>
              </a:lnSpc>
              <a:buFont typeface="Wingdings" pitchFamily="2" charset="2"/>
              <a:buNone/>
              <a:defRPr/>
            </a:pPr>
            <a:r>
              <a:rPr lang="ru-RU" sz="2000" smtClean="0"/>
              <a:t>г) здоровый образ жизни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pPr eaLnBrk="1" hangingPunct="1">
              <a:defRPr/>
            </a:pPr>
            <a:r>
              <a:rPr lang="ru-RU" smtClean="0"/>
              <a:t>Тест</a:t>
            </a:r>
          </a:p>
        </p:txBody>
      </p:sp>
      <p:sp>
        <p:nvSpPr>
          <p:cNvPr id="122883" name="Rectangle 3"/>
          <p:cNvSpPr>
            <a:spLocks noGrp="1" noChangeArrowheads="1"/>
          </p:cNvSpPr>
          <p:nvPr>
            <p:ph type="body" idx="1"/>
          </p:nvPr>
        </p:nvSpPr>
        <p:spPr/>
        <p:txBody>
          <a:bodyPr/>
          <a:lstStyle/>
          <a:p>
            <a:pPr marL="609600" indent="-609600" eaLnBrk="1" hangingPunct="1">
              <a:lnSpc>
                <a:spcPct val="90000"/>
              </a:lnSpc>
              <a:defRPr/>
            </a:pPr>
            <a:r>
              <a:rPr lang="ru-RU" sz="2000" u="sng" smtClean="0"/>
              <a:t>Что не относится к поведенческим факторам ЗОЖ?</a:t>
            </a:r>
            <a:endParaRPr lang="ru-RU" sz="2000" smtClean="0"/>
          </a:p>
          <a:p>
            <a:pPr marL="609600" indent="-609600" eaLnBrk="1" hangingPunct="1">
              <a:lnSpc>
                <a:spcPct val="90000"/>
              </a:lnSpc>
              <a:buFont typeface="Wingdings" pitchFamily="2" charset="2"/>
              <a:buNone/>
              <a:defRPr/>
            </a:pPr>
            <a:r>
              <a:rPr lang="ru-RU" sz="2000" smtClean="0"/>
              <a:t>а) общая гигиена здоровья</a:t>
            </a:r>
          </a:p>
          <a:p>
            <a:pPr marL="609600" indent="-609600" eaLnBrk="1" hangingPunct="1">
              <a:lnSpc>
                <a:spcPct val="90000"/>
              </a:lnSpc>
              <a:buFont typeface="Wingdings" pitchFamily="2" charset="2"/>
              <a:buNone/>
              <a:defRPr/>
            </a:pPr>
            <a:r>
              <a:rPr lang="ru-RU" sz="2000" smtClean="0"/>
              <a:t>б) ограничение в пользовании бытовой техникой</a:t>
            </a:r>
          </a:p>
          <a:p>
            <a:pPr marL="609600" indent="-609600" eaLnBrk="1" hangingPunct="1">
              <a:lnSpc>
                <a:spcPct val="90000"/>
              </a:lnSpc>
              <a:buFont typeface="Wingdings" pitchFamily="2" charset="2"/>
              <a:buNone/>
              <a:defRPr/>
            </a:pPr>
            <a:r>
              <a:rPr lang="ru-RU" sz="2000" smtClean="0"/>
              <a:t>в) физическая активность</a:t>
            </a:r>
          </a:p>
          <a:p>
            <a:pPr marL="609600" indent="-609600" eaLnBrk="1" hangingPunct="1">
              <a:lnSpc>
                <a:spcPct val="90000"/>
              </a:lnSpc>
              <a:buFont typeface="Wingdings" pitchFamily="2" charset="2"/>
              <a:buNone/>
              <a:defRPr/>
            </a:pPr>
            <a:r>
              <a:rPr lang="ru-RU" sz="2000" smtClean="0"/>
              <a:t>г) отказ от вредных привычек</a:t>
            </a:r>
          </a:p>
          <a:p>
            <a:pPr marL="609600" indent="-609600" eaLnBrk="1" hangingPunct="1">
              <a:lnSpc>
                <a:spcPct val="90000"/>
              </a:lnSpc>
              <a:buFont typeface="Wingdings" pitchFamily="2" charset="2"/>
              <a:buNone/>
              <a:defRPr/>
            </a:pPr>
            <a:endParaRPr lang="ru-RU" sz="2000" smtClean="0"/>
          </a:p>
          <a:p>
            <a:pPr marL="609600" indent="-609600" eaLnBrk="1" hangingPunct="1">
              <a:lnSpc>
                <a:spcPct val="90000"/>
              </a:lnSpc>
              <a:buFont typeface="Wingdings" pitchFamily="2" charset="2"/>
              <a:buNone/>
              <a:defRPr/>
            </a:pPr>
            <a:endParaRPr lang="ru-RU" sz="2000" smtClean="0"/>
          </a:p>
          <a:p>
            <a:pPr marL="609600" indent="-609600" eaLnBrk="1" hangingPunct="1">
              <a:lnSpc>
                <a:spcPct val="90000"/>
              </a:lnSpc>
              <a:defRPr/>
            </a:pPr>
            <a:r>
              <a:rPr lang="ru-RU" sz="2000" u="sng" smtClean="0"/>
              <a:t>Сколько % смертей происходит в России из-за инфаркта миокарда?</a:t>
            </a:r>
            <a:endParaRPr lang="ru-RU" sz="2000" smtClean="0"/>
          </a:p>
          <a:p>
            <a:pPr marL="609600" indent="-609600" eaLnBrk="1" hangingPunct="1">
              <a:lnSpc>
                <a:spcPct val="90000"/>
              </a:lnSpc>
              <a:buFont typeface="Wingdings" pitchFamily="2" charset="2"/>
              <a:buNone/>
              <a:defRPr/>
            </a:pPr>
            <a:r>
              <a:rPr lang="ru-RU" sz="2000" smtClean="0"/>
              <a:t>а) 60%</a:t>
            </a:r>
          </a:p>
          <a:p>
            <a:pPr marL="609600" indent="-609600" eaLnBrk="1" hangingPunct="1">
              <a:lnSpc>
                <a:spcPct val="90000"/>
              </a:lnSpc>
              <a:buFont typeface="Wingdings" pitchFamily="2" charset="2"/>
              <a:buNone/>
              <a:defRPr/>
            </a:pPr>
            <a:r>
              <a:rPr lang="ru-RU" sz="2000" smtClean="0"/>
              <a:t>б) 40%</a:t>
            </a:r>
          </a:p>
          <a:p>
            <a:pPr marL="609600" indent="-609600" eaLnBrk="1" hangingPunct="1">
              <a:lnSpc>
                <a:spcPct val="90000"/>
              </a:lnSpc>
              <a:buFont typeface="Wingdings" pitchFamily="2" charset="2"/>
              <a:buNone/>
              <a:defRPr/>
            </a:pPr>
            <a:r>
              <a:rPr lang="ru-RU" sz="2000" smtClean="0"/>
              <a:t>в) 30%</a:t>
            </a:r>
          </a:p>
          <a:p>
            <a:pPr marL="609600" indent="-609600" eaLnBrk="1" hangingPunct="1">
              <a:lnSpc>
                <a:spcPct val="90000"/>
              </a:lnSpc>
              <a:buFont typeface="Wingdings" pitchFamily="2" charset="2"/>
              <a:buNone/>
              <a:defRPr/>
            </a:pPr>
            <a:r>
              <a:rPr lang="ru-RU" sz="2000" smtClean="0"/>
              <a:t>г) 20%</a:t>
            </a: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defRPr/>
            </a:pPr>
            <a:r>
              <a:rPr lang="ru-RU" smtClean="0"/>
              <a:t>Тест</a:t>
            </a:r>
          </a:p>
        </p:txBody>
      </p:sp>
      <p:sp>
        <p:nvSpPr>
          <p:cNvPr id="123907" name="Rectangle 3"/>
          <p:cNvSpPr>
            <a:spLocks noGrp="1" noChangeArrowheads="1"/>
          </p:cNvSpPr>
          <p:nvPr>
            <p:ph type="body" idx="1"/>
          </p:nvPr>
        </p:nvSpPr>
        <p:spPr/>
        <p:txBody>
          <a:bodyPr/>
          <a:lstStyle/>
          <a:p>
            <a:pPr eaLnBrk="1" hangingPunct="1">
              <a:lnSpc>
                <a:spcPct val="80000"/>
              </a:lnSpc>
              <a:defRPr/>
            </a:pPr>
            <a:r>
              <a:rPr lang="ru-RU" sz="2000" u="sng" smtClean="0"/>
              <a:t>С чем связано 9 из 10 случаев развития сахарного диабета второго типа? </a:t>
            </a:r>
            <a:endParaRPr lang="ru-RU" sz="2000" smtClean="0"/>
          </a:p>
          <a:p>
            <a:pPr eaLnBrk="1" hangingPunct="1">
              <a:lnSpc>
                <a:spcPct val="80000"/>
              </a:lnSpc>
              <a:buFont typeface="Wingdings" pitchFamily="2" charset="2"/>
              <a:buNone/>
              <a:defRPr/>
            </a:pPr>
            <a:r>
              <a:rPr lang="ru-RU" sz="2000" smtClean="0"/>
              <a:t>а) наследственность</a:t>
            </a:r>
          </a:p>
          <a:p>
            <a:pPr eaLnBrk="1" hangingPunct="1">
              <a:lnSpc>
                <a:spcPct val="80000"/>
              </a:lnSpc>
              <a:buFont typeface="Wingdings" pitchFamily="2" charset="2"/>
              <a:buNone/>
              <a:defRPr/>
            </a:pPr>
            <a:r>
              <a:rPr lang="ru-RU" sz="2000" smtClean="0"/>
              <a:t>б) курение</a:t>
            </a:r>
          </a:p>
          <a:p>
            <a:pPr eaLnBrk="1" hangingPunct="1">
              <a:lnSpc>
                <a:spcPct val="80000"/>
              </a:lnSpc>
              <a:buFont typeface="Wingdings" pitchFamily="2" charset="2"/>
              <a:buNone/>
              <a:defRPr/>
            </a:pPr>
            <a:r>
              <a:rPr lang="ru-RU" sz="2000" smtClean="0"/>
              <a:t>в) нездоровый образ жизни</a:t>
            </a:r>
          </a:p>
          <a:p>
            <a:pPr eaLnBrk="1" hangingPunct="1">
              <a:lnSpc>
                <a:spcPct val="80000"/>
              </a:lnSpc>
              <a:buFont typeface="Wingdings" pitchFamily="2" charset="2"/>
              <a:buNone/>
              <a:defRPr/>
            </a:pPr>
            <a:r>
              <a:rPr lang="ru-RU" sz="2000" smtClean="0"/>
              <a:t>г) окружающая среда</a:t>
            </a:r>
          </a:p>
          <a:p>
            <a:pPr eaLnBrk="1" hangingPunct="1">
              <a:lnSpc>
                <a:spcPct val="80000"/>
              </a:lnSpc>
              <a:defRPr/>
            </a:pPr>
            <a:endParaRPr lang="ru-RU" sz="2000" smtClean="0"/>
          </a:p>
          <a:p>
            <a:pPr eaLnBrk="1" hangingPunct="1">
              <a:lnSpc>
                <a:spcPct val="80000"/>
              </a:lnSpc>
              <a:buFont typeface="Wingdings" pitchFamily="2" charset="2"/>
              <a:buNone/>
              <a:defRPr/>
            </a:pPr>
            <a:endParaRPr lang="ru-RU" sz="2000" smtClean="0"/>
          </a:p>
          <a:p>
            <a:pPr eaLnBrk="1" hangingPunct="1">
              <a:lnSpc>
                <a:spcPct val="80000"/>
              </a:lnSpc>
              <a:defRPr/>
            </a:pPr>
            <a:r>
              <a:rPr lang="ru-RU" sz="2000" smtClean="0"/>
              <a:t> </a:t>
            </a:r>
            <a:r>
              <a:rPr lang="ru-RU" sz="2000" u="sng" smtClean="0"/>
              <a:t>Решение вопросов здоровья на государственном уровне требует учета каких групп факторов?</a:t>
            </a:r>
            <a:endParaRPr lang="ru-RU" sz="2000" smtClean="0"/>
          </a:p>
          <a:p>
            <a:pPr eaLnBrk="1" hangingPunct="1">
              <a:lnSpc>
                <a:spcPct val="80000"/>
              </a:lnSpc>
              <a:buFont typeface="Wingdings" pitchFamily="2" charset="2"/>
              <a:buNone/>
              <a:defRPr/>
            </a:pPr>
            <a:r>
              <a:rPr lang="ru-RU" sz="2000" smtClean="0"/>
              <a:t>а) психологических</a:t>
            </a:r>
          </a:p>
          <a:p>
            <a:pPr eaLnBrk="1" hangingPunct="1">
              <a:lnSpc>
                <a:spcPct val="80000"/>
              </a:lnSpc>
              <a:buFont typeface="Wingdings" pitchFamily="2" charset="2"/>
              <a:buNone/>
              <a:defRPr/>
            </a:pPr>
            <a:r>
              <a:rPr lang="ru-RU" sz="2000" smtClean="0"/>
              <a:t>б) правовых</a:t>
            </a:r>
          </a:p>
          <a:p>
            <a:pPr eaLnBrk="1" hangingPunct="1">
              <a:lnSpc>
                <a:spcPct val="80000"/>
              </a:lnSpc>
              <a:buFont typeface="Wingdings" pitchFamily="2" charset="2"/>
              <a:buNone/>
              <a:defRPr/>
            </a:pPr>
            <a:r>
              <a:rPr lang="ru-RU" sz="2000" smtClean="0"/>
              <a:t>в) юридических</a:t>
            </a:r>
          </a:p>
          <a:p>
            <a:pPr eaLnBrk="1" hangingPunct="1">
              <a:lnSpc>
                <a:spcPct val="80000"/>
              </a:lnSpc>
              <a:buFont typeface="Wingdings" pitchFamily="2" charset="2"/>
              <a:buNone/>
              <a:defRPr/>
            </a:pPr>
            <a:r>
              <a:rPr lang="ru-RU" sz="2000" smtClean="0"/>
              <a:t>г) семейных</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p:txBody>
          <a:bodyPr/>
          <a:lstStyle/>
          <a:p>
            <a:pPr eaLnBrk="1" hangingPunct="1">
              <a:defRPr/>
            </a:pPr>
            <a:r>
              <a:rPr lang="ru-RU" smtClean="0"/>
              <a:t>Тест</a:t>
            </a:r>
          </a:p>
        </p:txBody>
      </p:sp>
      <p:sp>
        <p:nvSpPr>
          <p:cNvPr id="124931" name="Rectangle 3"/>
          <p:cNvSpPr>
            <a:spLocks noGrp="1" noChangeArrowheads="1"/>
          </p:cNvSpPr>
          <p:nvPr>
            <p:ph type="body" idx="1"/>
          </p:nvPr>
        </p:nvSpPr>
        <p:spPr/>
        <p:txBody>
          <a:bodyPr/>
          <a:lstStyle/>
          <a:p>
            <a:pPr eaLnBrk="1" hangingPunct="1">
              <a:lnSpc>
                <a:spcPct val="90000"/>
              </a:lnSpc>
              <a:defRPr/>
            </a:pPr>
            <a:r>
              <a:rPr lang="ru-RU" sz="2000" u="sng" smtClean="0"/>
              <a:t>Кто должен развивать мотивацию к ЗОЖ у человека?</a:t>
            </a:r>
            <a:endParaRPr lang="ru-RU" sz="2000" smtClean="0"/>
          </a:p>
          <a:p>
            <a:pPr eaLnBrk="1" hangingPunct="1">
              <a:lnSpc>
                <a:spcPct val="90000"/>
              </a:lnSpc>
              <a:buFont typeface="Wingdings" pitchFamily="2" charset="2"/>
              <a:buNone/>
              <a:defRPr/>
            </a:pPr>
            <a:r>
              <a:rPr lang="ru-RU" sz="2000" smtClean="0"/>
              <a:t>а) государство </a:t>
            </a:r>
          </a:p>
          <a:p>
            <a:pPr eaLnBrk="1" hangingPunct="1">
              <a:lnSpc>
                <a:spcPct val="90000"/>
              </a:lnSpc>
              <a:buFont typeface="Wingdings" pitchFamily="2" charset="2"/>
              <a:buNone/>
              <a:defRPr/>
            </a:pPr>
            <a:r>
              <a:rPr lang="ru-RU" sz="2000" smtClean="0"/>
              <a:t>б) родители</a:t>
            </a:r>
          </a:p>
          <a:p>
            <a:pPr eaLnBrk="1" hangingPunct="1">
              <a:lnSpc>
                <a:spcPct val="90000"/>
              </a:lnSpc>
              <a:buFont typeface="Wingdings" pitchFamily="2" charset="2"/>
              <a:buNone/>
              <a:defRPr/>
            </a:pPr>
            <a:r>
              <a:rPr lang="ru-RU" sz="2000" smtClean="0"/>
              <a:t>в) обучающие учреждения (школа, институт)</a:t>
            </a:r>
          </a:p>
          <a:p>
            <a:pPr eaLnBrk="1" hangingPunct="1">
              <a:lnSpc>
                <a:spcPct val="90000"/>
              </a:lnSpc>
              <a:buFont typeface="Wingdings" pitchFamily="2" charset="2"/>
              <a:buNone/>
              <a:defRPr/>
            </a:pPr>
            <a:r>
              <a:rPr lang="ru-RU" sz="2000" smtClean="0"/>
              <a:t>г) сам человек</a:t>
            </a:r>
          </a:p>
          <a:p>
            <a:pPr eaLnBrk="1" hangingPunct="1">
              <a:lnSpc>
                <a:spcPct val="90000"/>
              </a:lnSpc>
              <a:buFont typeface="Wingdings" pitchFamily="2" charset="2"/>
              <a:buNone/>
              <a:defRPr/>
            </a:pPr>
            <a:endParaRPr lang="ru-RU" sz="2000" smtClean="0"/>
          </a:p>
          <a:p>
            <a:pPr eaLnBrk="1" hangingPunct="1">
              <a:lnSpc>
                <a:spcPct val="90000"/>
              </a:lnSpc>
              <a:buFont typeface="Wingdings" pitchFamily="2" charset="2"/>
              <a:buNone/>
              <a:defRPr/>
            </a:pPr>
            <a:endParaRPr lang="ru-RU" sz="2000" smtClean="0"/>
          </a:p>
          <a:p>
            <a:pPr eaLnBrk="1" hangingPunct="1">
              <a:lnSpc>
                <a:spcPct val="90000"/>
              </a:lnSpc>
              <a:defRPr/>
            </a:pPr>
            <a:r>
              <a:rPr lang="ru-RU" sz="2000" smtClean="0"/>
              <a:t> </a:t>
            </a:r>
            <a:r>
              <a:rPr lang="ru-RU" sz="2000" u="sng" smtClean="0"/>
              <a:t>Вы выбираете?</a:t>
            </a:r>
            <a:endParaRPr lang="ru-RU" sz="2000" smtClean="0"/>
          </a:p>
          <a:p>
            <a:pPr eaLnBrk="1" hangingPunct="1">
              <a:lnSpc>
                <a:spcPct val="90000"/>
              </a:lnSpc>
              <a:buFont typeface="Wingdings" pitchFamily="2" charset="2"/>
              <a:buNone/>
              <a:defRPr/>
            </a:pPr>
            <a:r>
              <a:rPr lang="ru-RU" sz="2000" smtClean="0"/>
              <a:t>а) курение</a:t>
            </a:r>
          </a:p>
          <a:p>
            <a:pPr eaLnBrk="1" hangingPunct="1">
              <a:lnSpc>
                <a:spcPct val="90000"/>
              </a:lnSpc>
              <a:buFont typeface="Wingdings" pitchFamily="2" charset="2"/>
              <a:buNone/>
              <a:defRPr/>
            </a:pPr>
            <a:r>
              <a:rPr lang="ru-RU" sz="2000" smtClean="0"/>
              <a:t>б) спиртные напитки</a:t>
            </a:r>
          </a:p>
          <a:p>
            <a:pPr eaLnBrk="1" hangingPunct="1">
              <a:lnSpc>
                <a:spcPct val="90000"/>
              </a:lnSpc>
              <a:buFont typeface="Wingdings" pitchFamily="2" charset="2"/>
              <a:buNone/>
              <a:defRPr/>
            </a:pPr>
            <a:r>
              <a:rPr lang="ru-RU" sz="2000" smtClean="0"/>
              <a:t>в) наркотические средства</a:t>
            </a:r>
          </a:p>
          <a:p>
            <a:pPr eaLnBrk="1" hangingPunct="1">
              <a:lnSpc>
                <a:spcPct val="90000"/>
              </a:lnSpc>
              <a:buFont typeface="Wingdings" pitchFamily="2" charset="2"/>
              <a:buNone/>
              <a:defRPr/>
            </a:pPr>
            <a:r>
              <a:rPr lang="ru-RU" sz="2000" smtClean="0"/>
              <a:t>г) здоровый образ жизни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6" name="Rectangle 4"/>
          <p:cNvSpPr>
            <a:spLocks noGrp="1" noChangeArrowheads="1"/>
          </p:cNvSpPr>
          <p:nvPr>
            <p:ph type="ctrTitle"/>
          </p:nvPr>
        </p:nvSpPr>
        <p:spPr>
          <a:xfrm>
            <a:off x="457200" y="0"/>
            <a:ext cx="8229600" cy="685800"/>
          </a:xfrm>
        </p:spPr>
        <p:txBody>
          <a:bodyPr/>
          <a:lstStyle/>
          <a:p>
            <a:pPr eaLnBrk="1" hangingPunct="1">
              <a:defRPr/>
            </a:pPr>
            <a:r>
              <a:rPr lang="ru-RU" sz="3600" b="1" u="sng" smtClean="0"/>
              <a:t>Условия и образ жизни</a:t>
            </a:r>
          </a:p>
        </p:txBody>
      </p:sp>
      <p:sp>
        <p:nvSpPr>
          <p:cNvPr id="125957" name="Rectangle 5"/>
          <p:cNvSpPr>
            <a:spLocks noGrp="1" noChangeArrowheads="1"/>
          </p:cNvSpPr>
          <p:nvPr>
            <p:ph type="subTitle" idx="1"/>
          </p:nvPr>
        </p:nvSpPr>
        <p:spPr>
          <a:xfrm>
            <a:off x="381000" y="838200"/>
            <a:ext cx="8534400" cy="5715000"/>
          </a:xfrm>
        </p:spPr>
        <p:txBody>
          <a:bodyPr/>
          <a:lstStyle/>
          <a:p>
            <a:pPr algn="l" eaLnBrk="1" hangingPunct="1">
              <a:lnSpc>
                <a:spcPct val="80000"/>
              </a:lnSpc>
              <a:defRPr/>
            </a:pPr>
            <a:r>
              <a:rPr lang="ru-RU" sz="1800" smtClean="0"/>
              <a:t>Интерес к здоровому образу жизни привлекает все более пристальное внимание и специалистов, и широких кругов населения. Это не в последнюю очередь обусловлено осознанием истинности и серьезности древнего изречения: </a:t>
            </a:r>
            <a:r>
              <a:rPr lang="ru-RU" sz="2400" b="1" i="1" u="sng" smtClean="0">
                <a:solidFill>
                  <a:srgbClr val="FF0066"/>
                </a:solidFill>
              </a:rPr>
              <a:t>искусство продлить жизнь — это искусство не укорачивать ее.</a:t>
            </a:r>
            <a:endParaRPr lang="ru-RU" sz="2400" b="1" i="1" smtClean="0">
              <a:solidFill>
                <a:srgbClr val="FF0066"/>
              </a:solidFill>
            </a:endParaRPr>
          </a:p>
          <a:p>
            <a:pPr algn="l" eaLnBrk="1" hangingPunct="1">
              <a:lnSpc>
                <a:spcPct val="80000"/>
              </a:lnSpc>
              <a:defRPr/>
            </a:pPr>
            <a:r>
              <a:rPr lang="ru-RU" sz="1800" smtClean="0"/>
              <a:t>Болезни современного человека обусловлены прежде всего его образом жизни и повседневным поведением. </a:t>
            </a:r>
          </a:p>
          <a:p>
            <a:pPr algn="l" eaLnBrk="1" hangingPunct="1">
              <a:lnSpc>
                <a:spcPct val="80000"/>
              </a:lnSpc>
              <a:defRPr/>
            </a:pPr>
            <a:r>
              <a:rPr lang="ru-RU" sz="1800" u="sng" smtClean="0"/>
              <a:t>Программа и организация здорового образа жизни для человека должны определяться следующими основными посылками:</a:t>
            </a:r>
          </a:p>
          <a:p>
            <a:pPr algn="l" eaLnBrk="1" hangingPunct="1">
              <a:lnSpc>
                <a:spcPct val="80000"/>
              </a:lnSpc>
              <a:defRPr/>
            </a:pPr>
            <a:r>
              <a:rPr lang="ru-RU" sz="1800" smtClean="0"/>
              <a:t>— индивидуально-типологическими наследственными факторами;</a:t>
            </a:r>
          </a:p>
          <a:p>
            <a:pPr algn="l" eaLnBrk="1" hangingPunct="1">
              <a:lnSpc>
                <a:spcPct val="80000"/>
              </a:lnSpc>
              <a:defRPr/>
            </a:pPr>
            <a:r>
              <a:rPr lang="ru-RU" sz="1800" smtClean="0"/>
              <a:t>— объективными социальными условиями и общественно-экономическими факторами;</a:t>
            </a:r>
          </a:p>
          <a:p>
            <a:pPr algn="l" eaLnBrk="1" hangingPunct="1">
              <a:lnSpc>
                <a:spcPct val="80000"/>
              </a:lnSpc>
              <a:defRPr/>
            </a:pPr>
            <a:r>
              <a:rPr lang="ru-RU" sz="1800" smtClean="0"/>
              <a:t>— конкретными условиями жизнедеятельности, в которых осуществляется семейно-бытовая и профессиональная деятельность;</a:t>
            </a:r>
          </a:p>
          <a:p>
            <a:pPr algn="l" eaLnBrk="1" hangingPunct="1">
              <a:lnSpc>
                <a:spcPct val="80000"/>
              </a:lnSpc>
              <a:defRPr/>
            </a:pPr>
            <a:r>
              <a:rPr lang="ru-RU" sz="1800" smtClean="0"/>
              <a:t>— личностно-мотивационными факторами, определяемыми мировоззрением и культурой человеками степенью их ориентации на здоровье и здоровый образ жизни.</a:t>
            </a:r>
          </a:p>
          <a:p>
            <a:pPr algn="l" eaLnBrk="1" hangingPunct="1">
              <a:lnSpc>
                <a:spcPct val="80000"/>
              </a:lnSpc>
              <a:defRPr/>
            </a:pPr>
            <a:r>
              <a:rPr lang="ru-RU" sz="1800" u="sng" smtClean="0"/>
              <a:t>Здоровый образ жизни</a:t>
            </a:r>
            <a:r>
              <a:rPr lang="ru-RU" sz="1800" smtClean="0"/>
              <a:t> есть способ жизнедеятельности, соответствующий генетически обусловленным типологическим особенностям данного человека, конкретным условиям жизни и направленный на формирование, сохранение и укрепление здоровья и на полноценное выполнение человеком его социально-биологических функций.</a:t>
            </a:r>
          </a:p>
        </p:txBody>
      </p:sp>
    </p:spTree>
  </p:cSld>
  <p:clrMapOvr>
    <a:masterClrMapping/>
  </p:clrMapOvr>
  <p:transition>
    <p:push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457200" y="0"/>
            <a:ext cx="8229600" cy="685800"/>
          </a:xfrm>
        </p:spPr>
        <p:txBody>
          <a:bodyPr/>
          <a:lstStyle/>
          <a:p>
            <a:pPr eaLnBrk="1" hangingPunct="1">
              <a:defRPr/>
            </a:pPr>
            <a:r>
              <a:rPr lang="ru-RU" sz="3600" b="1" u="sng" smtClean="0"/>
              <a:t>Уровень и качество жизни</a:t>
            </a:r>
          </a:p>
        </p:txBody>
      </p:sp>
      <p:sp>
        <p:nvSpPr>
          <p:cNvPr id="132099" name="Rectangle 3"/>
          <p:cNvSpPr>
            <a:spLocks noGrp="1" noChangeArrowheads="1"/>
          </p:cNvSpPr>
          <p:nvPr>
            <p:ph type="body" idx="1"/>
          </p:nvPr>
        </p:nvSpPr>
        <p:spPr>
          <a:xfrm>
            <a:off x="457200" y="838200"/>
            <a:ext cx="8229600" cy="5292725"/>
          </a:xfrm>
        </p:spPr>
        <p:txBody>
          <a:bodyPr/>
          <a:lstStyle/>
          <a:p>
            <a:pPr marL="457200" indent="-457200" eaLnBrk="1" hangingPunct="1">
              <a:lnSpc>
                <a:spcPct val="90000"/>
              </a:lnSpc>
              <a:defRPr/>
            </a:pPr>
            <a:r>
              <a:rPr lang="ru-RU" sz="2400" u="sng" smtClean="0"/>
              <a:t>Уровень жизни</a:t>
            </a:r>
            <a:r>
              <a:rPr lang="ru-RU" sz="2400" smtClean="0"/>
              <a:t> – это экономическая категория и социальный стандарт, характеризующий степень удовлетворения физических и социальных потребностей людей. </a:t>
            </a:r>
            <a:endParaRPr lang="ru-RU" sz="2400" u="sng" smtClean="0"/>
          </a:p>
          <a:p>
            <a:pPr marL="457200" indent="-457200" eaLnBrk="1" hangingPunct="1">
              <a:lnSpc>
                <a:spcPct val="90000"/>
              </a:lnSpc>
              <a:defRPr/>
            </a:pPr>
            <a:r>
              <a:rPr lang="ru-RU" sz="2400" u="sng" smtClean="0"/>
              <a:t>Показатели качества жизни включают:</a:t>
            </a:r>
            <a:endParaRPr lang="ru-RU" sz="2400" smtClean="0"/>
          </a:p>
          <a:p>
            <a:pPr marL="457200" indent="-457200" eaLnBrk="1" hangingPunct="1">
              <a:lnSpc>
                <a:spcPct val="90000"/>
              </a:lnSpc>
              <a:buFont typeface="Wingdings" pitchFamily="2" charset="2"/>
              <a:buAutoNum type="arabicPeriod"/>
              <a:defRPr/>
            </a:pPr>
            <a:r>
              <a:rPr lang="ru-RU" sz="2400" smtClean="0"/>
              <a:t>Здоровье</a:t>
            </a:r>
          </a:p>
          <a:p>
            <a:pPr marL="457200" indent="-457200" eaLnBrk="1" hangingPunct="1">
              <a:lnSpc>
                <a:spcPct val="90000"/>
              </a:lnSpc>
              <a:buFont typeface="Wingdings" pitchFamily="2" charset="2"/>
              <a:buAutoNum type="arabicPeriod"/>
              <a:defRPr/>
            </a:pPr>
            <a:r>
              <a:rPr lang="ru-RU" sz="2400" smtClean="0"/>
              <a:t>Индивидуальное развитие путём обучения</a:t>
            </a:r>
          </a:p>
          <a:p>
            <a:pPr marL="457200" indent="-457200" eaLnBrk="1" hangingPunct="1">
              <a:lnSpc>
                <a:spcPct val="90000"/>
              </a:lnSpc>
              <a:buFont typeface="Wingdings" pitchFamily="2" charset="2"/>
              <a:buAutoNum type="arabicPeriod"/>
              <a:defRPr/>
            </a:pPr>
            <a:r>
              <a:rPr lang="ru-RU" sz="2400" smtClean="0"/>
              <a:t>Занятость и качество трудовой жизни</a:t>
            </a:r>
          </a:p>
          <a:p>
            <a:pPr marL="457200" indent="-457200" eaLnBrk="1" hangingPunct="1">
              <a:lnSpc>
                <a:spcPct val="90000"/>
              </a:lnSpc>
              <a:buFont typeface="Wingdings" pitchFamily="2" charset="2"/>
              <a:buAutoNum type="arabicPeriod"/>
              <a:defRPr/>
            </a:pPr>
            <a:r>
              <a:rPr lang="ru-RU" sz="2400" smtClean="0"/>
              <a:t>Время и досуг</a:t>
            </a:r>
          </a:p>
          <a:p>
            <a:pPr marL="457200" indent="-457200" eaLnBrk="1" hangingPunct="1">
              <a:lnSpc>
                <a:spcPct val="90000"/>
              </a:lnSpc>
              <a:buFont typeface="Wingdings" pitchFamily="2" charset="2"/>
              <a:buAutoNum type="arabicPeriod"/>
              <a:defRPr/>
            </a:pPr>
            <a:r>
              <a:rPr lang="ru-RU" sz="2400" smtClean="0"/>
              <a:t>Возможность приобретения товаров и пользования услугами</a:t>
            </a:r>
          </a:p>
          <a:p>
            <a:pPr marL="457200" indent="-457200" eaLnBrk="1" hangingPunct="1">
              <a:lnSpc>
                <a:spcPct val="90000"/>
              </a:lnSpc>
              <a:buFont typeface="Wingdings" pitchFamily="2" charset="2"/>
              <a:buAutoNum type="arabicPeriod"/>
              <a:defRPr/>
            </a:pPr>
            <a:r>
              <a:rPr lang="ru-RU" sz="2400" smtClean="0"/>
              <a:t>Личная безопасность и правовые органы</a:t>
            </a:r>
          </a:p>
          <a:p>
            <a:pPr marL="457200" indent="-457200" eaLnBrk="1" hangingPunct="1">
              <a:lnSpc>
                <a:spcPct val="90000"/>
              </a:lnSpc>
              <a:buFont typeface="Wingdings" pitchFamily="2" charset="2"/>
              <a:buAutoNum type="arabicPeriod"/>
              <a:defRPr/>
            </a:pPr>
            <a:r>
              <a:rPr lang="ru-RU" sz="2400" smtClean="0"/>
              <a:t>Социальные возможности и социальная активность.</a:t>
            </a: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2|0.8|0.8"/>
</p:tagLst>
</file>

<file path=ppt/tags/tag2.xml><?xml version="1.0" encoding="utf-8"?>
<p:tagLst xmlns:a="http://schemas.openxmlformats.org/drawingml/2006/main" xmlns:r="http://schemas.openxmlformats.org/officeDocument/2006/relationships" xmlns:p="http://schemas.openxmlformats.org/presentationml/2006/main">
  <p:tag name="TIMING" val="|1.3|1|1.1|1.3|0.9|1.1|1.2"/>
</p:tagLst>
</file>

<file path=ppt/tags/tag3.xml><?xml version="1.0" encoding="utf-8"?>
<p:tagLst xmlns:a="http://schemas.openxmlformats.org/drawingml/2006/main" xmlns:r="http://schemas.openxmlformats.org/officeDocument/2006/relationships" xmlns:p="http://schemas.openxmlformats.org/presentationml/2006/main">
  <p:tag name="TIMING" val="|3.3|0.4|0.6|0.4|0.4|1.9|2.3|0.3|0.3|0.4"/>
</p:tagLst>
</file>

<file path=ppt/tags/tag4.xml><?xml version="1.0" encoding="utf-8"?>
<p:tagLst xmlns:a="http://schemas.openxmlformats.org/drawingml/2006/main" xmlns:r="http://schemas.openxmlformats.org/officeDocument/2006/relationships" xmlns:p="http://schemas.openxmlformats.org/presentationml/2006/main">
  <p:tag name="TIMING" val="|0.7|1.9|0.8|0.9|1.2|1.2|2.1|0.9|0.7|0.7"/>
</p:tagLst>
</file>

<file path=ppt/tags/tag5.xml><?xml version="1.0" encoding="utf-8"?>
<p:tagLst xmlns:a="http://schemas.openxmlformats.org/drawingml/2006/main" xmlns:r="http://schemas.openxmlformats.org/officeDocument/2006/relationships" xmlns:p="http://schemas.openxmlformats.org/presentationml/2006/main">
  <p:tag name="TIMING" val="|1.2|3|0.7|0.6|0.7"/>
</p:tagLst>
</file>

<file path=ppt/tags/tag6.xml><?xml version="1.0" encoding="utf-8"?>
<p:tagLst xmlns:a="http://schemas.openxmlformats.org/drawingml/2006/main" xmlns:r="http://schemas.openxmlformats.org/officeDocument/2006/relationships" xmlns:p="http://schemas.openxmlformats.org/presentationml/2006/main">
  <p:tag name="TIMING" val="|3.3|0.4|0.6|0.4|0.4|1.9|2.3|0.3|0.3|0.4"/>
</p:tagLst>
</file>

<file path=ppt/tags/tag7.xml><?xml version="1.0" encoding="utf-8"?>
<p:tagLst xmlns:a="http://schemas.openxmlformats.org/drawingml/2006/main" xmlns:r="http://schemas.openxmlformats.org/officeDocument/2006/relationships" xmlns:p="http://schemas.openxmlformats.org/presentationml/2006/main">
  <p:tag name="TIMING" val="|0.7|1.9|0.8|0.9|1.2|1.2|2.1|0.9|0.7|0.7"/>
</p:tagLst>
</file>

<file path=ppt/tags/tag8.xml><?xml version="1.0" encoding="utf-8"?>
<p:tagLst xmlns:a="http://schemas.openxmlformats.org/drawingml/2006/main" xmlns:r="http://schemas.openxmlformats.org/officeDocument/2006/relationships" xmlns:p="http://schemas.openxmlformats.org/presentationml/2006/main">
  <p:tag name="TIMING" val="|1.2|3|0.7|0.6|0.7"/>
</p:tagLst>
</file>

<file path=ppt/theme/theme1.xml><?xml version="1.0" encoding="utf-8"?>
<a:theme xmlns:a="http://schemas.openxmlformats.org/drawingml/2006/main" name="Лучи">
  <a:themeElements>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fontScheme name="Лучи">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Лучи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Лучи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Лучи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Лучи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Лучи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Лучи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Лучи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Лучи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Лучи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Beam</Template>
  <TotalTime>100</TotalTime>
  <Words>4292</Words>
  <Application>Microsoft Office PowerPoint</Application>
  <PresentationFormat>Экран (4:3)</PresentationFormat>
  <Paragraphs>355</Paragraphs>
  <Slides>40</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40</vt:i4>
      </vt:variant>
    </vt:vector>
  </HeadingPairs>
  <TitlesOfParts>
    <vt:vector size="44" baseType="lpstr">
      <vt:lpstr>Arial</vt:lpstr>
      <vt:lpstr>Times New Roman</vt:lpstr>
      <vt:lpstr>Wingdings</vt:lpstr>
      <vt:lpstr>Лучи</vt:lpstr>
      <vt:lpstr>«Образ жизни и здоровье»</vt:lpstr>
      <vt:lpstr>Содержание:</vt:lpstr>
      <vt:lpstr>Тест</vt:lpstr>
      <vt:lpstr>Тест</vt:lpstr>
      <vt:lpstr>Тест</vt:lpstr>
      <vt:lpstr>Тест</vt:lpstr>
      <vt:lpstr>Тест</vt:lpstr>
      <vt:lpstr>Условия и образ жизни</vt:lpstr>
      <vt:lpstr>Уровень и качество жизни</vt:lpstr>
      <vt:lpstr>Оценка различных аспектов жизни жителями  мегаполиса и деревни, в %</vt:lpstr>
      <vt:lpstr>Общие представления о здоровье</vt:lpstr>
      <vt:lpstr>Общие представления о здоровье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Здоровый образ жизни и его составляющие</vt:lpstr>
      <vt:lpstr>Заболевания, обусловленные нездоровым образом жизни</vt:lpstr>
      <vt:lpstr>Заболевания, обусловленные нездоровым образом жизни</vt:lpstr>
      <vt:lpstr>Заболевания, обусловленные нездоровым образом жизни</vt:lpstr>
      <vt:lpstr>Здоровье и здоровый образ жизни как целевые параметры социальной работы.</vt:lpstr>
      <vt:lpstr>Здоровье и здоровый образ жизни как целевые параметры социальной работы.</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Социальные аспекты здоровья и здорового образа жизни</vt:lpstr>
      <vt:lpstr>Тест</vt:lpstr>
      <vt:lpstr>Тест</vt:lpstr>
      <vt:lpstr>Тест</vt:lpstr>
      <vt:lpstr>Тест</vt:lpstr>
      <vt:lpstr>Тест</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Музей 3</cp:lastModifiedBy>
  <cp:revision>13</cp:revision>
  <cp:lastPrinted>1601-01-01T00:00:00Z</cp:lastPrinted>
  <dcterms:created xsi:type="dcterms:W3CDTF">1601-01-01T00:00:00Z</dcterms:created>
  <dcterms:modified xsi:type="dcterms:W3CDTF">2022-01-21T07:11:43Z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